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13"/>
  </p:notesMasterIdLst>
  <p:handoutMasterIdLst>
    <p:handoutMasterId r:id="rId314"/>
  </p:handoutMasterIdLst>
  <p:sldIdLst>
    <p:sldId id="262" r:id="rId2"/>
    <p:sldId id="302" r:id="rId3"/>
    <p:sldId id="303" r:id="rId4"/>
    <p:sldId id="375" r:id="rId5"/>
    <p:sldId id="309" r:id="rId6"/>
    <p:sldId id="376" r:id="rId7"/>
    <p:sldId id="351" r:id="rId8"/>
    <p:sldId id="352" r:id="rId9"/>
    <p:sldId id="353" r:id="rId10"/>
    <p:sldId id="354" r:id="rId11"/>
    <p:sldId id="377" r:id="rId12"/>
    <p:sldId id="370" r:id="rId13"/>
    <p:sldId id="378" r:id="rId14"/>
    <p:sldId id="306" r:id="rId15"/>
    <p:sldId id="355" r:id="rId16"/>
    <p:sldId id="379" r:id="rId17"/>
    <p:sldId id="319" r:id="rId18"/>
    <p:sldId id="356" r:id="rId19"/>
    <p:sldId id="380" r:id="rId20"/>
    <p:sldId id="313" r:id="rId21"/>
    <p:sldId id="360" r:id="rId22"/>
    <p:sldId id="361" r:id="rId23"/>
    <p:sldId id="382" r:id="rId24"/>
    <p:sldId id="322" r:id="rId25"/>
    <p:sldId id="371" r:id="rId26"/>
    <p:sldId id="383" r:id="rId27"/>
    <p:sldId id="363" r:id="rId28"/>
    <p:sldId id="384" r:id="rId29"/>
    <p:sldId id="364" r:id="rId30"/>
    <p:sldId id="385" r:id="rId31"/>
    <p:sldId id="365" r:id="rId32"/>
    <p:sldId id="323" r:id="rId33"/>
    <p:sldId id="325" r:id="rId34"/>
    <p:sldId id="327" r:id="rId35"/>
    <p:sldId id="386" r:id="rId36"/>
    <p:sldId id="366" r:id="rId37"/>
    <p:sldId id="374" r:id="rId38"/>
    <p:sldId id="387" r:id="rId39"/>
    <p:sldId id="328" r:id="rId40"/>
    <p:sldId id="388" r:id="rId41"/>
    <p:sldId id="372" r:id="rId42"/>
    <p:sldId id="389" r:id="rId43"/>
    <p:sldId id="367" r:id="rId44"/>
    <p:sldId id="369" r:id="rId45"/>
    <p:sldId id="368" r:id="rId46"/>
    <p:sldId id="390" r:id="rId47"/>
    <p:sldId id="329" r:id="rId48"/>
    <p:sldId id="331" r:id="rId49"/>
    <p:sldId id="391" r:id="rId50"/>
    <p:sldId id="393" r:id="rId51"/>
    <p:sldId id="394" r:id="rId52"/>
    <p:sldId id="398" r:id="rId53"/>
    <p:sldId id="395" r:id="rId54"/>
    <p:sldId id="396" r:id="rId55"/>
    <p:sldId id="397" r:id="rId56"/>
    <p:sldId id="301" r:id="rId57"/>
    <p:sldId id="392" r:id="rId58"/>
    <p:sldId id="260" r:id="rId59"/>
    <p:sldId id="399" r:id="rId60"/>
    <p:sldId id="269" r:id="rId61"/>
    <p:sldId id="261" r:id="rId62"/>
    <p:sldId id="263" r:id="rId63"/>
    <p:sldId id="315" r:id="rId64"/>
    <p:sldId id="270" r:id="rId65"/>
    <p:sldId id="316" r:id="rId66"/>
    <p:sldId id="317" r:id="rId67"/>
    <p:sldId id="278" r:id="rId68"/>
    <p:sldId id="280" r:id="rId69"/>
    <p:sldId id="282" r:id="rId70"/>
    <p:sldId id="281" r:id="rId71"/>
    <p:sldId id="318" r:id="rId72"/>
    <p:sldId id="284" r:id="rId73"/>
    <p:sldId id="283" r:id="rId74"/>
    <p:sldId id="400" r:id="rId75"/>
    <p:sldId id="285" r:id="rId76"/>
    <p:sldId id="286" r:id="rId77"/>
    <p:sldId id="320" r:id="rId78"/>
    <p:sldId id="287" r:id="rId79"/>
    <p:sldId id="288" r:id="rId80"/>
    <p:sldId id="321" r:id="rId81"/>
    <p:sldId id="289" r:id="rId82"/>
    <p:sldId id="290" r:id="rId83"/>
    <p:sldId id="401" r:id="rId84"/>
    <p:sldId id="291" r:id="rId85"/>
    <p:sldId id="292" r:id="rId86"/>
    <p:sldId id="295" r:id="rId87"/>
    <p:sldId id="293" r:id="rId88"/>
    <p:sldId id="294" r:id="rId89"/>
    <p:sldId id="271" r:id="rId90"/>
    <p:sldId id="296" r:id="rId91"/>
    <p:sldId id="272" r:id="rId92"/>
    <p:sldId id="402" r:id="rId93"/>
    <p:sldId id="273" r:id="rId94"/>
    <p:sldId id="314" r:id="rId95"/>
    <p:sldId id="297" r:id="rId96"/>
    <p:sldId id="298" r:id="rId97"/>
    <p:sldId id="299" r:id="rId98"/>
    <p:sldId id="403" r:id="rId99"/>
    <p:sldId id="300" r:id="rId100"/>
    <p:sldId id="274" r:id="rId101"/>
    <p:sldId id="404" r:id="rId102"/>
    <p:sldId id="275" r:id="rId103"/>
    <p:sldId id="304" r:id="rId104"/>
    <p:sldId id="405" r:id="rId105"/>
    <p:sldId id="307" r:id="rId106"/>
    <p:sldId id="308" r:id="rId107"/>
    <p:sldId id="305" r:id="rId108"/>
    <p:sldId id="406" r:id="rId109"/>
    <p:sldId id="310" r:id="rId110"/>
    <p:sldId id="312" r:id="rId111"/>
    <p:sldId id="311" r:id="rId112"/>
    <p:sldId id="276"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277" r:id="rId126"/>
    <p:sldId id="419" r:id="rId127"/>
    <p:sldId id="420" r:id="rId128"/>
    <p:sldId id="421" r:id="rId129"/>
    <p:sldId id="422" r:id="rId130"/>
    <p:sldId id="423" r:id="rId131"/>
    <p:sldId id="424" r:id="rId132"/>
    <p:sldId id="425" r:id="rId133"/>
    <p:sldId id="426" r:id="rId134"/>
    <p:sldId id="427" r:id="rId135"/>
    <p:sldId id="339" r:id="rId136"/>
    <p:sldId id="428" r:id="rId137"/>
    <p:sldId id="429" r:id="rId138"/>
    <p:sldId id="340" r:id="rId139"/>
    <p:sldId id="430" r:id="rId140"/>
    <p:sldId id="431" r:id="rId141"/>
    <p:sldId id="432" r:id="rId142"/>
    <p:sldId id="333" r:id="rId143"/>
    <p:sldId id="324" r:id="rId144"/>
    <p:sldId id="433" r:id="rId145"/>
    <p:sldId id="326" r:id="rId146"/>
    <p:sldId id="434" r:id="rId147"/>
    <p:sldId id="435" r:id="rId148"/>
    <p:sldId id="436" r:id="rId149"/>
    <p:sldId id="437" r:id="rId150"/>
    <p:sldId id="341" r:id="rId151"/>
    <p:sldId id="330" r:id="rId152"/>
    <p:sldId id="332" r:id="rId153"/>
    <p:sldId id="438" r:id="rId154"/>
    <p:sldId id="439" r:id="rId155"/>
    <p:sldId id="342" r:id="rId156"/>
    <p:sldId id="440" r:id="rId157"/>
    <p:sldId id="441" r:id="rId158"/>
    <p:sldId id="343" r:id="rId159"/>
    <p:sldId id="442" r:id="rId160"/>
    <p:sldId id="344" r:id="rId161"/>
    <p:sldId id="334" r:id="rId162"/>
    <p:sldId id="335" r:id="rId163"/>
    <p:sldId id="336" r:id="rId164"/>
    <p:sldId id="443" r:id="rId165"/>
    <p:sldId id="444" r:id="rId166"/>
    <p:sldId id="445" r:id="rId167"/>
    <p:sldId id="446" r:id="rId168"/>
    <p:sldId id="337" r:id="rId169"/>
    <p:sldId id="345" r:id="rId170"/>
    <p:sldId id="447" r:id="rId171"/>
    <p:sldId id="448" r:id="rId172"/>
    <p:sldId id="449" r:id="rId173"/>
    <p:sldId id="450" r:id="rId174"/>
    <p:sldId id="451" r:id="rId175"/>
    <p:sldId id="452" r:id="rId176"/>
    <p:sldId id="453" r:id="rId177"/>
    <p:sldId id="338" r:id="rId178"/>
    <p:sldId id="454" r:id="rId179"/>
    <p:sldId id="256" r:id="rId180"/>
    <p:sldId id="257" r:id="rId181"/>
    <p:sldId id="258" r:id="rId182"/>
    <p:sldId id="455" r:id="rId183"/>
    <p:sldId id="259" r:id="rId184"/>
    <p:sldId id="456" r:id="rId185"/>
    <p:sldId id="457" r:id="rId186"/>
    <p:sldId id="264" r:id="rId187"/>
    <p:sldId id="458" r:id="rId188"/>
    <p:sldId id="459" r:id="rId189"/>
    <p:sldId id="460" r:id="rId190"/>
    <p:sldId id="461" r:id="rId191"/>
    <p:sldId id="462" r:id="rId192"/>
    <p:sldId id="265" r:id="rId193"/>
    <p:sldId id="463" r:id="rId194"/>
    <p:sldId id="266" r:id="rId195"/>
    <p:sldId id="267" r:id="rId196"/>
    <p:sldId id="268" r:id="rId197"/>
    <p:sldId id="464" r:id="rId198"/>
    <p:sldId id="465" r:id="rId199"/>
    <p:sldId id="466" r:id="rId200"/>
    <p:sldId id="467" r:id="rId201"/>
    <p:sldId id="468" r:id="rId202"/>
    <p:sldId id="469" r:id="rId203"/>
    <p:sldId id="470" r:id="rId204"/>
    <p:sldId id="471" r:id="rId205"/>
    <p:sldId id="472" r:id="rId206"/>
    <p:sldId id="473" r:id="rId207"/>
    <p:sldId id="474" r:id="rId208"/>
    <p:sldId id="475" r:id="rId209"/>
    <p:sldId id="476" r:id="rId210"/>
    <p:sldId id="477" r:id="rId211"/>
    <p:sldId id="478" r:id="rId212"/>
    <p:sldId id="479" r:id="rId213"/>
    <p:sldId id="480" r:id="rId214"/>
    <p:sldId id="481" r:id="rId215"/>
    <p:sldId id="482" r:id="rId216"/>
    <p:sldId id="483" r:id="rId217"/>
    <p:sldId id="484" r:id="rId218"/>
    <p:sldId id="485" r:id="rId219"/>
    <p:sldId id="486" r:id="rId220"/>
    <p:sldId id="487" r:id="rId221"/>
    <p:sldId id="488" r:id="rId222"/>
    <p:sldId id="489" r:id="rId223"/>
    <p:sldId id="490" r:id="rId224"/>
    <p:sldId id="491" r:id="rId225"/>
    <p:sldId id="492" r:id="rId226"/>
    <p:sldId id="493" r:id="rId227"/>
    <p:sldId id="494" r:id="rId228"/>
    <p:sldId id="495" r:id="rId229"/>
    <p:sldId id="496" r:id="rId230"/>
    <p:sldId id="497" r:id="rId231"/>
    <p:sldId id="498" r:id="rId232"/>
    <p:sldId id="499" r:id="rId233"/>
    <p:sldId id="500" r:id="rId234"/>
    <p:sldId id="501" r:id="rId235"/>
    <p:sldId id="502" r:id="rId236"/>
    <p:sldId id="503" r:id="rId237"/>
    <p:sldId id="504" r:id="rId238"/>
    <p:sldId id="505" r:id="rId239"/>
    <p:sldId id="506" r:id="rId240"/>
    <p:sldId id="507" r:id="rId241"/>
    <p:sldId id="508" r:id="rId242"/>
    <p:sldId id="509" r:id="rId243"/>
    <p:sldId id="510" r:id="rId244"/>
    <p:sldId id="279" r:id="rId245"/>
    <p:sldId id="511" r:id="rId246"/>
    <p:sldId id="512" r:id="rId247"/>
    <p:sldId id="513" r:id="rId248"/>
    <p:sldId id="514" r:id="rId249"/>
    <p:sldId id="515" r:id="rId250"/>
    <p:sldId id="516" r:id="rId251"/>
    <p:sldId id="517" r:id="rId252"/>
    <p:sldId id="518" r:id="rId253"/>
    <p:sldId id="519" r:id="rId254"/>
    <p:sldId id="520" r:id="rId255"/>
    <p:sldId id="521" r:id="rId256"/>
    <p:sldId id="522" r:id="rId257"/>
    <p:sldId id="523" r:id="rId258"/>
    <p:sldId id="524" r:id="rId259"/>
    <p:sldId id="525" r:id="rId260"/>
    <p:sldId id="526" r:id="rId261"/>
    <p:sldId id="527" r:id="rId262"/>
    <p:sldId id="528" r:id="rId263"/>
    <p:sldId id="529" r:id="rId264"/>
    <p:sldId id="530" r:id="rId265"/>
    <p:sldId id="531" r:id="rId266"/>
    <p:sldId id="532" r:id="rId267"/>
    <p:sldId id="533" r:id="rId268"/>
    <p:sldId id="534" r:id="rId269"/>
    <p:sldId id="535" r:id="rId270"/>
    <p:sldId id="536" r:id="rId271"/>
    <p:sldId id="537" r:id="rId272"/>
    <p:sldId id="538" r:id="rId273"/>
    <p:sldId id="539" r:id="rId274"/>
    <p:sldId id="540" r:id="rId275"/>
    <p:sldId id="541" r:id="rId276"/>
    <p:sldId id="542" r:id="rId277"/>
    <p:sldId id="543" r:id="rId278"/>
    <p:sldId id="544" r:id="rId279"/>
    <p:sldId id="545" r:id="rId280"/>
    <p:sldId id="546" r:id="rId281"/>
    <p:sldId id="547" r:id="rId282"/>
    <p:sldId id="548" r:id="rId283"/>
    <p:sldId id="549" r:id="rId284"/>
    <p:sldId id="550" r:id="rId285"/>
    <p:sldId id="551" r:id="rId286"/>
    <p:sldId id="552" r:id="rId287"/>
    <p:sldId id="553" r:id="rId288"/>
    <p:sldId id="554" r:id="rId289"/>
    <p:sldId id="555" r:id="rId290"/>
    <p:sldId id="556" r:id="rId291"/>
    <p:sldId id="557" r:id="rId292"/>
    <p:sldId id="558" r:id="rId293"/>
    <p:sldId id="559" r:id="rId294"/>
    <p:sldId id="560" r:id="rId295"/>
    <p:sldId id="561" r:id="rId296"/>
    <p:sldId id="562" r:id="rId297"/>
    <p:sldId id="563" r:id="rId298"/>
    <p:sldId id="564" r:id="rId299"/>
    <p:sldId id="565" r:id="rId300"/>
    <p:sldId id="566" r:id="rId301"/>
    <p:sldId id="567" r:id="rId302"/>
    <p:sldId id="568" r:id="rId303"/>
    <p:sldId id="569" r:id="rId304"/>
    <p:sldId id="570" r:id="rId305"/>
    <p:sldId id="571" r:id="rId306"/>
    <p:sldId id="572" r:id="rId307"/>
    <p:sldId id="573" r:id="rId308"/>
    <p:sldId id="574" r:id="rId309"/>
    <p:sldId id="575" r:id="rId310"/>
    <p:sldId id="576" r:id="rId311"/>
    <p:sldId id="577" r:id="rId312"/>
  </p:sldIdLst>
  <p:sldSz cx="12192000" cy="6858000"/>
  <p:notesSz cx="6858000" cy="9144000"/>
  <p:custDataLst>
    <p:tags r:id="rId315"/>
  </p:custDataLst>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ương 1" id="{01E33B1B-E197-463B-A531-467BFB591BCB}">
          <p14:sldIdLst>
            <p14:sldId id="262"/>
            <p14:sldId id="302"/>
            <p14:sldId id="303"/>
            <p14:sldId id="375"/>
            <p14:sldId id="309"/>
            <p14:sldId id="376"/>
            <p14:sldId id="351"/>
            <p14:sldId id="352"/>
            <p14:sldId id="353"/>
            <p14:sldId id="354"/>
            <p14:sldId id="377"/>
            <p14:sldId id="370"/>
            <p14:sldId id="378"/>
            <p14:sldId id="306"/>
            <p14:sldId id="355"/>
            <p14:sldId id="379"/>
            <p14:sldId id="319"/>
            <p14:sldId id="356"/>
            <p14:sldId id="380"/>
            <p14:sldId id="313"/>
            <p14:sldId id="360"/>
            <p14:sldId id="361"/>
            <p14:sldId id="382"/>
            <p14:sldId id="322"/>
            <p14:sldId id="371"/>
            <p14:sldId id="383"/>
            <p14:sldId id="363"/>
            <p14:sldId id="384"/>
            <p14:sldId id="364"/>
            <p14:sldId id="385"/>
            <p14:sldId id="365"/>
            <p14:sldId id="323"/>
            <p14:sldId id="325"/>
            <p14:sldId id="327"/>
            <p14:sldId id="386"/>
            <p14:sldId id="366"/>
            <p14:sldId id="374"/>
            <p14:sldId id="387"/>
            <p14:sldId id="328"/>
            <p14:sldId id="388"/>
            <p14:sldId id="372"/>
            <p14:sldId id="389"/>
            <p14:sldId id="367"/>
            <p14:sldId id="369"/>
            <p14:sldId id="368"/>
            <p14:sldId id="390"/>
            <p14:sldId id="329"/>
            <p14:sldId id="331"/>
            <p14:sldId id="391"/>
            <p14:sldId id="393"/>
            <p14:sldId id="394"/>
            <p14:sldId id="398"/>
            <p14:sldId id="395"/>
            <p14:sldId id="396"/>
            <p14:sldId id="397"/>
            <p14:sldId id="301"/>
            <p14:sldId id="392"/>
            <p14:sldId id="260"/>
            <p14:sldId id="399"/>
            <p14:sldId id="269"/>
            <p14:sldId id="261"/>
            <p14:sldId id="263"/>
            <p14:sldId id="315"/>
            <p14:sldId id="270"/>
            <p14:sldId id="316"/>
            <p14:sldId id="317"/>
            <p14:sldId id="278"/>
            <p14:sldId id="280"/>
            <p14:sldId id="282"/>
            <p14:sldId id="281"/>
            <p14:sldId id="318"/>
            <p14:sldId id="284"/>
            <p14:sldId id="283"/>
            <p14:sldId id="400"/>
            <p14:sldId id="285"/>
            <p14:sldId id="286"/>
            <p14:sldId id="320"/>
            <p14:sldId id="287"/>
            <p14:sldId id="288"/>
            <p14:sldId id="321"/>
            <p14:sldId id="289"/>
            <p14:sldId id="290"/>
            <p14:sldId id="401"/>
            <p14:sldId id="291"/>
            <p14:sldId id="292"/>
            <p14:sldId id="295"/>
            <p14:sldId id="293"/>
            <p14:sldId id="294"/>
            <p14:sldId id="271"/>
            <p14:sldId id="296"/>
            <p14:sldId id="272"/>
            <p14:sldId id="402"/>
            <p14:sldId id="273"/>
            <p14:sldId id="314"/>
            <p14:sldId id="297"/>
            <p14:sldId id="298"/>
            <p14:sldId id="299"/>
            <p14:sldId id="403"/>
            <p14:sldId id="300"/>
            <p14:sldId id="274"/>
            <p14:sldId id="404"/>
            <p14:sldId id="275"/>
            <p14:sldId id="304"/>
            <p14:sldId id="405"/>
            <p14:sldId id="307"/>
            <p14:sldId id="308"/>
            <p14:sldId id="305"/>
            <p14:sldId id="406"/>
            <p14:sldId id="310"/>
            <p14:sldId id="312"/>
            <p14:sldId id="311"/>
            <p14:sldId id="276"/>
            <p14:sldId id="407"/>
            <p14:sldId id="408"/>
            <p14:sldId id="409"/>
            <p14:sldId id="410"/>
            <p14:sldId id="411"/>
            <p14:sldId id="412"/>
            <p14:sldId id="413"/>
            <p14:sldId id="414"/>
            <p14:sldId id="415"/>
            <p14:sldId id="416"/>
            <p14:sldId id="417"/>
            <p14:sldId id="418"/>
            <p14:sldId id="277"/>
            <p14:sldId id="419"/>
            <p14:sldId id="420"/>
            <p14:sldId id="421"/>
            <p14:sldId id="422"/>
            <p14:sldId id="423"/>
            <p14:sldId id="424"/>
            <p14:sldId id="425"/>
            <p14:sldId id="426"/>
            <p14:sldId id="427"/>
            <p14:sldId id="339"/>
            <p14:sldId id="428"/>
            <p14:sldId id="429"/>
            <p14:sldId id="340"/>
            <p14:sldId id="430"/>
            <p14:sldId id="431"/>
            <p14:sldId id="432"/>
            <p14:sldId id="333"/>
            <p14:sldId id="324"/>
            <p14:sldId id="433"/>
            <p14:sldId id="326"/>
            <p14:sldId id="434"/>
            <p14:sldId id="435"/>
            <p14:sldId id="436"/>
            <p14:sldId id="437"/>
            <p14:sldId id="341"/>
            <p14:sldId id="330"/>
            <p14:sldId id="332"/>
            <p14:sldId id="438"/>
            <p14:sldId id="439"/>
            <p14:sldId id="342"/>
            <p14:sldId id="440"/>
            <p14:sldId id="441"/>
            <p14:sldId id="343"/>
            <p14:sldId id="442"/>
            <p14:sldId id="344"/>
            <p14:sldId id="334"/>
            <p14:sldId id="335"/>
            <p14:sldId id="336"/>
            <p14:sldId id="443"/>
            <p14:sldId id="444"/>
            <p14:sldId id="445"/>
            <p14:sldId id="446"/>
            <p14:sldId id="337"/>
            <p14:sldId id="345"/>
            <p14:sldId id="447"/>
            <p14:sldId id="448"/>
            <p14:sldId id="449"/>
            <p14:sldId id="450"/>
            <p14:sldId id="451"/>
            <p14:sldId id="452"/>
            <p14:sldId id="453"/>
            <p14:sldId id="338"/>
            <p14:sldId id="454"/>
            <p14:sldId id="256"/>
            <p14:sldId id="257"/>
            <p14:sldId id="258"/>
            <p14:sldId id="455"/>
            <p14:sldId id="259"/>
            <p14:sldId id="456"/>
            <p14:sldId id="457"/>
            <p14:sldId id="264"/>
            <p14:sldId id="458"/>
            <p14:sldId id="459"/>
            <p14:sldId id="460"/>
            <p14:sldId id="461"/>
            <p14:sldId id="462"/>
            <p14:sldId id="265"/>
            <p14:sldId id="463"/>
            <p14:sldId id="266"/>
            <p14:sldId id="267"/>
            <p14:sldId id="268"/>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279"/>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99CC"/>
    <a:srgbClr val="FF99FF"/>
    <a:srgbClr val="9BD4FF"/>
    <a:srgbClr val="FF9933"/>
    <a:srgbClr val="FF6699"/>
    <a:srgbClr val="414B53"/>
    <a:srgbClr val="FFA3A3"/>
    <a:srgbClr val="FF8B8B"/>
    <a:srgbClr val="CDE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588" autoAdjust="0"/>
  </p:normalViewPr>
  <p:slideViewPr>
    <p:cSldViewPr>
      <p:cViewPr varScale="1">
        <p:scale>
          <a:sx n="59" d="100"/>
          <a:sy n="59" d="100"/>
        </p:scale>
        <p:origin x="1140" y="48"/>
      </p:cViewPr>
      <p:guideLst>
        <p:guide orient="horz" pos="2160"/>
        <p:guide pos="3840"/>
      </p:guideLst>
    </p:cSldViewPr>
  </p:slideViewPr>
  <p:notesTextViewPr>
    <p:cViewPr>
      <p:scale>
        <a:sx n="1" d="1"/>
        <a:sy n="1" d="1"/>
      </p:scale>
      <p:origin x="0" y="0"/>
    </p:cViewPr>
  </p:notesTextViewPr>
  <p:notesViewPr>
    <p:cSldViewPr>
      <p:cViewPr varScale="1">
        <p:scale>
          <a:sx n="51" d="100"/>
          <a:sy n="51" d="100"/>
        </p:scale>
        <p:origin x="2692" y="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ags" Target="tags/tag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handoutMaster" Target="handoutMasters/handoutMaster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41815E-765A-40A8-99C6-F127D7A12C4B}" type="datetimeFigureOut">
              <a:rPr kumimoji="1" lang="ja-JP" altLang="en-US" smtClean="0"/>
              <a:t>2024/10/18</a:t>
            </a:fld>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6E1689-3E24-4715-81AA-F8F7237FC61E}" type="slidenum">
              <a:rPr kumimoji="1" lang="ja-JP" altLang="en-US" smtClean="0"/>
              <a:t>‹#›</a:t>
            </a:fld>
            <a:endParaRPr kumimoji="1" lang="ja-JP" altLang="en-US"/>
          </a:p>
        </p:txBody>
      </p:sp>
    </p:spTree>
    <p:extLst>
      <p:ext uri="{BB962C8B-B14F-4D97-AF65-F5344CB8AC3E}">
        <p14:creationId xmlns:p14="http://schemas.microsoft.com/office/powerpoint/2010/main" val="1254257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DC1322-60E5-4FB1-AE3F-C5810C4969C1}" type="datetimeFigureOut">
              <a:rPr kumimoji="1" lang="ja-JP" altLang="en-US" smtClean="0"/>
              <a:pPr/>
              <a:t>2024/10/18</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D7235-7D46-4FEA-A007-68D1C591E286}" type="slidenum">
              <a:rPr kumimoji="1" lang="ja-JP" altLang="en-US" smtClean="0"/>
              <a:pPr/>
              <a:t>‹#›</a:t>
            </a:fld>
            <a:endParaRPr kumimoji="1" lang="ja-JP" altLang="en-US"/>
          </a:p>
        </p:txBody>
      </p:sp>
    </p:spTree>
    <p:extLst>
      <p:ext uri="{BB962C8B-B14F-4D97-AF65-F5344CB8AC3E}">
        <p14:creationId xmlns:p14="http://schemas.microsoft.com/office/powerpoint/2010/main" val="27187525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dirty="0" err="1">
                <a:latin typeface="Times New Roman" panose="02020603050405020304" pitchFamily="18" charset="0"/>
              </a:rPr>
              <a:t>Hỏi</a:t>
            </a:r>
            <a:r>
              <a:rPr lang="en-US" altLang="en-US" dirty="0">
                <a:latin typeface="Times New Roman" panose="02020603050405020304" pitchFamily="18" charset="0"/>
              </a:rPr>
              <a:t> </a:t>
            </a:r>
            <a:r>
              <a:rPr lang="en-US" altLang="en-US" dirty="0" err="1">
                <a:latin typeface="Times New Roman" panose="02020603050405020304" pitchFamily="18" charset="0"/>
              </a:rPr>
              <a:t>về</a:t>
            </a:r>
            <a:r>
              <a:rPr lang="en-US" altLang="en-US" dirty="0">
                <a:latin typeface="Times New Roman" panose="02020603050405020304" pitchFamily="18" charset="0"/>
              </a:rPr>
              <a:t> </a:t>
            </a:r>
            <a:r>
              <a:rPr lang="en-US" altLang="en-US" dirty="0" err="1">
                <a:latin typeface="Times New Roman" panose="02020603050405020304" pitchFamily="18" charset="0"/>
              </a:rPr>
              <a:t>các</a:t>
            </a:r>
            <a:r>
              <a:rPr lang="en-US" altLang="en-US" dirty="0">
                <a:latin typeface="Times New Roman" panose="02020603050405020304" pitchFamily="18" charset="0"/>
              </a:rPr>
              <a:t> </a:t>
            </a:r>
            <a:r>
              <a:rPr lang="en-US" altLang="en-US" dirty="0" err="1">
                <a:latin typeface="Times New Roman" panose="02020603050405020304" pitchFamily="18" charset="0"/>
              </a:rPr>
              <a:t>bộ</a:t>
            </a:r>
            <a:r>
              <a:rPr lang="en-US" altLang="en-US" dirty="0">
                <a:latin typeface="Times New Roman" panose="02020603050405020304" pitchFamily="18" charset="0"/>
              </a:rPr>
              <a:t> </a:t>
            </a:r>
            <a:r>
              <a:rPr lang="en-US" altLang="en-US" dirty="0" err="1">
                <a:latin typeface="Times New Roman" panose="02020603050405020304" pitchFamily="18" charset="0"/>
              </a:rPr>
              <a:t>phận</a:t>
            </a:r>
            <a:r>
              <a:rPr lang="en-US" altLang="en-US" dirty="0">
                <a:latin typeface="Times New Roman" panose="02020603050405020304" pitchFamily="18" charset="0"/>
              </a:rPr>
              <a:t> </a:t>
            </a:r>
            <a:r>
              <a:rPr lang="en-US" altLang="en-US" dirty="0" err="1">
                <a:latin typeface="Times New Roman" panose="02020603050405020304" pitchFamily="18" charset="0"/>
              </a:rPr>
              <a:t>trong</a:t>
            </a:r>
            <a:r>
              <a:rPr lang="en-US" altLang="en-US" dirty="0">
                <a:latin typeface="Times New Roman" panose="02020603050405020304" pitchFamily="18" charset="0"/>
              </a:rPr>
              <a:t> </a:t>
            </a:r>
            <a:r>
              <a:rPr lang="en-US" altLang="en-US" dirty="0" err="1">
                <a:latin typeface="Times New Roman" panose="02020603050405020304" pitchFamily="18" charset="0"/>
              </a:rPr>
              <a:t>máy</a:t>
            </a:r>
            <a:r>
              <a:rPr lang="en-US" altLang="en-US" dirty="0">
                <a:latin typeface="Times New Roman" panose="02020603050405020304" pitchFamily="18" charset="0"/>
              </a:rPr>
              <a:t> </a:t>
            </a:r>
            <a:r>
              <a:rPr lang="en-US" altLang="en-US" dirty="0" err="1">
                <a:latin typeface="Times New Roman" panose="02020603050405020304" pitchFamily="18" charset="0"/>
              </a:rPr>
              <a:t>tính</a:t>
            </a:r>
            <a:r>
              <a:rPr lang="en-US" altLang="en-US" dirty="0">
                <a:latin typeface="Times New Roman" panose="02020603050405020304" pitchFamily="18" charset="0"/>
              </a:rPr>
              <a:t>?</a:t>
            </a:r>
          </a:p>
          <a:p>
            <a:r>
              <a:rPr lang="en-US" altLang="en-US" dirty="0" err="1">
                <a:latin typeface="Times New Roman" panose="02020603050405020304" pitchFamily="18" charset="0"/>
              </a:rPr>
              <a:t>Hỏi</a:t>
            </a:r>
            <a:r>
              <a:rPr lang="en-US" altLang="en-US" dirty="0">
                <a:latin typeface="Times New Roman" panose="02020603050405020304" pitchFamily="18" charset="0"/>
              </a:rPr>
              <a:t> </a:t>
            </a:r>
            <a:r>
              <a:rPr lang="en-US" altLang="en-US" dirty="0" err="1">
                <a:latin typeface="Times New Roman" panose="02020603050405020304" pitchFamily="18" charset="0"/>
              </a:rPr>
              <a:t>về</a:t>
            </a:r>
            <a:r>
              <a:rPr lang="en-US" altLang="en-US" dirty="0">
                <a:latin typeface="Times New Roman" panose="02020603050405020304" pitchFamily="18" charset="0"/>
              </a:rPr>
              <a:t> </a:t>
            </a:r>
            <a:r>
              <a:rPr lang="en-US" altLang="en-US" dirty="0" err="1">
                <a:latin typeface="Times New Roman" panose="02020603050405020304" pitchFamily="18" charset="0"/>
              </a:rPr>
              <a:t>các</a:t>
            </a:r>
            <a:r>
              <a:rPr lang="en-US" altLang="en-US" dirty="0">
                <a:latin typeface="Times New Roman" panose="02020603050405020304" pitchFamily="18" charset="0"/>
              </a:rPr>
              <a:t> </a:t>
            </a:r>
            <a:r>
              <a:rPr lang="en-US" altLang="en-US" dirty="0" err="1">
                <a:latin typeface="Times New Roman" panose="02020603050405020304" pitchFamily="18" charset="0"/>
              </a:rPr>
              <a:t>chương</a:t>
            </a:r>
            <a:r>
              <a:rPr lang="en-US" altLang="en-US" dirty="0">
                <a:latin typeface="Times New Roman" panose="02020603050405020304" pitchFamily="18" charset="0"/>
              </a:rPr>
              <a:t> </a:t>
            </a:r>
            <a:r>
              <a:rPr lang="en-US" altLang="en-US" dirty="0" err="1">
                <a:latin typeface="Times New Roman" panose="02020603050405020304" pitchFamily="18" charset="0"/>
              </a:rPr>
              <a:t>trình</a:t>
            </a:r>
            <a:r>
              <a:rPr lang="en-US" altLang="en-US" dirty="0">
                <a:latin typeface="Times New Roman" panose="02020603050405020304" pitchFamily="18" charset="0"/>
              </a:rPr>
              <a:t> </a:t>
            </a:r>
            <a:r>
              <a:rPr lang="en-US" altLang="en-US" dirty="0" err="1">
                <a:latin typeface="Times New Roman" panose="02020603050405020304" pitchFamily="18" charset="0"/>
              </a:rPr>
              <a:t>trong</a:t>
            </a:r>
            <a:r>
              <a:rPr lang="en-US" altLang="en-US" dirty="0">
                <a:latin typeface="Times New Roman" panose="02020603050405020304" pitchFamily="18" charset="0"/>
              </a:rPr>
              <a:t> </a:t>
            </a:r>
            <a:r>
              <a:rPr lang="en-US" altLang="en-US" dirty="0" err="1">
                <a:latin typeface="Times New Roman" panose="02020603050405020304" pitchFamily="18" charset="0"/>
              </a:rPr>
              <a:t>máy</a:t>
            </a:r>
            <a:r>
              <a:rPr lang="en-US" altLang="en-US" dirty="0">
                <a:latin typeface="Times New Roman" panose="02020603050405020304" pitchFamily="18" charset="0"/>
              </a:rPr>
              <a:t> </a:t>
            </a:r>
            <a:r>
              <a:rPr lang="en-US" altLang="en-US" dirty="0" err="1">
                <a:latin typeface="Times New Roman" panose="02020603050405020304" pitchFamily="18" charset="0"/>
              </a:rPr>
              <a:t>tính</a:t>
            </a:r>
            <a:r>
              <a:rPr lang="en-US" altLang="en-US" dirty="0">
                <a:latin typeface="Times New Roman" panose="02020603050405020304" pitchFamily="18" charset="0"/>
              </a:rPr>
              <a:t>?</a:t>
            </a:r>
          </a:p>
          <a:p>
            <a:r>
              <a:rPr lang="en-US" altLang="en-US" dirty="0" err="1">
                <a:latin typeface="Times New Roman" panose="02020603050405020304" pitchFamily="18" charset="0"/>
              </a:rPr>
              <a:t>Làm</a:t>
            </a:r>
            <a:r>
              <a:rPr lang="en-US" altLang="en-US" dirty="0">
                <a:latin typeface="Times New Roman" panose="02020603050405020304" pitchFamily="18" charset="0"/>
              </a:rPr>
              <a:t> </a:t>
            </a:r>
            <a:r>
              <a:rPr lang="en-US" altLang="en-US" dirty="0" err="1">
                <a:latin typeface="Times New Roman" panose="02020603050405020304" pitchFamily="18" charset="0"/>
              </a:rPr>
              <a:t>sao</a:t>
            </a:r>
            <a:r>
              <a:rPr lang="en-US" altLang="en-US" dirty="0">
                <a:latin typeface="Times New Roman" panose="02020603050405020304" pitchFamily="18" charset="0"/>
              </a:rPr>
              <a:t> </a:t>
            </a:r>
            <a:r>
              <a:rPr lang="en-US" altLang="en-US" dirty="0" err="1">
                <a:latin typeface="Times New Roman" panose="02020603050405020304" pitchFamily="18" charset="0"/>
              </a:rPr>
              <a:t>để</a:t>
            </a:r>
            <a:r>
              <a:rPr lang="en-US" altLang="en-US" dirty="0">
                <a:latin typeface="Times New Roman" panose="02020603050405020304" pitchFamily="18" charset="0"/>
              </a:rPr>
              <a:t> </a:t>
            </a:r>
            <a:r>
              <a:rPr lang="en-US" altLang="en-US" dirty="0" err="1">
                <a:latin typeface="Times New Roman" panose="02020603050405020304" pitchFamily="18" charset="0"/>
              </a:rPr>
              <a:t>các</a:t>
            </a:r>
            <a:r>
              <a:rPr lang="en-US" altLang="en-US" dirty="0">
                <a:latin typeface="Times New Roman" panose="02020603050405020304" pitchFamily="18" charset="0"/>
              </a:rPr>
              <a:t> </a:t>
            </a:r>
            <a:r>
              <a:rPr lang="en-US" altLang="en-US" dirty="0" err="1">
                <a:latin typeface="Times New Roman" panose="02020603050405020304" pitchFamily="18" charset="0"/>
              </a:rPr>
              <a:t>chương</a:t>
            </a:r>
            <a:r>
              <a:rPr lang="en-US" altLang="en-US" dirty="0">
                <a:latin typeface="Times New Roman" panose="02020603050405020304" pitchFamily="18" charset="0"/>
              </a:rPr>
              <a:t> </a:t>
            </a:r>
            <a:r>
              <a:rPr lang="en-US" altLang="en-US" dirty="0" err="1">
                <a:latin typeface="Times New Roman" panose="02020603050405020304" pitchFamily="18" charset="0"/>
              </a:rPr>
              <a:t>trình</a:t>
            </a:r>
            <a:r>
              <a:rPr lang="en-US" altLang="en-US" dirty="0">
                <a:latin typeface="Times New Roman" panose="02020603050405020304" pitchFamily="18" charset="0"/>
              </a:rPr>
              <a:t> </a:t>
            </a:r>
            <a:r>
              <a:rPr lang="en-US" altLang="en-US" dirty="0" err="1">
                <a:latin typeface="Times New Roman" panose="02020603050405020304" pitchFamily="18" charset="0"/>
              </a:rPr>
              <a:t>có</a:t>
            </a:r>
            <a:r>
              <a:rPr lang="en-US" altLang="en-US" dirty="0">
                <a:latin typeface="Times New Roman" panose="02020603050405020304" pitchFamily="18" charset="0"/>
              </a:rPr>
              <a:t> </a:t>
            </a:r>
            <a:r>
              <a:rPr lang="en-US" altLang="en-US" dirty="0" err="1">
                <a:latin typeface="Times New Roman" panose="02020603050405020304" pitchFamily="18" charset="0"/>
              </a:rPr>
              <a:t>thể</a:t>
            </a:r>
            <a:r>
              <a:rPr lang="en-US" altLang="en-US" dirty="0">
                <a:latin typeface="Times New Roman" panose="02020603050405020304" pitchFamily="18" charset="0"/>
              </a:rPr>
              <a:t> </a:t>
            </a:r>
            <a:r>
              <a:rPr lang="en-US" altLang="en-US" dirty="0" err="1">
                <a:latin typeface="Times New Roman" panose="02020603050405020304" pitchFamily="18" charset="0"/>
              </a:rPr>
              <a:t>chạy</a:t>
            </a:r>
            <a:r>
              <a:rPr lang="en-US" altLang="en-US" dirty="0">
                <a:latin typeface="Times New Roman" panose="02020603050405020304" pitchFamily="18" charset="0"/>
              </a:rPr>
              <a:t> </a:t>
            </a:r>
            <a:r>
              <a:rPr lang="en-US" altLang="en-US" dirty="0" err="1">
                <a:latin typeface="Times New Roman" panose="02020603050405020304" pitchFamily="18" charset="0"/>
              </a:rPr>
              <a:t>được</a:t>
            </a:r>
            <a:r>
              <a:rPr lang="en-US" altLang="en-US" dirty="0">
                <a:latin typeface="Times New Roman" panose="02020603050405020304" pitchFamily="18" charset="0"/>
              </a:rPr>
              <a:t>?</a:t>
            </a:r>
          </a:p>
          <a:p>
            <a:endParaRPr lang="en-US" altLang="en-US" dirty="0">
              <a:latin typeface="Times New Roman" panose="02020603050405020304" pitchFamily="18" charset="0"/>
            </a:endParaRPr>
          </a:p>
          <a:p>
            <a:r>
              <a:rPr lang="en-US" sz="1800" b="0" i="0" dirty="0">
                <a:solidFill>
                  <a:srgbClr val="242021"/>
                </a:solidFill>
                <a:effectLst/>
                <a:latin typeface="PalatinoLTStd-Roman"/>
              </a:rPr>
              <a:t>In order to explore the role of an operating system in a modern computing environment, it is important first to understand the organization and architecture of computer hardware. We begin our discussion by looking at the operating system’s role in the overall computer system.</a:t>
            </a:r>
            <a:r>
              <a:rPr lang="en-US" dirty="0"/>
              <a:t> </a:t>
            </a:r>
            <a:br>
              <a:rPr lang="en-US" dirty="0"/>
            </a:br>
            <a:br>
              <a:rPr lang="en-US" dirty="0"/>
            </a:br>
            <a:endParaRPr lang="en-US" altLang="en-US" dirty="0">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5</a:t>
            </a:fld>
            <a:endParaRPr kumimoji="1" lang="ja-JP" altLang="en-US"/>
          </a:p>
        </p:txBody>
      </p:sp>
    </p:spTree>
    <p:extLst>
      <p:ext uri="{BB962C8B-B14F-4D97-AF65-F5344CB8AC3E}">
        <p14:creationId xmlns:p14="http://schemas.microsoft.com/office/powerpoint/2010/main" val="3167643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dirty="0">
                <a:solidFill>
                  <a:srgbClr val="242021"/>
                </a:solidFill>
                <a:effectLst/>
                <a:latin typeface="HelveticaNeueLTStd-Bd"/>
              </a:rPr>
              <a:t>Figure 1.3 </a:t>
            </a:r>
            <a:r>
              <a:rPr lang="en-US" sz="1800" b="0" i="0" dirty="0">
                <a:solidFill>
                  <a:srgbClr val="242021"/>
                </a:solidFill>
                <a:effectLst/>
                <a:latin typeface="HelveticaNeueLTStd-Roman"/>
              </a:rPr>
              <a:t>Interrupt timeline for a single program doing output.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18</a:t>
            </a:fld>
            <a:endParaRPr kumimoji="1" lang="ja-JP" altLang="en-US"/>
          </a:p>
        </p:txBody>
      </p:sp>
    </p:spTree>
    <p:extLst>
      <p:ext uri="{BB962C8B-B14F-4D97-AF65-F5344CB8AC3E}">
        <p14:creationId xmlns:p14="http://schemas.microsoft.com/office/powerpoint/2010/main" val="13205813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382" name="Google Shape;382;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319932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394" name="Google Shape;39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396533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406" name="Google Shape;406;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817490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418" name="Google Shape;418;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85703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250</a:t>
            </a:fld>
            <a:endParaRPr/>
          </a:p>
        </p:txBody>
      </p:sp>
    </p:spTree>
    <p:extLst>
      <p:ext uri="{BB962C8B-B14F-4D97-AF65-F5344CB8AC3E}">
        <p14:creationId xmlns:p14="http://schemas.microsoft.com/office/powerpoint/2010/main" val="19195713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251</a:t>
            </a:fld>
            <a:endParaRPr/>
          </a:p>
        </p:txBody>
      </p:sp>
    </p:spTree>
    <p:extLst>
      <p:ext uri="{BB962C8B-B14F-4D97-AF65-F5344CB8AC3E}">
        <p14:creationId xmlns:p14="http://schemas.microsoft.com/office/powerpoint/2010/main" val="37479120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252</a:t>
            </a:fld>
            <a:endParaRPr lang="en-VN"/>
          </a:p>
        </p:txBody>
      </p:sp>
    </p:spTree>
    <p:extLst>
      <p:ext uri="{BB962C8B-B14F-4D97-AF65-F5344CB8AC3E}">
        <p14:creationId xmlns:p14="http://schemas.microsoft.com/office/powerpoint/2010/main" val="2118725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253</a:t>
            </a:fld>
            <a:endParaRPr/>
          </a:p>
        </p:txBody>
      </p:sp>
    </p:spTree>
    <p:extLst>
      <p:ext uri="{BB962C8B-B14F-4D97-AF65-F5344CB8AC3E}">
        <p14:creationId xmlns:p14="http://schemas.microsoft.com/office/powerpoint/2010/main" val="388988677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145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256</a:t>
            </a:fld>
            <a:endParaRPr/>
          </a:p>
        </p:txBody>
      </p:sp>
    </p:spTree>
    <p:extLst>
      <p:ext uri="{BB962C8B-B14F-4D97-AF65-F5344CB8AC3E}">
        <p14:creationId xmlns:p14="http://schemas.microsoft.com/office/powerpoint/2010/main" val="427391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20</a:t>
            </a:fld>
            <a:endParaRPr kumimoji="1" lang="ja-JP" altLang="en-US"/>
          </a:p>
        </p:txBody>
      </p:sp>
    </p:spTree>
    <p:extLst>
      <p:ext uri="{BB962C8B-B14F-4D97-AF65-F5344CB8AC3E}">
        <p14:creationId xmlns:p14="http://schemas.microsoft.com/office/powerpoint/2010/main" val="27084296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258</a:t>
            </a:fld>
            <a:endParaRPr/>
          </a:p>
        </p:txBody>
      </p:sp>
    </p:spTree>
    <p:extLst>
      <p:ext uri="{BB962C8B-B14F-4D97-AF65-F5344CB8AC3E}">
        <p14:creationId xmlns:p14="http://schemas.microsoft.com/office/powerpoint/2010/main" val="8881414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259</a:t>
            </a:fld>
            <a:endParaRPr/>
          </a:p>
        </p:txBody>
      </p:sp>
    </p:spTree>
    <p:extLst>
      <p:ext uri="{BB962C8B-B14F-4D97-AF65-F5344CB8AC3E}">
        <p14:creationId xmlns:p14="http://schemas.microsoft.com/office/powerpoint/2010/main" val="11740236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260</a:t>
            </a:fld>
            <a:endParaRPr/>
          </a:p>
        </p:txBody>
      </p:sp>
    </p:spTree>
    <p:extLst>
      <p:ext uri="{BB962C8B-B14F-4D97-AF65-F5344CB8AC3E}">
        <p14:creationId xmlns:p14="http://schemas.microsoft.com/office/powerpoint/2010/main" val="22742723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2966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5469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264</a:t>
            </a:fld>
            <a:endParaRPr/>
          </a:p>
        </p:txBody>
      </p:sp>
    </p:spTree>
    <p:extLst>
      <p:ext uri="{BB962C8B-B14F-4D97-AF65-F5344CB8AC3E}">
        <p14:creationId xmlns:p14="http://schemas.microsoft.com/office/powerpoint/2010/main" val="36744342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19679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3019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User-level threads are managed by a thread library, and the kernel is unaware of them. To run on a CPU, user-level threads must ultimately be mapped to an associated kernel-level thread, although this mapping may be indirect and may use a lightweight process (LWP). </a:t>
            </a:r>
            <a:br>
              <a:rPr lang="en-US"/>
            </a:br>
            <a:endParaRPr/>
          </a:p>
        </p:txBody>
      </p:sp>
      <p:sp>
        <p:nvSpPr>
          <p:cNvPr id="84" name="Google Shape;8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269</a:t>
            </a:fld>
            <a:endParaRPr/>
          </a:p>
        </p:txBody>
      </p:sp>
    </p:spTree>
    <p:extLst>
      <p:ext uri="{BB962C8B-B14F-4D97-AF65-F5344CB8AC3E}">
        <p14:creationId xmlns:p14="http://schemas.microsoft.com/office/powerpoint/2010/main" val="19559772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31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21</a:t>
            </a:fld>
            <a:endParaRPr kumimoji="1" lang="ja-JP" altLang="en-US"/>
          </a:p>
        </p:txBody>
      </p:sp>
    </p:spTree>
    <p:extLst>
      <p:ext uri="{BB962C8B-B14F-4D97-AF65-F5344CB8AC3E}">
        <p14:creationId xmlns:p14="http://schemas.microsoft.com/office/powerpoint/2010/main" val="20385011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273</a:t>
            </a:fld>
            <a:endParaRPr/>
          </a:p>
        </p:txBody>
      </p:sp>
    </p:spTree>
    <p:extLst>
      <p:ext uri="{BB962C8B-B14F-4D97-AF65-F5344CB8AC3E}">
        <p14:creationId xmlns:p14="http://schemas.microsoft.com/office/powerpoint/2010/main" val="113524928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3813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7844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Cân bằng tải chỉ cần thiết đối với hệ thống mà mỗi bộ xử lý có hàng đợi của riêng nó.</a:t>
            </a:r>
            <a:endParaRPr/>
          </a:p>
          <a:p>
            <a:pPr marL="0" lvl="0" indent="0" algn="l" rtl="0">
              <a:spcBef>
                <a:spcPts val="0"/>
              </a:spcBef>
              <a:spcAft>
                <a:spcPts val="0"/>
              </a:spcAft>
              <a:buNone/>
            </a:pPr>
            <a:endParaRPr/>
          </a:p>
        </p:txBody>
      </p:sp>
      <p:sp>
        <p:nvSpPr>
          <p:cNvPr id="132" name="Google Shape;13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277</a:t>
            </a:fld>
            <a:endParaRPr/>
          </a:p>
        </p:txBody>
      </p:sp>
    </p:spTree>
    <p:extLst>
      <p:ext uri="{BB962C8B-B14F-4D97-AF65-F5344CB8AC3E}">
        <p14:creationId xmlns:p14="http://schemas.microsoft.com/office/powerpoint/2010/main" val="4661822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88293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29838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6085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3ef20def8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3ef20def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905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3ef20def8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g23ef20def8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23ef20def8a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283</a:t>
            </a:fld>
            <a:endParaRPr/>
          </a:p>
        </p:txBody>
      </p:sp>
    </p:spTree>
    <p:extLst>
      <p:ext uri="{BB962C8B-B14F-4D97-AF65-F5344CB8AC3E}">
        <p14:creationId xmlns:p14="http://schemas.microsoft.com/office/powerpoint/2010/main" val="18855541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ef20def8a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3ef20def8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988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22</a:t>
            </a:fld>
            <a:endParaRPr kumimoji="1" lang="ja-JP" altLang="en-US"/>
          </a:p>
        </p:txBody>
      </p:sp>
    </p:spTree>
    <p:extLst>
      <p:ext uri="{BB962C8B-B14F-4D97-AF65-F5344CB8AC3E}">
        <p14:creationId xmlns:p14="http://schemas.microsoft.com/office/powerpoint/2010/main" val="262624729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3ef20def8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3ef20def8a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dirty="0">
                <a:solidFill>
                  <a:schemeClr val="dk1"/>
                </a:solidFill>
                <a:latin typeface="Arial" panose="020B0604020202020204" pitchFamily="34" charset="0"/>
                <a:ea typeface="Times New Roman"/>
                <a:cs typeface="Arial" panose="020B0604020202020204" pitchFamily="34" charset="0"/>
                <a:sym typeface="Times New Roman"/>
              </a:rPr>
              <a:t>[1] Duy D. and Tanaka K., “</a:t>
            </a:r>
            <a:r>
              <a:rPr lang="en-US" b="1" i="1" dirty="0">
                <a:solidFill>
                  <a:schemeClr val="dk1"/>
                </a:solidFill>
                <a:latin typeface="Arial" panose="020B0604020202020204" pitchFamily="34" charset="0"/>
                <a:ea typeface="Times New Roman"/>
                <a:cs typeface="Arial" panose="020B0604020202020204" pitchFamily="34" charset="0"/>
                <a:sym typeface="Times New Roman"/>
              </a:rPr>
              <a:t>Enhanced virtual release advancing algorithm for real-time task scheduling</a:t>
            </a:r>
            <a:r>
              <a:rPr lang="en-US" dirty="0">
                <a:solidFill>
                  <a:schemeClr val="dk1"/>
                </a:solidFill>
                <a:latin typeface="Arial" panose="020B0604020202020204" pitchFamily="34" charset="0"/>
                <a:ea typeface="Times New Roman"/>
                <a:cs typeface="Arial" panose="020B0604020202020204" pitchFamily="34" charset="0"/>
                <a:sym typeface="Times New Roman"/>
              </a:rPr>
              <a:t>,” Journal of Information and Telecommunication, </a:t>
            </a:r>
            <a:r>
              <a:rPr lang="en-US" dirty="0" err="1">
                <a:solidFill>
                  <a:schemeClr val="dk1"/>
                </a:solidFill>
                <a:latin typeface="Arial" panose="020B0604020202020204" pitchFamily="34" charset="0"/>
                <a:ea typeface="Times New Roman"/>
                <a:cs typeface="Arial" panose="020B0604020202020204" pitchFamily="34" charset="0"/>
                <a:sym typeface="Times New Roman"/>
              </a:rPr>
              <a:t>Taylor&amp;Francis</a:t>
            </a:r>
            <a:r>
              <a:rPr lang="en-US" dirty="0">
                <a:solidFill>
                  <a:schemeClr val="dk1"/>
                </a:solidFill>
                <a:latin typeface="Arial" panose="020B0604020202020204" pitchFamily="34" charset="0"/>
                <a:ea typeface="Times New Roman"/>
                <a:cs typeface="Arial" panose="020B0604020202020204" pitchFamily="34" charset="0"/>
                <a:sym typeface="Times New Roman"/>
              </a:rPr>
              <a:t>, Vol.1, Jan. 2018.</a:t>
            </a:r>
            <a:endParaRPr lang="en-US" dirty="0">
              <a:latin typeface="Arial" panose="020B0604020202020204" pitchFamily="34" charset="0"/>
              <a:cs typeface="Arial" panose="020B0604020202020204" pitchFamily="34" charset="0"/>
            </a:endParaRPr>
          </a:p>
          <a:p>
            <a:pPr>
              <a:spcBef>
                <a:spcPts val="600"/>
              </a:spcBef>
            </a:pPr>
            <a:r>
              <a:rPr lang="en-US" dirty="0">
                <a:solidFill>
                  <a:schemeClr val="dk1"/>
                </a:solidFill>
                <a:latin typeface="Arial" panose="020B0604020202020204" pitchFamily="34" charset="0"/>
                <a:ea typeface="Times New Roman"/>
                <a:cs typeface="Arial" panose="020B0604020202020204" pitchFamily="34" charset="0"/>
                <a:sym typeface="Times New Roman"/>
              </a:rPr>
              <a:t>[2] Duy D. and Tanaka K., "</a:t>
            </a:r>
            <a:r>
              <a:rPr lang="en-US" b="1" i="1" dirty="0">
                <a:solidFill>
                  <a:schemeClr val="dk1"/>
                </a:solidFill>
                <a:latin typeface="Arial" panose="020B0604020202020204" pitchFamily="34" charset="0"/>
                <a:ea typeface="Times New Roman"/>
                <a:cs typeface="Arial" panose="020B0604020202020204" pitchFamily="34" charset="0"/>
                <a:sym typeface="Times New Roman"/>
              </a:rPr>
              <a:t>An Effective Approach for Improving Responsiveness of Total Bandwidth Server,</a:t>
            </a:r>
            <a:r>
              <a:rPr lang="en-US" dirty="0">
                <a:solidFill>
                  <a:schemeClr val="dk1"/>
                </a:solidFill>
                <a:latin typeface="Arial" panose="020B0604020202020204" pitchFamily="34" charset="0"/>
                <a:ea typeface="Times New Roman"/>
                <a:cs typeface="Arial" panose="020B0604020202020204" pitchFamily="34" charset="0"/>
                <a:sym typeface="Times New Roman"/>
              </a:rPr>
              <a:t>" Proc. of the 8th International Conference on Information and Communication Technology for Embedded Systems (IC-ICTES 2017), Chonburi, Thailand, May 2017, pp. 1-6. Granted for </a:t>
            </a:r>
            <a:r>
              <a:rPr lang="en-US" b="1" i="1" dirty="0">
                <a:solidFill>
                  <a:schemeClr val="dk1"/>
                </a:solidFill>
                <a:latin typeface="Arial" panose="020B0604020202020204" pitchFamily="34" charset="0"/>
                <a:ea typeface="Times New Roman"/>
                <a:cs typeface="Arial" panose="020B0604020202020204" pitchFamily="34" charset="0"/>
                <a:sym typeface="Times New Roman"/>
              </a:rPr>
              <a:t>Best Paper Award</a:t>
            </a:r>
            <a:r>
              <a:rPr lang="en-US" dirty="0">
                <a:solidFill>
                  <a:schemeClr val="dk1"/>
                </a:solidFill>
                <a:latin typeface="Arial" panose="020B0604020202020204" pitchFamily="34" charset="0"/>
                <a:ea typeface="Times New Roman"/>
                <a:cs typeface="Arial" panose="020B0604020202020204" pitchFamily="34" charset="0"/>
                <a:sym typeface="Times New Roman"/>
              </a:rPr>
              <a:t>.</a:t>
            </a:r>
            <a:endParaRPr lang="en-US"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363" name="Google Shape;363;g23ef20def8a_0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285</a:t>
            </a:fld>
            <a:endParaRPr/>
          </a:p>
        </p:txBody>
      </p:sp>
    </p:spTree>
    <p:extLst>
      <p:ext uri="{BB962C8B-B14F-4D97-AF65-F5344CB8AC3E}">
        <p14:creationId xmlns:p14="http://schemas.microsoft.com/office/powerpoint/2010/main" val="17442107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3ef20def8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3ef20def8a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dk1"/>
                </a:solidFill>
                <a:latin typeface="Arial" panose="020B0604020202020204" pitchFamily="34" charset="0"/>
                <a:cs typeface="Arial" panose="020B0604020202020204" pitchFamily="34" charset="0"/>
                <a:sym typeface="Times New Roman"/>
              </a:rPr>
              <a:t>C. L. Liu and James W. </a:t>
            </a:r>
            <a:r>
              <a:rPr lang="en-US" dirty="0" err="1">
                <a:solidFill>
                  <a:schemeClr val="dk1"/>
                </a:solidFill>
                <a:latin typeface="Arial" panose="020B0604020202020204" pitchFamily="34" charset="0"/>
                <a:cs typeface="Arial" panose="020B0604020202020204" pitchFamily="34" charset="0"/>
                <a:sym typeface="Times New Roman"/>
              </a:rPr>
              <a:t>Layland</a:t>
            </a:r>
            <a:r>
              <a:rPr lang="en-US" dirty="0">
                <a:solidFill>
                  <a:schemeClr val="dk1"/>
                </a:solidFill>
                <a:latin typeface="Arial" panose="020B0604020202020204" pitchFamily="34" charset="0"/>
                <a:cs typeface="Arial" panose="020B0604020202020204" pitchFamily="34" charset="0"/>
                <a:sym typeface="Times New Roman"/>
              </a:rPr>
              <a:t>. 1973. </a:t>
            </a:r>
            <a:r>
              <a:rPr lang="en-US" b="1" dirty="0">
                <a:solidFill>
                  <a:schemeClr val="dk1"/>
                </a:solidFill>
                <a:latin typeface="Arial" panose="020B0604020202020204" pitchFamily="34" charset="0"/>
                <a:cs typeface="Arial" panose="020B0604020202020204" pitchFamily="34" charset="0"/>
                <a:sym typeface="Times New Roman"/>
              </a:rPr>
              <a:t>Scheduling Algorithms for Multiprogramming in a Hard-Real-Time Environment</a:t>
            </a:r>
            <a:r>
              <a:rPr lang="en-US" dirty="0">
                <a:solidFill>
                  <a:schemeClr val="dk1"/>
                </a:solidFill>
                <a:latin typeface="Arial" panose="020B0604020202020204" pitchFamily="34" charset="0"/>
                <a:cs typeface="Arial" panose="020B0604020202020204" pitchFamily="34" charset="0"/>
                <a:sym typeface="Times New Roman"/>
              </a:rPr>
              <a:t>. J. ACM 20, 1 (January 1973), 46–61.</a:t>
            </a:r>
          </a:p>
          <a:p>
            <a:pPr marL="0" lvl="0" indent="0" algn="l" rtl="0">
              <a:spcBef>
                <a:spcPts val="0"/>
              </a:spcBef>
              <a:spcAft>
                <a:spcPts val="0"/>
              </a:spcAft>
              <a:buNone/>
            </a:pPr>
            <a:endParaRPr dirty="0"/>
          </a:p>
        </p:txBody>
      </p:sp>
      <p:sp>
        <p:nvSpPr>
          <p:cNvPr id="374" name="Google Shape;374;g23ef20def8a_0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286</a:t>
            </a:fld>
            <a:endParaRPr/>
          </a:p>
        </p:txBody>
      </p:sp>
    </p:spTree>
    <p:extLst>
      <p:ext uri="{BB962C8B-B14F-4D97-AF65-F5344CB8AC3E}">
        <p14:creationId xmlns:p14="http://schemas.microsoft.com/office/powerpoint/2010/main" val="8521867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ef20def8a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dk1"/>
                </a:solidFill>
                <a:latin typeface="Arial" panose="020B0604020202020204" pitchFamily="34" charset="0"/>
                <a:cs typeface="Arial" panose="020B0604020202020204" pitchFamily="34" charset="0"/>
              </a:rPr>
              <a:t>C. L. Liu and J. W. </a:t>
            </a:r>
            <a:r>
              <a:rPr lang="en-US" dirty="0" err="1">
                <a:solidFill>
                  <a:schemeClr val="dk1"/>
                </a:solidFill>
                <a:latin typeface="Arial" panose="020B0604020202020204" pitchFamily="34" charset="0"/>
                <a:cs typeface="Arial" panose="020B0604020202020204" pitchFamily="34" charset="0"/>
              </a:rPr>
              <a:t>Layland</a:t>
            </a:r>
            <a:r>
              <a:rPr lang="en-US" dirty="0">
                <a:solidFill>
                  <a:schemeClr val="dk1"/>
                </a:solidFill>
                <a:latin typeface="Arial" panose="020B0604020202020204" pitchFamily="34" charset="0"/>
                <a:cs typeface="Arial" panose="020B0604020202020204" pitchFamily="34" charset="0"/>
              </a:rPr>
              <a:t>, “</a:t>
            </a:r>
            <a:r>
              <a:rPr lang="en-US" b="1" dirty="0">
                <a:solidFill>
                  <a:schemeClr val="dk1"/>
                </a:solidFill>
                <a:latin typeface="Arial" panose="020B0604020202020204" pitchFamily="34" charset="0"/>
                <a:cs typeface="Arial" panose="020B0604020202020204" pitchFamily="34" charset="0"/>
              </a:rPr>
              <a:t>Scheduling Algorithms for Multiprogramming in a Hard-Real-Time Environment</a:t>
            </a:r>
            <a:r>
              <a:rPr lang="en-US" dirty="0">
                <a:solidFill>
                  <a:schemeClr val="dk1"/>
                </a:solidFill>
                <a:latin typeface="Arial" panose="020B0604020202020204" pitchFamily="34" charset="0"/>
                <a:cs typeface="Arial" panose="020B0604020202020204" pitchFamily="34" charset="0"/>
              </a:rPr>
              <a:t>”, Journal of the Association for Computing Machinery, Vol. 20, No. 1, 1973, pp. 46-61.</a:t>
            </a:r>
            <a:endParaRPr lang="en-US" dirty="0">
              <a:solidFill>
                <a:schemeClr val="dk1"/>
              </a:solidFill>
              <a:latin typeface="Arial" panose="020B0604020202020204" pitchFamily="34" charset="0"/>
              <a:cs typeface="Arial" panose="020B0604020202020204" pitchFamily="34" charset="0"/>
              <a:sym typeface="Times New Roman"/>
            </a:endParaRPr>
          </a:p>
          <a:p>
            <a:pPr marL="0" lvl="0" indent="0" algn="l" rtl="0">
              <a:spcBef>
                <a:spcPts val="0"/>
              </a:spcBef>
              <a:spcAft>
                <a:spcPts val="0"/>
              </a:spcAft>
              <a:buNone/>
            </a:pPr>
            <a:endParaRPr dirty="0"/>
          </a:p>
        </p:txBody>
      </p:sp>
      <p:sp>
        <p:nvSpPr>
          <p:cNvPr id="385" name="Google Shape;385;g23ef20def8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249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3ef20def8a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23ef20def8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1578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ef20def8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23ef20def8a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Arial" panose="020B0604020202020204" pitchFamily="34" charset="0"/>
                <a:ea typeface="Times New Roman"/>
                <a:cs typeface="Arial" panose="020B0604020202020204" pitchFamily="34" charset="0"/>
                <a:sym typeface="Times New Roman"/>
              </a:rPr>
              <a:t>Duy D. and Tanaka K., "</a:t>
            </a:r>
            <a:r>
              <a:rPr lang="en-US" sz="1200" b="1" i="1" dirty="0">
                <a:solidFill>
                  <a:schemeClr val="dk1"/>
                </a:solidFill>
                <a:latin typeface="Arial" panose="020B0604020202020204" pitchFamily="34" charset="0"/>
                <a:ea typeface="Times New Roman"/>
                <a:cs typeface="Arial" panose="020B0604020202020204" pitchFamily="34" charset="0"/>
                <a:sym typeface="Times New Roman"/>
              </a:rPr>
              <a:t>A Novel Task-to-Processor Assignment Approach for Optimal Multiprocessor Real-Time Scheduling</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Proc. of 2018 IEEE 12</a:t>
            </a:r>
            <a:r>
              <a:rPr lang="en-US" sz="1200" baseline="30000" dirty="0">
                <a:solidFill>
                  <a:schemeClr val="dk1"/>
                </a:solidFill>
                <a:latin typeface="Arial" panose="020B0604020202020204" pitchFamily="34" charset="0"/>
                <a:ea typeface="Times New Roman"/>
                <a:cs typeface="Arial" panose="020B0604020202020204" pitchFamily="34" charset="0"/>
                <a:sym typeface="Times New Roman"/>
              </a:rPr>
              <a:t>th</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a:t>
            </a:r>
            <a:r>
              <a:rPr lang="en-US" sz="1200" dirty="0" err="1">
                <a:solidFill>
                  <a:schemeClr val="dk1"/>
                </a:solidFill>
                <a:latin typeface="Arial" panose="020B0604020202020204" pitchFamily="34" charset="0"/>
                <a:ea typeface="Times New Roman"/>
                <a:cs typeface="Arial" panose="020B0604020202020204" pitchFamily="34" charset="0"/>
                <a:sym typeface="Times New Roman"/>
              </a:rPr>
              <a:t>MCSoC</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 Hanoi, Vietnam, September 2018, pp. 101-108. Granted for </a:t>
            </a:r>
            <a:r>
              <a:rPr lang="en-US" sz="1200" b="1" i="1" dirty="0">
                <a:solidFill>
                  <a:schemeClr val="dk1"/>
                </a:solidFill>
                <a:latin typeface="Arial" panose="020B0604020202020204" pitchFamily="34" charset="0"/>
                <a:ea typeface="Times New Roman"/>
                <a:cs typeface="Arial" panose="020B0604020202020204" pitchFamily="34" charset="0"/>
                <a:sym typeface="Times New Roman"/>
              </a:rPr>
              <a:t>Best Paper Award</a:t>
            </a:r>
            <a:r>
              <a:rPr lang="en-US" sz="1200" dirty="0">
                <a:solidFill>
                  <a:schemeClr val="dk1"/>
                </a:solidFill>
                <a:latin typeface="Arial" panose="020B0604020202020204" pitchFamily="34" charset="0"/>
                <a:ea typeface="Times New Roman"/>
                <a:cs typeface="Arial" panose="020B0604020202020204" pitchFamily="34" charset="0"/>
                <a:sym typeface="Times New Roman"/>
              </a:rPr>
              <a:t>.</a:t>
            </a:r>
            <a:endParaRPr lang="en-US" sz="1200" dirty="0">
              <a:solidFill>
                <a:schemeClr val="dk1"/>
              </a:solidFill>
              <a:latin typeface="Arial" panose="020B0604020202020204" pitchFamily="34" charset="0"/>
              <a:ea typeface="Century"/>
              <a:cs typeface="Arial" panose="020B0604020202020204" pitchFamily="34" charset="0"/>
              <a:sym typeface="Century"/>
            </a:endParaRPr>
          </a:p>
          <a:p>
            <a:pPr marL="0" lvl="0" indent="0" algn="l" rtl="0">
              <a:spcBef>
                <a:spcPts val="0"/>
              </a:spcBef>
              <a:spcAft>
                <a:spcPts val="0"/>
              </a:spcAft>
              <a:buNone/>
            </a:pPr>
            <a:endParaRPr dirty="0"/>
          </a:p>
        </p:txBody>
      </p:sp>
      <p:sp>
        <p:nvSpPr>
          <p:cNvPr id="413" name="Google Shape;413;g23ef20def8a_0_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289</a:t>
            </a:fld>
            <a:endParaRPr/>
          </a:p>
        </p:txBody>
      </p:sp>
    </p:spTree>
    <p:extLst>
      <p:ext uri="{BB962C8B-B14F-4D97-AF65-F5344CB8AC3E}">
        <p14:creationId xmlns:p14="http://schemas.microsoft.com/office/powerpoint/2010/main" val="38420897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9" name="Google Shape;1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46457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514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945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008420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054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dirty="0"/>
              <a:t>Direct Memory Access:</a:t>
            </a:r>
          </a:p>
          <a:p>
            <a:r>
              <a:rPr lang="en-US" altLang="en-US" dirty="0"/>
              <a:t>- Used for high-speed I/O devices able to transmit information at close to memory speeds</a:t>
            </a:r>
          </a:p>
          <a:p>
            <a:r>
              <a:rPr lang="en-US" altLang="en-US" dirty="0"/>
              <a:t>- Device controller transfers blocks of data from buffer storage directly to main memory without CPU intervention</a:t>
            </a:r>
          </a:p>
          <a:p>
            <a:r>
              <a:rPr lang="en-US" altLang="en-US" dirty="0"/>
              <a:t>- Only one interrupt is generated per block, rather than the one interrupt per byte</a:t>
            </a:r>
          </a:p>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24</a:t>
            </a:fld>
            <a:endParaRPr kumimoji="1" lang="ja-JP" altLang="en-US"/>
          </a:p>
        </p:txBody>
      </p:sp>
    </p:spTree>
    <p:extLst>
      <p:ext uri="{BB962C8B-B14F-4D97-AF65-F5344CB8AC3E}">
        <p14:creationId xmlns:p14="http://schemas.microsoft.com/office/powerpoint/2010/main" val="425947143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The Android system tries to maintain an application process for as long as possible, but eventually needs to remove old processes to reclaim memory for new or more important processes. To determine which processes to keep and which to kill, the system places each process into an "importance hierarchy" based on the components running in the process and the state of those components. Processes with the lowest importance are eliminated first, then those with the next lowest importance, and so on, as necessary to recover system resources.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There are five levels in the importance hierarchy. The following list presents the different types of processes in order of importance (the first process is </a:t>
            </a:r>
            <a:r>
              <a:rPr lang="en-US" sz="1200" b="0" i="1">
                <a:solidFill>
                  <a:schemeClr val="dk1"/>
                </a:solidFill>
                <a:latin typeface="Calibri"/>
                <a:ea typeface="Calibri"/>
                <a:cs typeface="Calibri"/>
                <a:sym typeface="Calibri"/>
              </a:rPr>
              <a:t>most important</a:t>
            </a:r>
            <a:r>
              <a:rPr lang="en-US" sz="1200" b="0" i="0">
                <a:solidFill>
                  <a:schemeClr val="dk1"/>
                </a:solidFill>
                <a:latin typeface="Calibri"/>
                <a:ea typeface="Calibri"/>
                <a:cs typeface="Calibri"/>
                <a:sym typeface="Calibri"/>
              </a:rPr>
              <a:t> and is </a:t>
            </a:r>
            <a:r>
              <a:rPr lang="en-US" sz="1200" b="0" i="1">
                <a:solidFill>
                  <a:schemeClr val="dk1"/>
                </a:solidFill>
                <a:latin typeface="Calibri"/>
                <a:ea typeface="Calibri"/>
                <a:cs typeface="Calibri"/>
                <a:sym typeface="Calibri"/>
              </a:rPr>
              <a:t>killed last</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a:solidFill>
                  <a:schemeClr val="dk1"/>
                </a:solidFill>
                <a:latin typeface="Calibri"/>
                <a:ea typeface="Calibri"/>
                <a:cs typeface="Calibri"/>
                <a:sym typeface="Calibri"/>
              </a:rPr>
            </a:br>
            <a:endParaRPr/>
          </a:p>
        </p:txBody>
      </p:sp>
      <p:sp>
        <p:nvSpPr>
          <p:cNvPr id="197" name="Google Shape;197;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296</a:t>
            </a:fld>
            <a:endParaRPr/>
          </a:p>
        </p:txBody>
      </p:sp>
    </p:spTree>
    <p:extLst>
      <p:ext uri="{BB962C8B-B14F-4D97-AF65-F5344CB8AC3E}">
        <p14:creationId xmlns:p14="http://schemas.microsoft.com/office/powerpoint/2010/main" val="187923315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96867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06136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049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922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93151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580410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41178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6520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12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25</a:t>
            </a:fld>
            <a:endParaRPr kumimoji="1" lang="ja-JP" altLang="en-US"/>
          </a:p>
        </p:txBody>
      </p:sp>
    </p:spTree>
    <p:extLst>
      <p:ext uri="{BB962C8B-B14F-4D97-AF65-F5344CB8AC3E}">
        <p14:creationId xmlns:p14="http://schemas.microsoft.com/office/powerpoint/2010/main" val="95492532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1615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588248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5424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311</a:t>
            </a:fld>
            <a:endParaRPr lang="en-VN"/>
          </a:p>
        </p:txBody>
      </p:sp>
    </p:spTree>
    <p:extLst>
      <p:ext uri="{BB962C8B-B14F-4D97-AF65-F5344CB8AC3E}">
        <p14:creationId xmlns:p14="http://schemas.microsoft.com/office/powerpoint/2010/main" val="160682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A computer system can be organized in a number of different ways, which we can categorize roughly according to the number of general-purpose</a:t>
            </a:r>
            <a:br>
              <a:rPr lang="en-US" sz="1800" b="0" i="0" dirty="0">
                <a:solidFill>
                  <a:srgbClr val="242021"/>
                </a:solidFill>
                <a:effectLst/>
                <a:latin typeface="PalatinoLTStd-Roman"/>
              </a:rPr>
            </a:br>
            <a:r>
              <a:rPr lang="en-US" sz="1800" b="0" i="0" dirty="0">
                <a:solidFill>
                  <a:srgbClr val="242021"/>
                </a:solidFill>
                <a:effectLst/>
                <a:latin typeface="PalatinoLTStd-Roman"/>
              </a:rPr>
              <a:t>processors used.</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27</a:t>
            </a:fld>
            <a:endParaRPr kumimoji="1" lang="ja-JP" altLang="en-US"/>
          </a:p>
        </p:txBody>
      </p:sp>
    </p:spTree>
    <p:extLst>
      <p:ext uri="{BB962C8B-B14F-4D97-AF65-F5344CB8AC3E}">
        <p14:creationId xmlns:p14="http://schemas.microsoft.com/office/powerpoint/2010/main" val="215524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29</a:t>
            </a:fld>
            <a:endParaRPr kumimoji="1" lang="ja-JP" altLang="en-US"/>
          </a:p>
        </p:txBody>
      </p:sp>
    </p:spTree>
    <p:extLst>
      <p:ext uri="{BB962C8B-B14F-4D97-AF65-F5344CB8AC3E}">
        <p14:creationId xmlns:p14="http://schemas.microsoft.com/office/powerpoint/2010/main" val="278864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31</a:t>
            </a:fld>
            <a:endParaRPr kumimoji="1" lang="ja-JP" altLang="en-US"/>
          </a:p>
        </p:txBody>
      </p:sp>
    </p:spTree>
    <p:extLst>
      <p:ext uri="{BB962C8B-B14F-4D97-AF65-F5344CB8AC3E}">
        <p14:creationId xmlns:p14="http://schemas.microsoft.com/office/powerpoint/2010/main" val="3789373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This figure illustrates a typical SMP architecture with two processors, each with its own CPU. Notice that each</a:t>
            </a:r>
            <a:br>
              <a:rPr lang="en-US" sz="1800" b="0" i="0" dirty="0">
                <a:solidFill>
                  <a:srgbClr val="242021"/>
                </a:solidFill>
                <a:effectLst/>
                <a:latin typeface="PalatinoLTStd-Roman"/>
              </a:rPr>
            </a:br>
            <a:r>
              <a:rPr lang="en-US" sz="1800" b="0" i="0" dirty="0">
                <a:solidFill>
                  <a:srgbClr val="242021"/>
                </a:solidFill>
                <a:effectLst/>
                <a:latin typeface="PalatinoLTStd-Roman"/>
              </a:rPr>
              <a:t>CPU processor has its own set of registers, as well as a private—or local— cache. However, all processors share physical memory over the system bus.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32</a:t>
            </a:fld>
            <a:endParaRPr kumimoji="1" lang="ja-JP" altLang="en-US"/>
          </a:p>
        </p:txBody>
      </p:sp>
    </p:spTree>
    <p:extLst>
      <p:ext uri="{BB962C8B-B14F-4D97-AF65-F5344CB8AC3E}">
        <p14:creationId xmlns:p14="http://schemas.microsoft.com/office/powerpoint/2010/main" val="86593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7</a:t>
            </a:fld>
            <a:endParaRPr kumimoji="1" lang="ja-JP" altLang="en-US"/>
          </a:p>
        </p:txBody>
      </p:sp>
    </p:spTree>
    <p:extLst>
      <p:ext uri="{BB962C8B-B14F-4D97-AF65-F5344CB8AC3E}">
        <p14:creationId xmlns:p14="http://schemas.microsoft.com/office/powerpoint/2010/main" val="3791244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In this design, each core has its own register set, as well as its own local cache, often known as a level 1, or L1, cache. Notice, too, that a level 2 (L2)</a:t>
            </a:r>
            <a:br>
              <a:rPr lang="en-US" sz="1800" b="0" i="0" dirty="0">
                <a:solidFill>
                  <a:srgbClr val="242021"/>
                </a:solidFill>
                <a:effectLst/>
                <a:latin typeface="PalatinoLTStd-Roman"/>
              </a:rPr>
            </a:br>
            <a:r>
              <a:rPr lang="en-US" sz="1800" b="0" i="0" dirty="0">
                <a:solidFill>
                  <a:srgbClr val="242021"/>
                </a:solidFill>
                <a:effectLst/>
                <a:latin typeface="PalatinoLTStd-Roman"/>
              </a:rPr>
              <a:t>cache is local to the chip but is shared by the two processing cores. Most architectures adopt this approach, combining local and shared caches, where local,</a:t>
            </a:r>
            <a:br>
              <a:rPr lang="en-US" sz="1800" b="0" i="0" dirty="0">
                <a:solidFill>
                  <a:srgbClr val="242021"/>
                </a:solidFill>
                <a:effectLst/>
                <a:latin typeface="PalatinoLTStd-Roman"/>
              </a:rPr>
            </a:br>
            <a:r>
              <a:rPr lang="en-US" sz="1800" b="0" i="0" dirty="0">
                <a:solidFill>
                  <a:srgbClr val="242021"/>
                </a:solidFill>
                <a:effectLst/>
                <a:latin typeface="PalatinoLTStd-Roman"/>
              </a:rPr>
              <a:t>lower-level caches are generally smaller and faster than higher-level shared</a:t>
            </a:r>
            <a:r>
              <a:rPr lang="en-US" dirty="0"/>
              <a:t> </a:t>
            </a:r>
            <a:r>
              <a:rPr lang="en-US" sz="1800" b="0" i="0" dirty="0">
                <a:solidFill>
                  <a:srgbClr val="242021"/>
                </a:solidFill>
                <a:effectLst/>
                <a:latin typeface="PalatinoLTStd-Roman"/>
              </a:rPr>
              <a:t>caches.</a:t>
            </a:r>
            <a:r>
              <a:rPr lang="en-US" dirty="0"/>
              <a:t> </a:t>
            </a:r>
          </a:p>
          <a:p>
            <a:endParaRPr lang="en-US" dirty="0"/>
          </a:p>
          <a:p>
            <a:r>
              <a:rPr lang="en-US" sz="1800" b="0" i="0" dirty="0">
                <a:solidFill>
                  <a:srgbClr val="242021"/>
                </a:solidFill>
                <a:effectLst/>
                <a:latin typeface="PalatinoLTStd-Roman"/>
              </a:rPr>
              <a:t>In addition, one chip with multiple cores uses significantly less power than multiple single-core chips, an important issue for mobile devices as well as</a:t>
            </a:r>
            <a:br>
              <a:rPr lang="en-US" sz="1800" b="0" i="0" dirty="0">
                <a:solidFill>
                  <a:srgbClr val="242021"/>
                </a:solidFill>
                <a:effectLst/>
                <a:latin typeface="PalatinoLTStd-Roman"/>
              </a:rPr>
            </a:br>
            <a:r>
              <a:rPr lang="en-US" sz="1800" b="0" i="0" dirty="0">
                <a:solidFill>
                  <a:srgbClr val="242021"/>
                </a:solidFill>
                <a:effectLst/>
                <a:latin typeface="PalatinoLTStd-Roman"/>
              </a:rPr>
              <a:t>laptops.</a:t>
            </a:r>
            <a:r>
              <a:rPr lang="en-US" dirty="0"/>
              <a:t> </a:t>
            </a: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33</a:t>
            </a:fld>
            <a:endParaRPr kumimoji="1" lang="ja-JP" altLang="en-US"/>
          </a:p>
        </p:txBody>
      </p:sp>
    </p:spTree>
    <p:extLst>
      <p:ext uri="{BB962C8B-B14F-4D97-AF65-F5344CB8AC3E}">
        <p14:creationId xmlns:p14="http://schemas.microsoft.com/office/powerpoint/2010/main" val="1804771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Adding additional CPUs to a multiprocessor system will increase computing power; however, as suggested earlier, the concept does not scale very well,</a:t>
            </a:r>
            <a:br>
              <a:rPr lang="en-US" sz="1800" b="0" i="0" dirty="0">
                <a:solidFill>
                  <a:srgbClr val="242021"/>
                </a:solidFill>
                <a:effectLst/>
                <a:latin typeface="PalatinoLTStd-Roman"/>
              </a:rPr>
            </a:br>
            <a:r>
              <a:rPr lang="en-US" sz="1800" b="0" i="0" dirty="0">
                <a:solidFill>
                  <a:srgbClr val="242021"/>
                </a:solidFill>
                <a:effectLst/>
                <a:latin typeface="PalatinoLTStd-Roman"/>
              </a:rPr>
              <a:t>and once we add too many CPUs, contention for the system bus becomes a bottleneck and performance begins to degrade. An alternative approach is</a:t>
            </a:r>
            <a:br>
              <a:rPr lang="en-US" sz="1800" b="0" i="0" dirty="0">
                <a:solidFill>
                  <a:srgbClr val="242021"/>
                </a:solidFill>
                <a:effectLst/>
                <a:latin typeface="PalatinoLTStd-Roman"/>
              </a:rPr>
            </a:br>
            <a:r>
              <a:rPr lang="en-US" sz="1800" b="0" i="0" dirty="0">
                <a:solidFill>
                  <a:srgbClr val="242021"/>
                </a:solidFill>
                <a:effectLst/>
                <a:latin typeface="PalatinoLTStd-Roman"/>
              </a:rPr>
              <a:t>instead to provide each CPU (or group of CPUs) with its own local memory that is accessed via a small, fast local bus. The CPUs are connected by a </a:t>
            </a:r>
            <a:r>
              <a:rPr lang="en-US" sz="1800" b="1" i="0" dirty="0">
                <a:solidFill>
                  <a:srgbClr val="00ADEE"/>
                </a:solidFill>
                <a:effectLst/>
                <a:latin typeface="PalatinoLTStd-Bold-Identity-H"/>
              </a:rPr>
              <a:t>shared</a:t>
            </a:r>
            <a:br>
              <a:rPr lang="en-US" sz="1800" b="1" i="0" dirty="0">
                <a:solidFill>
                  <a:srgbClr val="00ADEE"/>
                </a:solidFill>
                <a:effectLst/>
                <a:latin typeface="PalatinoLTStd-Bold-Identity-H"/>
              </a:rPr>
            </a:br>
            <a:r>
              <a:rPr lang="en-US" sz="1800" b="1" i="0" dirty="0">
                <a:solidFill>
                  <a:srgbClr val="00ADEE"/>
                </a:solidFill>
                <a:effectLst/>
                <a:latin typeface="PalatinoLTStd-Bold-Identity-H"/>
              </a:rPr>
              <a:t>system interconnect</a:t>
            </a:r>
            <a:r>
              <a:rPr lang="en-US" sz="1800" b="0" i="0" dirty="0">
                <a:solidFill>
                  <a:srgbClr val="242021"/>
                </a:solidFill>
                <a:effectLst/>
                <a:latin typeface="PalatinoLTStd-Roman"/>
              </a:rPr>
              <a:t>, so that all CPUs share one physical address space. This approach—known as </a:t>
            </a:r>
            <a:r>
              <a:rPr lang="en-US" sz="1800" b="1" i="0" dirty="0">
                <a:solidFill>
                  <a:srgbClr val="00ADEE"/>
                </a:solidFill>
                <a:effectLst/>
                <a:latin typeface="PalatinoLTStd-Bold-Identity-H"/>
              </a:rPr>
              <a:t>non-uniform memory access</a:t>
            </a:r>
            <a:r>
              <a:rPr lang="en-US" sz="1800" b="0" i="0" dirty="0">
                <a:solidFill>
                  <a:srgbClr val="242021"/>
                </a:solidFill>
                <a:effectLst/>
                <a:latin typeface="PalatinoLTStd-Roman"/>
              </a:rPr>
              <a:t>, or </a:t>
            </a:r>
            <a:r>
              <a:rPr lang="en-US" sz="1800" b="1" i="0" dirty="0">
                <a:solidFill>
                  <a:srgbClr val="00ADEE"/>
                </a:solidFill>
                <a:effectLst/>
                <a:latin typeface="PalatinoLTStd-Bold-Identity-H"/>
              </a:rPr>
              <a:t>NUMA</a:t>
            </a:r>
            <a:r>
              <a:rPr lang="en-US" sz="1800" b="0" i="0" dirty="0">
                <a:solidFill>
                  <a:srgbClr val="242021"/>
                </a:solidFill>
                <a:effectLst/>
                <a:latin typeface="PalatinoLTStd-Roman"/>
              </a:rPr>
              <a:t>. The advantage is that, when a CPU accesses its local memory, not only is it fast, but there is also no contention over the system interconnect. Thus, NUMA systems can scale more effectively as more processors are added.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34</a:t>
            </a:fld>
            <a:endParaRPr kumimoji="1" lang="ja-JP" altLang="en-US"/>
          </a:p>
        </p:txBody>
      </p:sp>
    </p:spTree>
    <p:extLst>
      <p:ext uri="{BB962C8B-B14F-4D97-AF65-F5344CB8AC3E}">
        <p14:creationId xmlns:p14="http://schemas.microsoft.com/office/powerpoint/2010/main" val="3750470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Clustered systems differ from the multiprocessor systems described in Section 1.3.2 in that they are composed of two or more</a:t>
            </a:r>
            <a:br>
              <a:rPr lang="en-US" sz="1800" b="0" i="0" dirty="0">
                <a:solidFill>
                  <a:srgbClr val="242021"/>
                </a:solidFill>
                <a:effectLst/>
                <a:latin typeface="PalatinoLTStd-Roman"/>
              </a:rPr>
            </a:br>
            <a:r>
              <a:rPr lang="en-US" sz="1800" b="0" i="0" dirty="0">
                <a:solidFill>
                  <a:srgbClr val="242021"/>
                </a:solidFill>
                <a:effectLst/>
                <a:latin typeface="PalatinoLTStd-Roman"/>
              </a:rPr>
              <a:t>individual systems—or nodes—joined together; each node is typically a multicore system. Such systems are considered </a:t>
            </a:r>
            <a:r>
              <a:rPr lang="en-US" sz="1800" b="1" i="0" dirty="0">
                <a:solidFill>
                  <a:srgbClr val="00ADEE"/>
                </a:solidFill>
                <a:effectLst/>
                <a:latin typeface="PalatinoLTStd-Bold-Identity-H"/>
              </a:rPr>
              <a:t>loosely coupled</a:t>
            </a:r>
            <a:r>
              <a:rPr lang="en-US" sz="1800" b="0" i="0" dirty="0">
                <a:solidFill>
                  <a:srgbClr val="242021"/>
                </a:solidFill>
                <a:effectLst/>
                <a:latin typeface="PalatinoLTStd-Roman"/>
              </a:rPr>
              <a:t>. </a:t>
            </a:r>
          </a:p>
          <a:p>
            <a:endParaRPr lang="en-US" sz="1800" b="0" i="0" dirty="0">
              <a:solidFill>
                <a:srgbClr val="242021"/>
              </a:solidFill>
              <a:effectLst/>
              <a:latin typeface="PalatinoLTStd-Roman"/>
            </a:endParaRPr>
          </a:p>
          <a:p>
            <a:r>
              <a:rPr lang="en-US" sz="1800" b="0" i="0" dirty="0">
                <a:solidFill>
                  <a:srgbClr val="242021"/>
                </a:solidFill>
                <a:effectLst/>
                <a:latin typeface="PalatinoLTStd-Roman"/>
              </a:rPr>
              <a:t>The hot-standby host machine does nothing but monitor the active server. If that server fails, the hot-standby host becomes the active</a:t>
            </a:r>
            <a:r>
              <a:rPr lang="en-US" dirty="0"/>
              <a:t> server.</a:t>
            </a:r>
          </a:p>
          <a:p>
            <a:endParaRPr lang="en-US" dirty="0"/>
          </a:p>
          <a:p>
            <a:r>
              <a:rPr lang="en-US" sz="1800" b="0" i="0" dirty="0">
                <a:solidFill>
                  <a:srgbClr val="242021"/>
                </a:solidFill>
                <a:effectLst/>
                <a:latin typeface="PalatinoLTStd-Roman"/>
              </a:rPr>
              <a:t>In </a:t>
            </a:r>
            <a:r>
              <a:rPr lang="en-US" sz="1800" b="1" i="0" dirty="0">
                <a:solidFill>
                  <a:srgbClr val="00ADEE"/>
                </a:solidFill>
                <a:effectLst/>
                <a:latin typeface="PalatinoLTStd-Bold-Identity-H"/>
              </a:rPr>
              <a:t>symmetric clustering</a:t>
            </a:r>
            <a:r>
              <a:rPr lang="en-US" sz="1800" b="0" i="0" dirty="0">
                <a:solidFill>
                  <a:srgbClr val="242021"/>
                </a:solidFill>
                <a:effectLst/>
                <a:latin typeface="PalatinoLTStd-Roman"/>
              </a:rPr>
              <a:t>, two or more hosts are running applications</a:t>
            </a:r>
            <a:br>
              <a:rPr lang="en-US" sz="1800" b="0" i="0" dirty="0">
                <a:solidFill>
                  <a:srgbClr val="242021"/>
                </a:solidFill>
                <a:effectLst/>
                <a:latin typeface="PalatinoLTStd-Roman"/>
              </a:rPr>
            </a:br>
            <a:r>
              <a:rPr lang="en-US" sz="1800" b="0" i="0" dirty="0">
                <a:solidFill>
                  <a:srgbClr val="242021"/>
                </a:solidFill>
                <a:effectLst/>
                <a:latin typeface="PalatinoLTStd-Roman"/>
              </a:rPr>
              <a:t>and are monitoring each other. This structure is obviously more efficient, as it</a:t>
            </a:r>
            <a:br>
              <a:rPr lang="en-US" sz="1800" b="0" i="0" dirty="0">
                <a:solidFill>
                  <a:srgbClr val="242021"/>
                </a:solidFill>
                <a:effectLst/>
                <a:latin typeface="PalatinoLTStd-Roman"/>
              </a:rPr>
            </a:br>
            <a:r>
              <a:rPr lang="en-US" sz="1800" b="0" i="0" dirty="0">
                <a:solidFill>
                  <a:srgbClr val="242021"/>
                </a:solidFill>
                <a:effectLst/>
                <a:latin typeface="PalatinoLTStd-Roman"/>
              </a:rPr>
              <a:t>uses all of the available hardware. However, it does require that more than one</a:t>
            </a:r>
            <a:br>
              <a:rPr lang="en-US" sz="1800" b="0" i="0" dirty="0">
                <a:solidFill>
                  <a:srgbClr val="242021"/>
                </a:solidFill>
                <a:effectLst/>
                <a:latin typeface="PalatinoLTStd-Roman"/>
              </a:rPr>
            </a:br>
            <a:r>
              <a:rPr lang="en-US" sz="1800" b="0" i="0" dirty="0">
                <a:solidFill>
                  <a:srgbClr val="242021"/>
                </a:solidFill>
                <a:effectLst/>
                <a:latin typeface="PalatinoLTStd-Roman"/>
              </a:rPr>
              <a:t>application be available to run.</a:t>
            </a:r>
            <a:r>
              <a:rPr lang="en-US" dirty="0"/>
              <a:t> </a:t>
            </a: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36</a:t>
            </a:fld>
            <a:endParaRPr kumimoji="1" lang="ja-JP" altLang="en-US"/>
          </a:p>
        </p:txBody>
      </p:sp>
    </p:spTree>
    <p:extLst>
      <p:ext uri="{BB962C8B-B14F-4D97-AF65-F5344CB8AC3E}">
        <p14:creationId xmlns:p14="http://schemas.microsoft.com/office/powerpoint/2010/main" val="434281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Cluster technology is changing rapidly. Some cluster products support thousands of systems in a cluster, as well as clustered nodes that are separated</a:t>
            </a:r>
            <a:br>
              <a:rPr lang="en-US" sz="1800" b="0" i="0" dirty="0">
                <a:solidFill>
                  <a:srgbClr val="242021"/>
                </a:solidFill>
                <a:effectLst/>
                <a:latin typeface="PalatinoLTStd-Roman"/>
              </a:rPr>
            </a:br>
            <a:r>
              <a:rPr lang="en-US" sz="1800" b="0" i="0" dirty="0">
                <a:solidFill>
                  <a:srgbClr val="242021"/>
                </a:solidFill>
                <a:effectLst/>
                <a:latin typeface="PalatinoLTStd-Roman"/>
              </a:rPr>
              <a:t>by miles. Many of these improvements are made possible by </a:t>
            </a:r>
            <a:r>
              <a:rPr lang="en-US" sz="1800" b="1" i="0" dirty="0">
                <a:solidFill>
                  <a:srgbClr val="00ADEE"/>
                </a:solidFill>
                <a:effectLst/>
                <a:latin typeface="PalatinoLTStd-Bold-Identity-H"/>
              </a:rPr>
              <a:t>storage-area networks </a:t>
            </a:r>
            <a:r>
              <a:rPr lang="en-US" sz="1800" b="0" i="0" dirty="0">
                <a:solidFill>
                  <a:srgbClr val="242021"/>
                </a:solidFill>
                <a:effectLst/>
                <a:latin typeface="PalatinoLTStd-Roman"/>
              </a:rPr>
              <a:t>(</a:t>
            </a:r>
            <a:r>
              <a:rPr lang="en-US" sz="1800" b="1" i="0" dirty="0">
                <a:solidFill>
                  <a:srgbClr val="00ADEE"/>
                </a:solidFill>
                <a:effectLst/>
                <a:latin typeface="PalatinoLTStd-Bold-Identity-H"/>
              </a:rPr>
              <a:t>SANs</a:t>
            </a:r>
            <a:r>
              <a:rPr lang="en-US" sz="1800" b="0" i="0" dirty="0">
                <a:solidFill>
                  <a:srgbClr val="242021"/>
                </a:solidFill>
                <a:effectLst/>
                <a:latin typeface="PalatinoLTStd-Roman"/>
              </a:rPr>
              <a:t>), which allow many systems to attach to a pool of storage. If the applications and their data are stored on the SAN, then the cluster software can assign the application to run on any</a:t>
            </a:r>
            <a:br>
              <a:rPr lang="en-US" sz="1800" b="0" i="0" dirty="0">
                <a:solidFill>
                  <a:srgbClr val="242021"/>
                </a:solidFill>
                <a:effectLst/>
                <a:latin typeface="PalatinoLTStd-Roman"/>
              </a:rPr>
            </a:br>
            <a:r>
              <a:rPr lang="en-US" sz="1800" b="0" i="0" dirty="0">
                <a:solidFill>
                  <a:srgbClr val="242021"/>
                </a:solidFill>
                <a:effectLst/>
                <a:latin typeface="PalatinoLTStd-Roman"/>
              </a:rPr>
              <a:t>host that is attached to the SAN. If the host fails, then any other host can take over. In a database cluster, dozens of hosts can share the same database, greatly</a:t>
            </a:r>
            <a:br>
              <a:rPr lang="en-US" sz="1800" b="0" i="0" dirty="0">
                <a:solidFill>
                  <a:srgbClr val="242021"/>
                </a:solidFill>
                <a:effectLst/>
                <a:latin typeface="PalatinoLTStd-Roman"/>
              </a:rPr>
            </a:br>
            <a:r>
              <a:rPr lang="en-US" sz="1800" b="0" i="0" dirty="0">
                <a:solidFill>
                  <a:srgbClr val="242021"/>
                </a:solidFill>
                <a:effectLst/>
                <a:latin typeface="PalatinoLTStd-Roman"/>
              </a:rPr>
              <a:t>increasing performance and reliability.</a:t>
            </a:r>
            <a:r>
              <a:rPr lang="en-US" sz="2800" dirty="0"/>
              <a:t> </a:t>
            </a:r>
            <a:br>
              <a:rPr lang="en-US" sz="2800" dirty="0"/>
            </a:b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37</a:t>
            </a:fld>
            <a:endParaRPr kumimoji="1" lang="ja-JP" altLang="en-US"/>
          </a:p>
        </p:txBody>
      </p:sp>
    </p:spTree>
    <p:extLst>
      <p:ext uri="{BB962C8B-B14F-4D97-AF65-F5344CB8AC3E}">
        <p14:creationId xmlns:p14="http://schemas.microsoft.com/office/powerpoint/2010/main" val="1689506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39</a:t>
            </a:fld>
            <a:endParaRPr kumimoji="1" lang="ja-JP" altLang="en-US"/>
          </a:p>
        </p:txBody>
      </p:sp>
    </p:spTree>
    <p:extLst>
      <p:ext uri="{BB962C8B-B14F-4D97-AF65-F5344CB8AC3E}">
        <p14:creationId xmlns:p14="http://schemas.microsoft.com/office/powerpoint/2010/main" val="2257790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41</a:t>
            </a:fld>
            <a:endParaRPr kumimoji="1" lang="ja-JP" altLang="en-US"/>
          </a:p>
        </p:txBody>
      </p:sp>
    </p:spTree>
    <p:extLst>
      <p:ext uri="{BB962C8B-B14F-4D97-AF65-F5344CB8AC3E}">
        <p14:creationId xmlns:p14="http://schemas.microsoft.com/office/powerpoint/2010/main" val="3859845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43</a:t>
            </a:fld>
            <a:endParaRPr kumimoji="1" lang="ja-JP" altLang="en-US"/>
          </a:p>
        </p:txBody>
      </p:sp>
    </p:spTree>
    <p:extLst>
      <p:ext uri="{BB962C8B-B14F-4D97-AF65-F5344CB8AC3E}">
        <p14:creationId xmlns:p14="http://schemas.microsoft.com/office/powerpoint/2010/main" val="4067362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44</a:t>
            </a:fld>
            <a:endParaRPr kumimoji="1" lang="ja-JP" altLang="en-US"/>
          </a:p>
        </p:txBody>
      </p:sp>
    </p:spTree>
    <p:extLst>
      <p:ext uri="{BB962C8B-B14F-4D97-AF65-F5344CB8AC3E}">
        <p14:creationId xmlns:p14="http://schemas.microsoft.com/office/powerpoint/2010/main" val="3769982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45</a:t>
            </a:fld>
            <a:endParaRPr kumimoji="1" lang="ja-JP" altLang="en-US"/>
          </a:p>
        </p:txBody>
      </p:sp>
    </p:spTree>
    <p:extLst>
      <p:ext uri="{BB962C8B-B14F-4D97-AF65-F5344CB8AC3E}">
        <p14:creationId xmlns:p14="http://schemas.microsoft.com/office/powerpoint/2010/main" val="311742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9D7235-7D46-4FEA-A007-68D1C591E286}" type="slidenum">
              <a:rPr kumimoji="1" lang="ja-JP" altLang="en-US" smtClean="0"/>
              <a:pPr/>
              <a:t>47</a:t>
            </a:fld>
            <a:endParaRPr kumimoji="1" lang="ja-JP" altLang="en-US"/>
          </a:p>
        </p:txBody>
      </p:sp>
    </p:spTree>
    <p:extLst>
      <p:ext uri="{BB962C8B-B14F-4D97-AF65-F5344CB8AC3E}">
        <p14:creationId xmlns:p14="http://schemas.microsoft.com/office/powerpoint/2010/main" val="395512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8</a:t>
            </a:fld>
            <a:endParaRPr kumimoji="1" lang="ja-JP" altLang="en-US"/>
          </a:p>
        </p:txBody>
      </p:sp>
    </p:spTree>
    <p:extLst>
      <p:ext uri="{BB962C8B-B14F-4D97-AF65-F5344CB8AC3E}">
        <p14:creationId xmlns:p14="http://schemas.microsoft.com/office/powerpoint/2010/main" val="1617802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48</a:t>
            </a:fld>
            <a:endParaRPr kumimoji="1" lang="ja-JP" altLang="en-US"/>
          </a:p>
        </p:txBody>
      </p:sp>
    </p:spTree>
    <p:extLst>
      <p:ext uri="{BB962C8B-B14F-4D97-AF65-F5344CB8AC3E}">
        <p14:creationId xmlns:p14="http://schemas.microsoft.com/office/powerpoint/2010/main" val="2107408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C8C14-1CFB-02B4-18F8-7823F1660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5AEDA-133E-5A30-651E-44E6BB2B631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8AA1038-02BC-B813-C3B6-C8BD8EB01BBD}"/>
              </a:ext>
            </a:extLst>
          </p:cNvPr>
          <p:cNvSpPr>
            <a:spLocks noGrp="1"/>
          </p:cNvSpPr>
          <p:nvPr>
            <p:ph type="body" idx="1"/>
          </p:nvPr>
        </p:nvSpPr>
        <p:spPr/>
        <p:txBody>
          <a:bodyPr/>
          <a:lstStyle/>
          <a:p>
            <a:r>
              <a:rPr lang="en-US" dirty="0" err="1"/>
              <a:t>Nội</a:t>
            </a:r>
            <a:r>
              <a:rPr lang="en-US" dirty="0"/>
              <a:t> dung slide </a:t>
            </a:r>
            <a:r>
              <a:rPr lang="en-US" dirty="0" err="1"/>
              <a:t>này</a:t>
            </a:r>
            <a:r>
              <a:rPr lang="en-US" dirty="0"/>
              <a:t> (</a:t>
            </a:r>
            <a:r>
              <a:rPr lang="en-US" dirty="0" err="1"/>
              <a:t>và</a:t>
            </a:r>
            <a:r>
              <a:rPr lang="en-US" dirty="0"/>
              <a:t> slide </a:t>
            </a:r>
            <a:r>
              <a:rPr lang="en-US" dirty="0" err="1"/>
              <a:t>kết</a:t>
            </a:r>
            <a:r>
              <a:rPr lang="en-US" dirty="0"/>
              <a:t> </a:t>
            </a:r>
            <a:r>
              <a:rPr lang="en-US" dirty="0" err="1"/>
              <a:t>tiếp</a:t>
            </a:r>
            <a:r>
              <a:rPr lang="en-US" dirty="0"/>
              <a:t>) </a:t>
            </a:r>
            <a:r>
              <a:rPr lang="en-US" dirty="0" err="1"/>
              <a:t>được</a:t>
            </a:r>
            <a:r>
              <a:rPr lang="en-US" dirty="0"/>
              <a:t> </a:t>
            </a:r>
            <a:r>
              <a:rPr lang="en-US" dirty="0" err="1"/>
              <a:t>dựa</a:t>
            </a:r>
            <a:r>
              <a:rPr lang="en-US" dirty="0"/>
              <a:t> </a:t>
            </a:r>
            <a:r>
              <a:rPr lang="en-US" dirty="0" err="1"/>
              <a:t>trên</a:t>
            </a:r>
            <a:r>
              <a:rPr lang="en-US" dirty="0"/>
              <a:t> </a:t>
            </a:r>
            <a:r>
              <a:rPr lang="en-US" dirty="0" err="1"/>
              <a:t>sách</a:t>
            </a:r>
            <a:r>
              <a:rPr lang="en-US" dirty="0"/>
              <a:t> </a:t>
            </a:r>
            <a:r>
              <a:rPr lang="en-US" sz="1800" b="1" i="0" dirty="0">
                <a:solidFill>
                  <a:srgbClr val="000000"/>
                </a:solidFill>
                <a:effectLst/>
                <a:latin typeface="Times-Bold"/>
              </a:rPr>
              <a:t>MODERN OPERATING SYSTEMS </a:t>
            </a:r>
            <a:r>
              <a:rPr lang="en-US" sz="1800" b="0" i="0" dirty="0" err="1">
                <a:solidFill>
                  <a:srgbClr val="000000"/>
                </a:solidFill>
                <a:effectLst/>
                <a:latin typeface="Times-Bold"/>
              </a:rPr>
              <a:t>của</a:t>
            </a:r>
            <a:r>
              <a:rPr lang="en-US" sz="1800" b="0" i="0" dirty="0">
                <a:solidFill>
                  <a:srgbClr val="000000"/>
                </a:solidFill>
                <a:effectLst/>
                <a:latin typeface="Times-Bold"/>
              </a:rPr>
              <a:t> </a:t>
            </a:r>
            <a:r>
              <a:rPr lang="de-DE" sz="1800" b="0" i="0" dirty="0">
                <a:solidFill>
                  <a:srgbClr val="000000"/>
                </a:solidFill>
                <a:effectLst/>
                <a:latin typeface="Times-Bold"/>
              </a:rPr>
              <a:t>ANDREW S. TANENBAUM, HERBERT BOS</a:t>
            </a:r>
            <a:r>
              <a:rPr lang="de-DE" b="0" dirty="0"/>
              <a:t> </a:t>
            </a:r>
            <a:endParaRPr lang="en-US" b="0" dirty="0"/>
          </a:p>
          <a:p>
            <a:r>
              <a:rPr lang="en-US" dirty="0" err="1"/>
              <a:t>Việc</a:t>
            </a:r>
            <a:r>
              <a:rPr lang="en-US" dirty="0"/>
              <a:t> </a:t>
            </a:r>
            <a:r>
              <a:rPr lang="en-US" dirty="0" err="1"/>
              <a:t>phân</a:t>
            </a:r>
            <a:r>
              <a:rPr lang="en-US" dirty="0"/>
              <a:t> chia </a:t>
            </a:r>
            <a:r>
              <a:rPr lang="en-US" dirty="0" err="1"/>
              <a:t>giai</a:t>
            </a:r>
            <a:r>
              <a:rPr lang="en-US" dirty="0"/>
              <a:t> </a:t>
            </a:r>
            <a:r>
              <a:rPr lang="en-US" dirty="0" err="1"/>
              <a:t>đoạn</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dựa</a:t>
            </a:r>
            <a:r>
              <a:rPr lang="en-US" dirty="0"/>
              <a:t> </a:t>
            </a:r>
            <a:r>
              <a:rPr lang="en-US" dirty="0" err="1"/>
              <a:t>trên</a:t>
            </a:r>
            <a:r>
              <a:rPr lang="en-US" dirty="0"/>
              <a:t> </a:t>
            </a:r>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máy</a:t>
            </a:r>
            <a:r>
              <a:rPr lang="en-US" dirty="0"/>
              <a:t> </a:t>
            </a:r>
            <a:r>
              <a:rPr lang="en-US" dirty="0" err="1"/>
              <a:t>tính</a:t>
            </a:r>
            <a:r>
              <a:rPr lang="en-US" dirty="0"/>
              <a:t>.</a:t>
            </a:r>
          </a:p>
          <a:p>
            <a:r>
              <a:rPr lang="en-US" dirty="0" err="1"/>
              <a:t>Các</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sẽ</a:t>
            </a:r>
            <a:r>
              <a:rPr lang="en-US" dirty="0"/>
              <a:t> </a:t>
            </a:r>
            <a:r>
              <a:rPr lang="en-US" dirty="0" err="1"/>
              <a:t>có</a:t>
            </a:r>
            <a:r>
              <a:rPr lang="en-US" dirty="0"/>
              <a:t> </a:t>
            </a:r>
            <a:r>
              <a:rPr lang="en-US" dirty="0" err="1"/>
              <a:t>một</a:t>
            </a:r>
            <a:r>
              <a:rPr lang="en-US" dirty="0"/>
              <a:t> </a:t>
            </a:r>
            <a:r>
              <a:rPr lang="en-US" dirty="0" err="1"/>
              <a:t>phần</a:t>
            </a:r>
            <a:r>
              <a:rPr lang="en-US" dirty="0"/>
              <a:t> </a:t>
            </a:r>
            <a:r>
              <a:rPr lang="en-US" dirty="0" err="1"/>
              <a:t>trùng</a:t>
            </a:r>
            <a:r>
              <a:rPr lang="en-US" dirty="0"/>
              <a:t> </a:t>
            </a:r>
            <a:r>
              <a:rPr lang="en-US" dirty="0" err="1"/>
              <a:t>lắp</a:t>
            </a:r>
            <a:r>
              <a:rPr lang="en-US" dirty="0"/>
              <a:t> (</a:t>
            </a:r>
            <a:r>
              <a:rPr lang="en-US" dirty="0" err="1"/>
              <a:t>giữa</a:t>
            </a:r>
            <a:r>
              <a:rPr lang="en-US" dirty="0"/>
              <a:t> </a:t>
            </a:r>
            <a:r>
              <a:rPr lang="en-US" dirty="0" err="1"/>
              <a:t>giai</a:t>
            </a:r>
            <a:r>
              <a:rPr lang="en-US" dirty="0"/>
              <a:t> </a:t>
            </a:r>
            <a:r>
              <a:rPr lang="en-US" dirty="0" err="1"/>
              <a:t>đoạn</a:t>
            </a:r>
            <a:r>
              <a:rPr lang="en-US" dirty="0"/>
              <a:t> 4 </a:t>
            </a:r>
            <a:r>
              <a:rPr lang="en-US" dirty="0" err="1"/>
              <a:t>và</a:t>
            </a:r>
            <a:r>
              <a:rPr lang="en-US" dirty="0"/>
              <a:t> </a:t>
            </a:r>
            <a:r>
              <a:rPr lang="en-US" dirty="0" err="1"/>
              <a:t>giai</a:t>
            </a:r>
            <a:r>
              <a:rPr lang="en-US" dirty="0"/>
              <a:t> </a:t>
            </a:r>
            <a:r>
              <a:rPr lang="en-US" dirty="0" err="1"/>
              <a:t>đoạn</a:t>
            </a:r>
            <a:r>
              <a:rPr lang="en-US" dirty="0"/>
              <a:t> 5) do </a:t>
            </a:r>
            <a:r>
              <a:rPr lang="en-US" dirty="0" err="1"/>
              <a:t>sự</a:t>
            </a:r>
            <a:r>
              <a:rPr lang="en-US" dirty="0"/>
              <a:t> </a:t>
            </a:r>
            <a:r>
              <a:rPr lang="en-US" dirty="0" err="1"/>
              <a:t>phát</a:t>
            </a:r>
            <a:r>
              <a:rPr lang="en-US" dirty="0"/>
              <a:t> </a:t>
            </a:r>
            <a:r>
              <a:rPr lang="en-US" dirty="0" err="1"/>
              <a:t>triển</a:t>
            </a:r>
            <a:r>
              <a:rPr lang="en-US" dirty="0"/>
              <a:t> </a:t>
            </a:r>
            <a:r>
              <a:rPr lang="en-US" dirty="0" err="1"/>
              <a:t>đan</a:t>
            </a:r>
            <a:r>
              <a:rPr lang="en-US" dirty="0"/>
              <a:t> xen (</a:t>
            </a:r>
            <a:r>
              <a:rPr lang="en-US" dirty="0" err="1"/>
              <a:t>cũng</a:t>
            </a:r>
            <a:r>
              <a:rPr lang="en-US" dirty="0"/>
              <a:t> </a:t>
            </a:r>
            <a:r>
              <a:rPr lang="en-US" dirty="0" err="1"/>
              <a:t>như</a:t>
            </a:r>
            <a:r>
              <a:rPr lang="en-US" dirty="0"/>
              <a:t> </a:t>
            </a:r>
            <a:r>
              <a:rPr lang="en-US" dirty="0" err="1"/>
              <a:t>vẫn</a:t>
            </a:r>
            <a:r>
              <a:rPr lang="en-US" dirty="0"/>
              <a:t> </a:t>
            </a:r>
            <a:r>
              <a:rPr lang="en-US" dirty="0" err="1"/>
              <a:t>đang</a:t>
            </a:r>
            <a:r>
              <a:rPr lang="en-US" dirty="0"/>
              <a:t> </a:t>
            </a:r>
            <a:r>
              <a:rPr lang="en-US" dirty="0" err="1"/>
              <a:t>tiếp</a:t>
            </a:r>
            <a:r>
              <a:rPr lang="en-US" dirty="0"/>
              <a:t> </a:t>
            </a:r>
            <a:r>
              <a:rPr lang="en-US" dirty="0" err="1"/>
              <a:t>diễn</a:t>
            </a:r>
            <a:r>
              <a:rPr lang="en-US" dirty="0"/>
              <a:t>) </a:t>
            </a:r>
            <a:r>
              <a:rPr lang="en-US" dirty="0" err="1"/>
              <a:t>của</a:t>
            </a:r>
            <a:r>
              <a:rPr lang="en-US" dirty="0"/>
              <a:t> </a:t>
            </a:r>
            <a:r>
              <a:rPr lang="en-US" dirty="0" err="1"/>
              <a:t>nhiều</a:t>
            </a:r>
            <a:r>
              <a:rPr lang="en-US" dirty="0"/>
              <a:t> </a:t>
            </a:r>
            <a:r>
              <a:rPr lang="en-US" dirty="0" err="1"/>
              <a:t>loại</a:t>
            </a:r>
            <a:r>
              <a:rPr lang="en-US" dirty="0"/>
              <a:t> </a:t>
            </a:r>
            <a:r>
              <a:rPr lang="en-US" dirty="0" err="1"/>
              <a:t>máy</a:t>
            </a:r>
            <a:r>
              <a:rPr lang="en-US" dirty="0"/>
              <a:t> </a:t>
            </a:r>
            <a:r>
              <a:rPr lang="en-US" dirty="0" err="1"/>
              <a:t>tính</a:t>
            </a:r>
            <a:r>
              <a:rPr lang="en-US" dirty="0"/>
              <a:t>.</a:t>
            </a:r>
            <a:br>
              <a:rPr lang="en-US" dirty="0"/>
            </a:br>
            <a:endParaRPr lang="en-US" dirty="0"/>
          </a:p>
        </p:txBody>
      </p:sp>
      <p:sp>
        <p:nvSpPr>
          <p:cNvPr id="4" name="Slide Number Placeholder 3">
            <a:extLst>
              <a:ext uri="{FF2B5EF4-FFF2-40B4-BE49-F238E27FC236}">
                <a16:creationId xmlns:a16="http://schemas.microsoft.com/office/drawing/2014/main" id="{6F45CC0E-5E79-6C39-E4FF-899489860069}"/>
              </a:ext>
            </a:extLst>
          </p:cNvPr>
          <p:cNvSpPr>
            <a:spLocks noGrp="1"/>
          </p:cNvSpPr>
          <p:nvPr>
            <p:ph type="sldNum" sz="quarter" idx="5"/>
          </p:nvPr>
        </p:nvSpPr>
        <p:spPr/>
        <p:txBody>
          <a:bodyPr/>
          <a:lstStyle/>
          <a:p>
            <a:fld id="{269D7235-7D46-4FEA-A007-68D1C591E286}" type="slidenum">
              <a:rPr kumimoji="1" lang="ja-JP" altLang="en-US" smtClean="0"/>
              <a:pPr/>
              <a:t>50</a:t>
            </a:fld>
            <a:endParaRPr kumimoji="1" lang="ja-JP" altLang="en-US"/>
          </a:p>
        </p:txBody>
      </p:sp>
    </p:spTree>
    <p:extLst>
      <p:ext uri="{BB962C8B-B14F-4D97-AF65-F5344CB8AC3E}">
        <p14:creationId xmlns:p14="http://schemas.microsoft.com/office/powerpoint/2010/main" val="3644442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B7218-0910-ADD8-12D6-D09F59D228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F93DBF-9663-DF5A-DD39-BBDF02C8DAD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42C6419-16EF-049E-ACC5-87F756651E86}"/>
              </a:ext>
            </a:extLst>
          </p:cNvPr>
          <p:cNvSpPr>
            <a:spLocks noGrp="1"/>
          </p:cNvSpPr>
          <p:nvPr>
            <p:ph type="body" idx="1"/>
          </p:nvPr>
        </p:nvSpPr>
        <p:spPr/>
        <p:txBody>
          <a:bodyPr/>
          <a:lstStyle/>
          <a:p>
            <a:br>
              <a:rPr lang="en-US" dirty="0"/>
            </a:br>
            <a:endParaRPr lang="en-US" dirty="0"/>
          </a:p>
        </p:txBody>
      </p:sp>
      <p:sp>
        <p:nvSpPr>
          <p:cNvPr id="4" name="Slide Number Placeholder 3">
            <a:extLst>
              <a:ext uri="{FF2B5EF4-FFF2-40B4-BE49-F238E27FC236}">
                <a16:creationId xmlns:a16="http://schemas.microsoft.com/office/drawing/2014/main" id="{E2292606-418F-3DAC-F627-3EEE7DDCE6EF}"/>
              </a:ext>
            </a:extLst>
          </p:cNvPr>
          <p:cNvSpPr>
            <a:spLocks noGrp="1"/>
          </p:cNvSpPr>
          <p:nvPr>
            <p:ph type="sldNum" sz="quarter" idx="5"/>
          </p:nvPr>
        </p:nvSpPr>
        <p:spPr/>
        <p:txBody>
          <a:bodyPr/>
          <a:lstStyle/>
          <a:p>
            <a:fld id="{269D7235-7D46-4FEA-A007-68D1C591E286}" type="slidenum">
              <a:rPr kumimoji="1" lang="ja-JP" altLang="en-US" smtClean="0"/>
              <a:pPr/>
              <a:t>51</a:t>
            </a:fld>
            <a:endParaRPr kumimoji="1" lang="ja-JP" altLang="en-US"/>
          </a:p>
        </p:txBody>
      </p:sp>
    </p:spTree>
    <p:extLst>
      <p:ext uri="{BB962C8B-B14F-4D97-AF65-F5344CB8AC3E}">
        <p14:creationId xmlns:p14="http://schemas.microsoft.com/office/powerpoint/2010/main" val="3893341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3681E-7E73-66B2-DCF1-9EFFBCC3F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B6868-94AD-C467-0FBA-59E220E869D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7E5BCCF-78BD-01C8-4510-F8F7DE2D2735}"/>
              </a:ext>
            </a:extLst>
          </p:cNvPr>
          <p:cNvSpPr>
            <a:spLocks noGrp="1"/>
          </p:cNvSpPr>
          <p:nvPr>
            <p:ph type="body" idx="1"/>
          </p:nvPr>
        </p:nvSpPr>
        <p:spPr/>
        <p:txBody>
          <a:bodyPr/>
          <a:lstStyle/>
          <a:p>
            <a:br>
              <a:rPr lang="en-US" dirty="0"/>
            </a:br>
            <a:endParaRPr lang="en-US" dirty="0"/>
          </a:p>
        </p:txBody>
      </p:sp>
      <p:sp>
        <p:nvSpPr>
          <p:cNvPr id="4" name="Slide Number Placeholder 3">
            <a:extLst>
              <a:ext uri="{FF2B5EF4-FFF2-40B4-BE49-F238E27FC236}">
                <a16:creationId xmlns:a16="http://schemas.microsoft.com/office/drawing/2014/main" id="{8217E40B-14F7-FEA2-D170-CB7012C9CCC1}"/>
              </a:ext>
            </a:extLst>
          </p:cNvPr>
          <p:cNvSpPr>
            <a:spLocks noGrp="1"/>
          </p:cNvSpPr>
          <p:nvPr>
            <p:ph type="sldNum" sz="quarter" idx="5"/>
          </p:nvPr>
        </p:nvSpPr>
        <p:spPr/>
        <p:txBody>
          <a:bodyPr/>
          <a:lstStyle/>
          <a:p>
            <a:fld id="{269D7235-7D46-4FEA-A007-68D1C591E286}" type="slidenum">
              <a:rPr kumimoji="1" lang="ja-JP" altLang="en-US" smtClean="0"/>
              <a:pPr/>
              <a:t>53</a:t>
            </a:fld>
            <a:endParaRPr kumimoji="1" lang="ja-JP" altLang="en-US"/>
          </a:p>
        </p:txBody>
      </p:sp>
    </p:spTree>
    <p:extLst>
      <p:ext uri="{BB962C8B-B14F-4D97-AF65-F5344CB8AC3E}">
        <p14:creationId xmlns:p14="http://schemas.microsoft.com/office/powerpoint/2010/main" val="3778552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CBFE9-972F-ED61-04EE-7401541D4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EE4F6-3D41-B76A-650C-E720D4372B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1A9EA9A-B9F0-C223-38BF-3C771FC34D23}"/>
              </a:ext>
            </a:extLst>
          </p:cNvPr>
          <p:cNvSpPr>
            <a:spLocks noGrp="1"/>
          </p:cNvSpPr>
          <p:nvPr>
            <p:ph type="body" idx="1"/>
          </p:nvPr>
        </p:nvSpPr>
        <p:spPr/>
        <p:txBody>
          <a:bodyPr/>
          <a:lstStyle/>
          <a:p>
            <a:br>
              <a:rPr lang="en-US" dirty="0"/>
            </a:br>
            <a:endParaRPr lang="en-US" dirty="0"/>
          </a:p>
        </p:txBody>
      </p:sp>
      <p:sp>
        <p:nvSpPr>
          <p:cNvPr id="4" name="Slide Number Placeholder 3">
            <a:extLst>
              <a:ext uri="{FF2B5EF4-FFF2-40B4-BE49-F238E27FC236}">
                <a16:creationId xmlns:a16="http://schemas.microsoft.com/office/drawing/2014/main" id="{30D01741-F936-D7AB-3A07-1A7DAB5DF7CD}"/>
              </a:ext>
            </a:extLst>
          </p:cNvPr>
          <p:cNvSpPr>
            <a:spLocks noGrp="1"/>
          </p:cNvSpPr>
          <p:nvPr>
            <p:ph type="sldNum" sz="quarter" idx="5"/>
          </p:nvPr>
        </p:nvSpPr>
        <p:spPr/>
        <p:txBody>
          <a:bodyPr/>
          <a:lstStyle/>
          <a:p>
            <a:fld id="{269D7235-7D46-4FEA-A007-68D1C591E286}" type="slidenum">
              <a:rPr kumimoji="1" lang="ja-JP" altLang="en-US" smtClean="0"/>
              <a:pPr/>
              <a:t>54</a:t>
            </a:fld>
            <a:endParaRPr kumimoji="1" lang="ja-JP" altLang="en-US"/>
          </a:p>
        </p:txBody>
      </p:sp>
    </p:spTree>
    <p:extLst>
      <p:ext uri="{BB962C8B-B14F-4D97-AF65-F5344CB8AC3E}">
        <p14:creationId xmlns:p14="http://schemas.microsoft.com/office/powerpoint/2010/main" val="3650768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F6B9D-7CE5-26C5-D47B-F850B34DF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6FEAF-9E51-55F7-B08C-327A0112F6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CE691FF-6658-DDB8-BCD4-260523898006}"/>
              </a:ext>
            </a:extLst>
          </p:cNvPr>
          <p:cNvSpPr>
            <a:spLocks noGrp="1"/>
          </p:cNvSpPr>
          <p:nvPr>
            <p:ph type="body" idx="1"/>
          </p:nvPr>
        </p:nvSpPr>
        <p:spPr/>
        <p:txBody>
          <a:bodyPr/>
          <a:lstStyle/>
          <a:p>
            <a:br>
              <a:rPr lang="en-US" dirty="0"/>
            </a:br>
            <a:endParaRPr lang="en-US" dirty="0"/>
          </a:p>
        </p:txBody>
      </p:sp>
      <p:sp>
        <p:nvSpPr>
          <p:cNvPr id="4" name="Slide Number Placeholder 3">
            <a:extLst>
              <a:ext uri="{FF2B5EF4-FFF2-40B4-BE49-F238E27FC236}">
                <a16:creationId xmlns:a16="http://schemas.microsoft.com/office/drawing/2014/main" id="{82F03ACD-6D67-35F9-A64E-00A796B89253}"/>
              </a:ext>
            </a:extLst>
          </p:cNvPr>
          <p:cNvSpPr>
            <a:spLocks noGrp="1"/>
          </p:cNvSpPr>
          <p:nvPr>
            <p:ph type="sldNum" sz="quarter" idx="5"/>
          </p:nvPr>
        </p:nvSpPr>
        <p:spPr/>
        <p:txBody>
          <a:bodyPr/>
          <a:lstStyle/>
          <a:p>
            <a:fld id="{269D7235-7D46-4FEA-A007-68D1C591E286}" type="slidenum">
              <a:rPr kumimoji="1" lang="ja-JP" altLang="en-US" smtClean="0"/>
              <a:pPr/>
              <a:t>55</a:t>
            </a:fld>
            <a:endParaRPr kumimoji="1" lang="ja-JP" altLang="en-US"/>
          </a:p>
        </p:txBody>
      </p:sp>
    </p:spTree>
    <p:extLst>
      <p:ext uri="{BB962C8B-B14F-4D97-AF65-F5344CB8AC3E}">
        <p14:creationId xmlns:p14="http://schemas.microsoft.com/office/powerpoint/2010/main" val="3712717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56</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https://vie.digiist.com/windows/what-is-spooling-buffering-102360.html#:~:text=Spooling%2C%20buffering%20v%C3%A0%20caching%20l%C3%A0,c%C3%A1c%20qu%C3%A1%20tr%C3%ACnh%20m%C3%A1y%20t%C3%ADnh.</a:t>
            </a:r>
          </a:p>
          <a:p>
            <a:r>
              <a:rPr lang="en-US" dirty="0"/>
              <a:t>https://www.javatpoint.com/spooling-in-operating-system</a:t>
            </a:r>
          </a:p>
        </p:txBody>
      </p:sp>
      <p:sp>
        <p:nvSpPr>
          <p:cNvPr id="4" name="Slide Number Placeholder 3"/>
          <p:cNvSpPr>
            <a:spLocks noGrp="1"/>
          </p:cNvSpPr>
          <p:nvPr>
            <p:ph type="sldNum" sz="quarter" idx="5"/>
          </p:nvPr>
        </p:nvSpPr>
        <p:spPr/>
        <p:txBody>
          <a:bodyPr/>
          <a:lstStyle/>
          <a:p>
            <a:fld id="{DC19F204-C7F4-F140-967F-D2FA889DA617}" type="slidenum">
              <a:rPr lang="en-VN" smtClean="0"/>
              <a:t>76</a:t>
            </a:fld>
            <a:endParaRPr lang="en-VN"/>
          </a:p>
        </p:txBody>
      </p:sp>
    </p:spTree>
    <p:extLst>
      <p:ext uri="{BB962C8B-B14F-4D97-AF65-F5344CB8AC3E}">
        <p14:creationId xmlns:p14="http://schemas.microsoft.com/office/powerpoint/2010/main" val="19683210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sử dụng shell hoặc CMD</a:t>
            </a:r>
          </a:p>
        </p:txBody>
      </p:sp>
      <p:sp>
        <p:nvSpPr>
          <p:cNvPr id="4" name="Slide Number Placeholder 3"/>
          <p:cNvSpPr>
            <a:spLocks noGrp="1"/>
          </p:cNvSpPr>
          <p:nvPr>
            <p:ph type="sldNum" sz="quarter" idx="5"/>
          </p:nvPr>
        </p:nvSpPr>
        <p:spPr/>
        <p:txBody>
          <a:bodyPr/>
          <a:lstStyle/>
          <a:p>
            <a:fld id="{DC19F204-C7F4-F140-967F-D2FA889DA617}" type="slidenum">
              <a:rPr lang="en-VN" smtClean="0"/>
              <a:t>85</a:t>
            </a:fld>
            <a:endParaRPr lang="en-VN"/>
          </a:p>
        </p:txBody>
      </p:sp>
    </p:spTree>
    <p:extLst>
      <p:ext uri="{BB962C8B-B14F-4D97-AF65-F5344CB8AC3E}">
        <p14:creationId xmlns:p14="http://schemas.microsoft.com/office/powerpoint/2010/main" val="1396151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91</a:t>
            </a:fld>
            <a:endParaRPr lang="en-VN"/>
          </a:p>
        </p:txBody>
      </p:sp>
    </p:spTree>
    <p:extLst>
      <p:ext uri="{BB962C8B-B14F-4D97-AF65-F5344CB8AC3E}">
        <p14:creationId xmlns:p14="http://schemas.microsoft.com/office/powerpoint/2010/main" val="31588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9</a:t>
            </a:fld>
            <a:endParaRPr kumimoji="1" lang="ja-JP" altLang="en-US"/>
          </a:p>
        </p:txBody>
      </p:sp>
    </p:spTree>
    <p:extLst>
      <p:ext uri="{BB962C8B-B14F-4D97-AF65-F5344CB8AC3E}">
        <p14:creationId xmlns:p14="http://schemas.microsoft.com/office/powerpoint/2010/main" val="245576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114</a:t>
            </a:fld>
            <a:endParaRPr lang="en-VN"/>
          </a:p>
        </p:txBody>
      </p:sp>
    </p:spTree>
    <p:extLst>
      <p:ext uri="{BB962C8B-B14F-4D97-AF65-F5344CB8AC3E}">
        <p14:creationId xmlns:p14="http://schemas.microsoft.com/office/powerpoint/2010/main" val="4029241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149</a:t>
            </a:fld>
            <a:endParaRPr lang="en-VN"/>
          </a:p>
        </p:txBody>
      </p:sp>
    </p:spTree>
    <p:extLst>
      <p:ext uri="{BB962C8B-B14F-4D97-AF65-F5344CB8AC3E}">
        <p14:creationId xmlns:p14="http://schemas.microsoft.com/office/powerpoint/2010/main" val="3535652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C19F204-C7F4-F140-967F-D2FA889DA617}" type="slidenum">
              <a:rPr lang="en-VN" smtClean="0"/>
              <a:t>151</a:t>
            </a:fld>
            <a:endParaRPr lang="en-VN"/>
          </a:p>
        </p:txBody>
      </p:sp>
    </p:spTree>
    <p:extLst>
      <p:ext uri="{BB962C8B-B14F-4D97-AF65-F5344CB8AC3E}">
        <p14:creationId xmlns:p14="http://schemas.microsoft.com/office/powerpoint/2010/main" val="3467793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19F204-C7F4-F140-967F-D2FA889DA617}" type="slidenum">
              <a:rPr lang="en-VN" smtClean="0"/>
              <a:t>178</a:t>
            </a:fld>
            <a:endParaRPr lang="en-VN"/>
          </a:p>
        </p:txBody>
      </p:sp>
    </p:spTree>
    <p:extLst>
      <p:ext uri="{BB962C8B-B14F-4D97-AF65-F5344CB8AC3E}">
        <p14:creationId xmlns:p14="http://schemas.microsoft.com/office/powerpoint/2010/main" val="1400085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608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5673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0124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2110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184</a:t>
            </a:fld>
            <a:endParaRPr/>
          </a:p>
        </p:txBody>
      </p:sp>
    </p:spTree>
    <p:extLst>
      <p:ext uri="{BB962C8B-B14F-4D97-AF65-F5344CB8AC3E}">
        <p14:creationId xmlns:p14="http://schemas.microsoft.com/office/powerpoint/2010/main" val="288286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185</a:t>
            </a:fld>
            <a:endParaRPr/>
          </a:p>
        </p:txBody>
      </p:sp>
    </p:spTree>
    <p:extLst>
      <p:ext uri="{BB962C8B-B14F-4D97-AF65-F5344CB8AC3E}">
        <p14:creationId xmlns:p14="http://schemas.microsoft.com/office/powerpoint/2010/main" val="397649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10</a:t>
            </a:fld>
            <a:endParaRPr kumimoji="1" lang="ja-JP" altLang="en-US"/>
          </a:p>
        </p:txBody>
      </p:sp>
    </p:spTree>
    <p:extLst>
      <p:ext uri="{BB962C8B-B14F-4D97-AF65-F5344CB8AC3E}">
        <p14:creationId xmlns:p14="http://schemas.microsoft.com/office/powerpoint/2010/main" val="2644174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186</a:t>
            </a:fld>
            <a:endParaRPr/>
          </a:p>
        </p:txBody>
      </p:sp>
    </p:spTree>
    <p:extLst>
      <p:ext uri="{BB962C8B-B14F-4D97-AF65-F5344CB8AC3E}">
        <p14:creationId xmlns:p14="http://schemas.microsoft.com/office/powerpoint/2010/main" val="3601177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88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190</a:t>
            </a:fld>
            <a:endParaRPr/>
          </a:p>
        </p:txBody>
      </p:sp>
    </p:spTree>
    <p:extLst>
      <p:ext uri="{BB962C8B-B14F-4D97-AF65-F5344CB8AC3E}">
        <p14:creationId xmlns:p14="http://schemas.microsoft.com/office/powerpoint/2010/main" val="4073050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192</a:t>
            </a:fld>
            <a:endParaRPr/>
          </a:p>
        </p:txBody>
      </p:sp>
    </p:spTree>
    <p:extLst>
      <p:ext uri="{BB962C8B-B14F-4D97-AF65-F5344CB8AC3E}">
        <p14:creationId xmlns:p14="http://schemas.microsoft.com/office/powerpoint/2010/main" val="4184249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167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891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196</a:t>
            </a:fld>
            <a:endParaRPr/>
          </a:p>
        </p:txBody>
      </p:sp>
    </p:spTree>
    <p:extLst>
      <p:ext uri="{BB962C8B-B14F-4D97-AF65-F5344CB8AC3E}">
        <p14:creationId xmlns:p14="http://schemas.microsoft.com/office/powerpoint/2010/main" val="13386785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0901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199</a:t>
            </a:fld>
            <a:endParaRPr/>
          </a:p>
        </p:txBody>
      </p:sp>
    </p:spTree>
    <p:extLst>
      <p:ext uri="{BB962C8B-B14F-4D97-AF65-F5344CB8AC3E}">
        <p14:creationId xmlns:p14="http://schemas.microsoft.com/office/powerpoint/2010/main" val="36255858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34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The matter of what constitutes an operating system became increasingly important as personal computers became more widespread and operating systems grew increasingly sophisticated. In 1998, the United States Department of</a:t>
            </a:r>
            <a:br>
              <a:rPr lang="en-US" sz="1800" b="0" i="0" dirty="0">
                <a:solidFill>
                  <a:srgbClr val="242021"/>
                </a:solidFill>
                <a:effectLst/>
                <a:latin typeface="PalatinoLTStd-Roman"/>
              </a:rPr>
            </a:br>
            <a:r>
              <a:rPr lang="en-US" sz="1800" b="0" i="0" dirty="0">
                <a:solidFill>
                  <a:srgbClr val="242021"/>
                </a:solidFill>
                <a:effectLst/>
                <a:latin typeface="PalatinoLTStd-Roman"/>
              </a:rPr>
              <a:t>Justice filed suit against Microsoft, in essence claiming that Microsoft included</a:t>
            </a:r>
            <a:br>
              <a:rPr lang="en-US" sz="1800" b="0" i="0" dirty="0">
                <a:solidFill>
                  <a:srgbClr val="242021"/>
                </a:solidFill>
                <a:effectLst/>
                <a:latin typeface="PalatinoLTStd-Roman"/>
              </a:rPr>
            </a:br>
            <a:r>
              <a:rPr lang="en-US" sz="1800" b="0" i="0" dirty="0">
                <a:solidFill>
                  <a:srgbClr val="242021"/>
                </a:solidFill>
                <a:effectLst/>
                <a:latin typeface="PalatinoLTStd-Roman"/>
              </a:rPr>
              <a:t>too much functionality in its operating systems and thus prevented application</a:t>
            </a:r>
            <a:br>
              <a:rPr lang="en-US" sz="1800" b="0" i="0" dirty="0">
                <a:solidFill>
                  <a:srgbClr val="242021"/>
                </a:solidFill>
                <a:effectLst/>
                <a:latin typeface="PalatinoLTStd-Roman"/>
              </a:rPr>
            </a:br>
            <a:r>
              <a:rPr lang="en-US" sz="1800" b="0" i="0" dirty="0">
                <a:solidFill>
                  <a:srgbClr val="242021"/>
                </a:solidFill>
                <a:effectLst/>
                <a:latin typeface="PalatinoLTStd-Roman"/>
              </a:rPr>
              <a:t>vendors from competing. (For example, a web browser was an integral part of</a:t>
            </a:r>
            <a:br>
              <a:rPr lang="en-US" sz="1800" b="0" i="0" dirty="0">
                <a:solidFill>
                  <a:srgbClr val="242021"/>
                </a:solidFill>
                <a:effectLst/>
                <a:latin typeface="PalatinoLTStd-Roman"/>
              </a:rPr>
            </a:br>
            <a:r>
              <a:rPr lang="en-US" sz="1800" b="0" i="0" dirty="0">
                <a:solidFill>
                  <a:srgbClr val="242021"/>
                </a:solidFill>
                <a:effectLst/>
                <a:latin typeface="PalatinoLTStd-Roman"/>
              </a:rPr>
              <a:t>Microsoft’s operating systems.) As a result, Microsoft was found guilty of using</a:t>
            </a:r>
            <a:br>
              <a:rPr lang="en-US" sz="1800" b="0" i="0" dirty="0">
                <a:solidFill>
                  <a:srgbClr val="242021"/>
                </a:solidFill>
                <a:effectLst/>
                <a:latin typeface="PalatinoLTStd-Roman"/>
              </a:rPr>
            </a:br>
            <a:r>
              <a:rPr lang="en-US" sz="1800" b="0" i="0" dirty="0">
                <a:solidFill>
                  <a:srgbClr val="242021"/>
                </a:solidFill>
                <a:effectLst/>
                <a:latin typeface="PalatinoLTStd-Roman"/>
              </a:rPr>
              <a:t>its operating-system monopoly to limit competition.</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12</a:t>
            </a:fld>
            <a:endParaRPr kumimoji="1" lang="ja-JP" altLang="en-US"/>
          </a:p>
        </p:txBody>
      </p:sp>
    </p:spTree>
    <p:extLst>
      <p:ext uri="{BB962C8B-B14F-4D97-AF65-F5344CB8AC3E}">
        <p14:creationId xmlns:p14="http://schemas.microsoft.com/office/powerpoint/2010/main" val="5908791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614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8194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204</a:t>
            </a:fld>
            <a:endParaRPr/>
          </a:p>
        </p:txBody>
      </p:sp>
    </p:spTree>
    <p:extLst>
      <p:ext uri="{BB962C8B-B14F-4D97-AF65-F5344CB8AC3E}">
        <p14:creationId xmlns:p14="http://schemas.microsoft.com/office/powerpoint/2010/main" val="2083470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3181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extLst>
      <p:ext uri="{BB962C8B-B14F-4D97-AF65-F5344CB8AC3E}">
        <p14:creationId xmlns:p14="http://schemas.microsoft.com/office/powerpoint/2010/main" val="276518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457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6642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608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7286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213</a:t>
            </a:fld>
            <a:endParaRPr/>
          </a:p>
        </p:txBody>
      </p:sp>
    </p:spTree>
    <p:extLst>
      <p:ext uri="{BB962C8B-B14F-4D97-AF65-F5344CB8AC3E}">
        <p14:creationId xmlns:p14="http://schemas.microsoft.com/office/powerpoint/2010/main" val="132550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err="1">
                <a:solidFill>
                  <a:srgbClr val="242021"/>
                </a:solidFill>
                <a:effectLst/>
                <a:latin typeface="PalatinoLTStd-Roman"/>
              </a:rPr>
              <a:t>Mục</a:t>
            </a:r>
            <a:r>
              <a:rPr lang="en-US" sz="1800" b="0" i="0" dirty="0">
                <a:solidFill>
                  <a:srgbClr val="242021"/>
                </a:solidFill>
                <a:effectLst/>
                <a:latin typeface="PalatinoLTStd-Roman"/>
              </a:rPr>
              <a:t> </a:t>
            </a:r>
            <a:r>
              <a:rPr lang="en-US" sz="1800" b="0" i="0" dirty="0" err="1">
                <a:solidFill>
                  <a:srgbClr val="242021"/>
                </a:solidFill>
                <a:effectLst/>
                <a:latin typeface="PalatinoLTStd-Roman"/>
              </a:rPr>
              <a:t>tiêu</a:t>
            </a:r>
            <a:r>
              <a:rPr lang="en-US" sz="1800" b="0" i="0" dirty="0">
                <a:solidFill>
                  <a:srgbClr val="242021"/>
                </a:solidFill>
                <a:effectLst/>
                <a:latin typeface="PalatinoLTStd-Roman"/>
              </a:rPr>
              <a:t> </a:t>
            </a:r>
            <a:r>
              <a:rPr lang="en-US" sz="1800" b="0" i="0" dirty="0" err="1">
                <a:solidFill>
                  <a:srgbClr val="242021"/>
                </a:solidFill>
                <a:effectLst/>
                <a:latin typeface="PalatinoLTStd-Roman"/>
              </a:rPr>
              <a:t>của</a:t>
            </a:r>
            <a:r>
              <a:rPr lang="en-US" sz="1800" b="0" i="0" dirty="0">
                <a:solidFill>
                  <a:srgbClr val="242021"/>
                </a:solidFill>
                <a:effectLst/>
                <a:latin typeface="PalatinoLTStd-Roman"/>
              </a:rPr>
              <a:t> slide </a:t>
            </a:r>
            <a:r>
              <a:rPr lang="en-US" sz="1800" b="0" i="0" dirty="0" err="1">
                <a:solidFill>
                  <a:srgbClr val="242021"/>
                </a:solidFill>
                <a:effectLst/>
                <a:latin typeface="PalatinoLTStd-Roman"/>
              </a:rPr>
              <a:t>này</a:t>
            </a:r>
            <a:r>
              <a:rPr lang="en-US" sz="1800" b="0" i="0" dirty="0">
                <a:solidFill>
                  <a:srgbClr val="242021"/>
                </a:solidFill>
                <a:effectLst/>
                <a:latin typeface="PalatinoLTStd-Roman"/>
              </a:rPr>
              <a:t> </a:t>
            </a:r>
            <a:r>
              <a:rPr lang="en-US" sz="1800" b="0" i="0" dirty="0" err="1">
                <a:solidFill>
                  <a:srgbClr val="242021"/>
                </a:solidFill>
                <a:effectLst/>
                <a:latin typeface="PalatinoLTStd-Roman"/>
              </a:rPr>
              <a:t>và</a:t>
            </a:r>
            <a:r>
              <a:rPr lang="en-US" sz="1800" b="0" i="0" dirty="0">
                <a:solidFill>
                  <a:srgbClr val="242021"/>
                </a:solidFill>
                <a:effectLst/>
                <a:latin typeface="PalatinoLTStd-Roman"/>
              </a:rPr>
              <a:t> </a:t>
            </a:r>
            <a:r>
              <a:rPr lang="en-US" sz="1800" b="0" i="0" dirty="0" err="1">
                <a:solidFill>
                  <a:srgbClr val="242021"/>
                </a:solidFill>
                <a:effectLst/>
                <a:latin typeface="PalatinoLTStd-Roman"/>
              </a:rPr>
              <a:t>các</a:t>
            </a:r>
            <a:r>
              <a:rPr lang="en-US" sz="1800" b="0" i="0" dirty="0">
                <a:solidFill>
                  <a:srgbClr val="242021"/>
                </a:solidFill>
                <a:effectLst/>
                <a:latin typeface="PalatinoLTStd-Roman"/>
              </a:rPr>
              <a:t> slide </a:t>
            </a:r>
            <a:r>
              <a:rPr lang="en-US" sz="1800" b="0" i="0" dirty="0" err="1">
                <a:solidFill>
                  <a:srgbClr val="242021"/>
                </a:solidFill>
                <a:effectLst/>
                <a:latin typeface="PalatinoLTStd-Roman"/>
              </a:rPr>
              <a:t>kế</a:t>
            </a:r>
            <a:r>
              <a:rPr lang="en-US" sz="1800" b="0" i="0" dirty="0">
                <a:solidFill>
                  <a:srgbClr val="242021"/>
                </a:solidFill>
                <a:effectLst/>
                <a:latin typeface="PalatinoLTStd-Roman"/>
              </a:rPr>
              <a:t> </a:t>
            </a:r>
            <a:r>
              <a:rPr lang="en-US" sz="1800" b="0" i="0" dirty="0" err="1">
                <a:solidFill>
                  <a:srgbClr val="242021"/>
                </a:solidFill>
                <a:effectLst/>
                <a:latin typeface="PalatinoLTStd-Roman"/>
              </a:rPr>
              <a:t>tiếp</a:t>
            </a:r>
            <a:r>
              <a:rPr lang="en-US" sz="1800" b="0" i="0" dirty="0">
                <a:solidFill>
                  <a:srgbClr val="242021"/>
                </a:solidFill>
                <a:effectLst/>
                <a:latin typeface="PalatinoLTStd-Roman"/>
              </a:rPr>
              <a:t> </a:t>
            </a:r>
            <a:r>
              <a:rPr lang="en-US" sz="1800" b="0" i="0" dirty="0" err="1">
                <a:solidFill>
                  <a:srgbClr val="242021"/>
                </a:solidFill>
                <a:effectLst/>
                <a:latin typeface="PalatinoLTStd-Roman"/>
              </a:rPr>
              <a:t>là</a:t>
            </a:r>
            <a:r>
              <a:rPr lang="en-US" sz="1800" b="0" i="0" dirty="0">
                <a:solidFill>
                  <a:srgbClr val="242021"/>
                </a:solidFill>
                <a:effectLst/>
                <a:latin typeface="PalatinoLTStd-Roman"/>
              </a:rPr>
              <a:t> </a:t>
            </a:r>
            <a:r>
              <a:rPr lang="en-US" sz="1800" b="0" i="0" dirty="0" err="1">
                <a:solidFill>
                  <a:srgbClr val="242021"/>
                </a:solidFill>
                <a:effectLst/>
                <a:latin typeface="PalatinoLTStd-Roman"/>
              </a:rPr>
              <a:t>nhằm</a:t>
            </a:r>
            <a:r>
              <a:rPr lang="en-US" sz="1800" b="0" i="0" dirty="0">
                <a:solidFill>
                  <a:srgbClr val="242021"/>
                </a:solidFill>
                <a:effectLst/>
                <a:latin typeface="PalatinoLTStd-Roman"/>
              </a:rPr>
              <a:t> </a:t>
            </a:r>
            <a:r>
              <a:rPr lang="en-US" sz="1800" b="0" i="0" dirty="0" err="1">
                <a:solidFill>
                  <a:srgbClr val="242021"/>
                </a:solidFill>
                <a:effectLst/>
                <a:latin typeface="PalatinoLTStd-Roman"/>
              </a:rPr>
              <a:t>ôn</a:t>
            </a:r>
            <a:r>
              <a:rPr lang="en-US" sz="1800" b="0" i="0" dirty="0">
                <a:solidFill>
                  <a:srgbClr val="242021"/>
                </a:solidFill>
                <a:effectLst/>
                <a:latin typeface="PalatinoLTStd-Roman"/>
              </a:rPr>
              <a:t> </a:t>
            </a:r>
            <a:r>
              <a:rPr lang="en-US" sz="1800" b="0" i="0" dirty="0" err="1">
                <a:solidFill>
                  <a:srgbClr val="242021"/>
                </a:solidFill>
                <a:effectLst/>
                <a:latin typeface="PalatinoLTStd-Roman"/>
              </a:rPr>
              <a:t>tập</a:t>
            </a:r>
            <a:r>
              <a:rPr lang="en-US" sz="1800" b="0" i="0" dirty="0">
                <a:solidFill>
                  <a:srgbClr val="242021"/>
                </a:solidFill>
                <a:effectLst/>
                <a:latin typeface="PalatinoLTStd-Roman"/>
              </a:rPr>
              <a:t> </a:t>
            </a:r>
            <a:r>
              <a:rPr lang="en-US" sz="1800" b="0" i="0" dirty="0" err="1">
                <a:solidFill>
                  <a:srgbClr val="242021"/>
                </a:solidFill>
                <a:effectLst/>
                <a:latin typeface="PalatinoLTStd-Roman"/>
              </a:rPr>
              <a:t>lại</a:t>
            </a:r>
            <a:r>
              <a:rPr lang="en-US" sz="1800" b="0" i="0" dirty="0">
                <a:solidFill>
                  <a:srgbClr val="242021"/>
                </a:solidFill>
                <a:effectLst/>
                <a:latin typeface="PalatinoLTStd-Roman"/>
              </a:rPr>
              <a:t> </a:t>
            </a:r>
            <a:r>
              <a:rPr lang="en-US" sz="1800" b="0" i="0" dirty="0" err="1">
                <a:solidFill>
                  <a:srgbClr val="242021"/>
                </a:solidFill>
                <a:effectLst/>
                <a:latin typeface="PalatinoLTStd-Roman"/>
              </a:rPr>
              <a:t>các</a:t>
            </a:r>
            <a:r>
              <a:rPr lang="en-US" sz="1800" b="0" i="0" dirty="0">
                <a:solidFill>
                  <a:srgbClr val="242021"/>
                </a:solidFill>
                <a:effectLst/>
                <a:latin typeface="PalatinoLTStd-Roman"/>
              </a:rPr>
              <a:t> </a:t>
            </a:r>
            <a:r>
              <a:rPr lang="en-US" sz="1800" b="0" i="0" dirty="0" err="1">
                <a:solidFill>
                  <a:srgbClr val="242021"/>
                </a:solidFill>
                <a:effectLst/>
                <a:latin typeface="PalatinoLTStd-Roman"/>
              </a:rPr>
              <a:t>kiến</a:t>
            </a:r>
            <a:r>
              <a:rPr lang="en-US" sz="1800" b="0" i="0" dirty="0">
                <a:solidFill>
                  <a:srgbClr val="242021"/>
                </a:solidFill>
                <a:effectLst/>
                <a:latin typeface="PalatinoLTStd-Roman"/>
              </a:rPr>
              <a:t> </a:t>
            </a:r>
            <a:r>
              <a:rPr lang="en-US" sz="1800" b="0" i="0" dirty="0" err="1">
                <a:solidFill>
                  <a:srgbClr val="242021"/>
                </a:solidFill>
                <a:effectLst/>
                <a:latin typeface="PalatinoLTStd-Roman"/>
              </a:rPr>
              <a:t>thức</a:t>
            </a:r>
            <a:r>
              <a:rPr lang="en-US" sz="1800" b="0" i="0" dirty="0">
                <a:solidFill>
                  <a:srgbClr val="242021"/>
                </a:solidFill>
                <a:effectLst/>
                <a:latin typeface="PalatinoLTStd-Roman"/>
              </a:rPr>
              <a:t> </a:t>
            </a:r>
            <a:r>
              <a:rPr lang="en-US" sz="1800" b="0" i="0" dirty="0" err="1">
                <a:solidFill>
                  <a:srgbClr val="242021"/>
                </a:solidFill>
                <a:effectLst/>
                <a:latin typeface="PalatinoLTStd-Roman"/>
              </a:rPr>
              <a:t>về</a:t>
            </a:r>
            <a:r>
              <a:rPr lang="en-US" sz="1800" b="0" i="0" dirty="0">
                <a:solidFill>
                  <a:srgbClr val="242021"/>
                </a:solidFill>
                <a:effectLst/>
                <a:latin typeface="PalatinoLTStd-Roman"/>
              </a:rPr>
              <a:t> </a:t>
            </a:r>
            <a:r>
              <a:rPr lang="en-US" sz="1800" b="0" i="0" dirty="0" err="1">
                <a:solidFill>
                  <a:srgbClr val="242021"/>
                </a:solidFill>
                <a:effectLst/>
                <a:latin typeface="PalatinoLTStd-Roman"/>
              </a:rPr>
              <a:t>tổ</a:t>
            </a:r>
            <a:r>
              <a:rPr lang="en-US" sz="1800" b="0" i="0" dirty="0">
                <a:solidFill>
                  <a:srgbClr val="242021"/>
                </a:solidFill>
                <a:effectLst/>
                <a:latin typeface="PalatinoLTStd-Roman"/>
              </a:rPr>
              <a:t> </a:t>
            </a:r>
            <a:r>
              <a:rPr lang="en-US" sz="1800" b="0" i="0" dirty="0" err="1">
                <a:solidFill>
                  <a:srgbClr val="242021"/>
                </a:solidFill>
                <a:effectLst/>
                <a:latin typeface="PalatinoLTStd-Roman"/>
              </a:rPr>
              <a:t>chức</a:t>
            </a:r>
            <a:r>
              <a:rPr lang="en-US" sz="1800" b="0" i="0" dirty="0">
                <a:solidFill>
                  <a:srgbClr val="242021"/>
                </a:solidFill>
                <a:effectLst/>
                <a:latin typeface="PalatinoLTStd-Roman"/>
              </a:rPr>
              <a:t> </a:t>
            </a:r>
            <a:r>
              <a:rPr lang="en-US" sz="1800" b="0" i="0" dirty="0" err="1">
                <a:solidFill>
                  <a:srgbClr val="242021"/>
                </a:solidFill>
                <a:effectLst/>
                <a:latin typeface="PalatinoLTStd-Roman"/>
              </a:rPr>
              <a:t>bên</a:t>
            </a:r>
            <a:r>
              <a:rPr lang="en-US" sz="1800" b="0" i="0" dirty="0">
                <a:solidFill>
                  <a:srgbClr val="242021"/>
                </a:solidFill>
                <a:effectLst/>
                <a:latin typeface="PalatinoLTStd-Roman"/>
              </a:rPr>
              <a:t> </a:t>
            </a:r>
            <a:r>
              <a:rPr lang="en-US" sz="1800" b="0" i="0" dirty="0" err="1">
                <a:solidFill>
                  <a:srgbClr val="242021"/>
                </a:solidFill>
                <a:effectLst/>
                <a:latin typeface="PalatinoLTStd-Roman"/>
              </a:rPr>
              <a:t>trong</a:t>
            </a:r>
            <a:r>
              <a:rPr lang="en-US" sz="1800" b="0" i="0" dirty="0">
                <a:solidFill>
                  <a:srgbClr val="242021"/>
                </a:solidFill>
                <a:effectLst/>
                <a:latin typeface="PalatinoLTStd-Roman"/>
              </a:rPr>
              <a:t> </a:t>
            </a:r>
            <a:r>
              <a:rPr lang="en-US" sz="1800" b="0" i="0" dirty="0" err="1">
                <a:solidFill>
                  <a:srgbClr val="242021"/>
                </a:solidFill>
                <a:effectLst/>
                <a:latin typeface="PalatinoLTStd-Roman"/>
              </a:rPr>
              <a:t>máy</a:t>
            </a:r>
            <a:r>
              <a:rPr lang="en-US" sz="1800" b="0" i="0" dirty="0">
                <a:solidFill>
                  <a:srgbClr val="242021"/>
                </a:solidFill>
                <a:effectLst/>
                <a:latin typeface="PalatinoLTStd-Roman"/>
              </a:rPr>
              <a:t> </a:t>
            </a:r>
            <a:r>
              <a:rPr lang="en-US" sz="1800" b="0" i="0" dirty="0" err="1">
                <a:solidFill>
                  <a:srgbClr val="242021"/>
                </a:solidFill>
                <a:effectLst/>
                <a:latin typeface="PalatinoLTStd-Roman"/>
              </a:rPr>
              <a:t>tính</a:t>
            </a:r>
            <a:r>
              <a:rPr lang="en-US" sz="1800" b="0" i="0" dirty="0">
                <a:solidFill>
                  <a:srgbClr val="242021"/>
                </a:solidFill>
                <a:effectLst/>
                <a:latin typeface="PalatinoLTStd-Roman"/>
              </a:rPr>
              <a:t>, </a:t>
            </a:r>
            <a:r>
              <a:rPr lang="en-US" sz="1800" b="0" i="0" dirty="0" err="1">
                <a:solidFill>
                  <a:srgbClr val="242021"/>
                </a:solidFill>
                <a:effectLst/>
                <a:latin typeface="PalatinoLTStd-Roman"/>
              </a:rPr>
              <a:t>cách</a:t>
            </a:r>
            <a:r>
              <a:rPr lang="en-US" sz="1800" b="0" i="0" dirty="0">
                <a:solidFill>
                  <a:srgbClr val="242021"/>
                </a:solidFill>
                <a:effectLst/>
                <a:latin typeface="PalatinoLTStd-Roman"/>
              </a:rPr>
              <a:t> </a:t>
            </a:r>
            <a:r>
              <a:rPr lang="en-US" sz="1800" b="0" i="0" dirty="0" err="1">
                <a:solidFill>
                  <a:srgbClr val="242021"/>
                </a:solidFill>
                <a:effectLst/>
                <a:latin typeface="PalatinoLTStd-Roman"/>
              </a:rPr>
              <a:t>thức</a:t>
            </a:r>
            <a:r>
              <a:rPr lang="en-US" sz="1800" b="0" i="0" dirty="0">
                <a:solidFill>
                  <a:srgbClr val="242021"/>
                </a:solidFill>
                <a:effectLst/>
                <a:latin typeface="PalatinoLTStd-Roman"/>
              </a:rPr>
              <a:t> </a:t>
            </a:r>
            <a:r>
              <a:rPr lang="en-US" sz="1800" b="0" i="0" dirty="0" err="1">
                <a:solidFill>
                  <a:srgbClr val="242021"/>
                </a:solidFill>
                <a:effectLst/>
                <a:latin typeface="PalatinoLTStd-Roman"/>
              </a:rPr>
              <a:t>các</a:t>
            </a:r>
            <a:r>
              <a:rPr lang="en-US" sz="1800" b="0" i="0" dirty="0">
                <a:solidFill>
                  <a:srgbClr val="242021"/>
                </a:solidFill>
                <a:effectLst/>
                <a:latin typeface="PalatinoLTStd-Roman"/>
              </a:rPr>
              <a:t> </a:t>
            </a:r>
            <a:r>
              <a:rPr lang="en-US" sz="1800" b="0" i="0" dirty="0" err="1">
                <a:solidFill>
                  <a:srgbClr val="242021"/>
                </a:solidFill>
                <a:effectLst/>
                <a:latin typeface="PalatinoLTStd-Roman"/>
              </a:rPr>
              <a:t>thành</a:t>
            </a:r>
            <a:r>
              <a:rPr lang="en-US" sz="1800" b="0" i="0" dirty="0">
                <a:solidFill>
                  <a:srgbClr val="242021"/>
                </a:solidFill>
                <a:effectLst/>
                <a:latin typeface="PalatinoLTStd-Roman"/>
              </a:rPr>
              <a:t> </a:t>
            </a:r>
            <a:r>
              <a:rPr lang="en-US" sz="1800" b="0" i="0" dirty="0" err="1">
                <a:solidFill>
                  <a:srgbClr val="242021"/>
                </a:solidFill>
                <a:effectLst/>
                <a:latin typeface="PalatinoLTStd-Roman"/>
              </a:rPr>
              <a:t>phần</a:t>
            </a:r>
            <a:r>
              <a:rPr lang="en-US" sz="1800" b="0" i="0" dirty="0">
                <a:solidFill>
                  <a:srgbClr val="242021"/>
                </a:solidFill>
                <a:effectLst/>
                <a:latin typeface="PalatinoLTStd-Roman"/>
              </a:rPr>
              <a:t> </a:t>
            </a:r>
            <a:r>
              <a:rPr lang="en-US" sz="1800" b="0" i="0" dirty="0" err="1">
                <a:solidFill>
                  <a:srgbClr val="242021"/>
                </a:solidFill>
                <a:effectLst/>
                <a:latin typeface="PalatinoLTStd-Roman"/>
              </a:rPr>
              <a:t>liên</a:t>
            </a:r>
            <a:r>
              <a:rPr lang="en-US" sz="1800" b="0" i="0" dirty="0">
                <a:solidFill>
                  <a:srgbClr val="242021"/>
                </a:solidFill>
                <a:effectLst/>
                <a:latin typeface="PalatinoLTStd-Roman"/>
              </a:rPr>
              <a:t> </a:t>
            </a:r>
            <a:r>
              <a:rPr lang="en-US" sz="1800" b="0" i="0" dirty="0" err="1">
                <a:solidFill>
                  <a:srgbClr val="242021"/>
                </a:solidFill>
                <a:effectLst/>
                <a:latin typeface="PalatinoLTStd-Roman"/>
              </a:rPr>
              <a:t>kết</a:t>
            </a:r>
            <a:r>
              <a:rPr lang="en-US" sz="1800" b="0" i="0" dirty="0">
                <a:solidFill>
                  <a:srgbClr val="242021"/>
                </a:solidFill>
                <a:effectLst/>
                <a:latin typeface="PalatinoLTStd-Roman"/>
              </a:rPr>
              <a:t> </a:t>
            </a:r>
            <a:r>
              <a:rPr lang="en-US" sz="1800" b="0" i="0" dirty="0" err="1">
                <a:solidFill>
                  <a:srgbClr val="242021"/>
                </a:solidFill>
                <a:effectLst/>
                <a:latin typeface="PalatinoLTStd-Roman"/>
              </a:rPr>
              <a:t>và</a:t>
            </a:r>
            <a:r>
              <a:rPr lang="en-US" sz="1800" b="0" i="0" dirty="0">
                <a:solidFill>
                  <a:srgbClr val="242021"/>
                </a:solidFill>
                <a:effectLst/>
                <a:latin typeface="PalatinoLTStd-Roman"/>
              </a:rPr>
              <a:t> </a:t>
            </a:r>
            <a:r>
              <a:rPr lang="en-US" sz="1800" b="0" i="0" dirty="0" err="1">
                <a:solidFill>
                  <a:srgbClr val="242021"/>
                </a:solidFill>
                <a:effectLst/>
                <a:latin typeface="PalatinoLTStd-Roman"/>
              </a:rPr>
              <a:t>hoạt</a:t>
            </a:r>
            <a:r>
              <a:rPr lang="en-US" sz="1800" b="0" i="0" dirty="0">
                <a:solidFill>
                  <a:srgbClr val="242021"/>
                </a:solidFill>
                <a:effectLst/>
                <a:latin typeface="PalatinoLTStd-Roman"/>
              </a:rPr>
              <a:t> </a:t>
            </a:r>
            <a:r>
              <a:rPr lang="en-US" sz="1800" b="0" i="0" dirty="0" err="1">
                <a:solidFill>
                  <a:srgbClr val="242021"/>
                </a:solidFill>
                <a:effectLst/>
                <a:latin typeface="PalatinoLTStd-Roman"/>
              </a:rPr>
              <a:t>động</a:t>
            </a:r>
            <a:r>
              <a:rPr lang="en-US" sz="1800" b="0" i="0" dirty="0">
                <a:solidFill>
                  <a:srgbClr val="242021"/>
                </a:solidFill>
                <a:effectLst/>
                <a:latin typeface="PalatinoLTStd-Roman"/>
              </a:rPr>
              <a:t> </a:t>
            </a:r>
            <a:r>
              <a:rPr lang="en-US" sz="1800" b="0" i="0" dirty="0" err="1">
                <a:solidFill>
                  <a:srgbClr val="242021"/>
                </a:solidFill>
                <a:effectLst/>
                <a:latin typeface="PalatinoLTStd-Roman"/>
              </a:rPr>
              <a:t>với</a:t>
            </a:r>
            <a:r>
              <a:rPr lang="en-US" sz="1800" b="0" i="0" dirty="0">
                <a:solidFill>
                  <a:srgbClr val="242021"/>
                </a:solidFill>
                <a:effectLst/>
                <a:latin typeface="PalatinoLTStd-Roman"/>
              </a:rPr>
              <a:t> </a:t>
            </a:r>
            <a:r>
              <a:rPr lang="en-US" sz="1800" b="0" i="0" dirty="0" err="1">
                <a:solidFill>
                  <a:srgbClr val="242021"/>
                </a:solidFill>
                <a:effectLst/>
                <a:latin typeface="PalatinoLTStd-Roman"/>
              </a:rPr>
              <a:t>nhau</a:t>
            </a:r>
            <a:r>
              <a:rPr lang="en-US" sz="1800" b="0" i="0" dirty="0">
                <a:solidFill>
                  <a:srgbClr val="242021"/>
                </a:solidFill>
                <a:effectLst/>
                <a:latin typeface="PalatinoLTStd-Roman"/>
              </a:rPr>
              <a:t>, </a:t>
            </a:r>
            <a:r>
              <a:rPr lang="en-US" sz="1800" b="0" i="0" dirty="0" err="1">
                <a:solidFill>
                  <a:srgbClr val="242021"/>
                </a:solidFill>
                <a:effectLst/>
                <a:latin typeface="PalatinoLTStd-Roman"/>
              </a:rPr>
              <a:t>đặc</a:t>
            </a:r>
            <a:r>
              <a:rPr lang="en-US" sz="1800" b="0" i="0" dirty="0">
                <a:solidFill>
                  <a:srgbClr val="242021"/>
                </a:solidFill>
                <a:effectLst/>
                <a:latin typeface="PalatinoLTStd-Roman"/>
              </a:rPr>
              <a:t> </a:t>
            </a:r>
            <a:r>
              <a:rPr lang="en-US" sz="1800" b="0" i="0" dirty="0" err="1">
                <a:solidFill>
                  <a:srgbClr val="242021"/>
                </a:solidFill>
                <a:effectLst/>
                <a:latin typeface="PalatinoLTStd-Roman"/>
              </a:rPr>
              <a:t>biệt</a:t>
            </a:r>
            <a:r>
              <a:rPr lang="en-US" sz="1800" b="0" i="0" dirty="0">
                <a:solidFill>
                  <a:srgbClr val="242021"/>
                </a:solidFill>
                <a:effectLst/>
                <a:latin typeface="PalatinoLTStd-Roman"/>
              </a:rPr>
              <a:t> </a:t>
            </a:r>
            <a:r>
              <a:rPr lang="en-US" sz="1800" b="0" i="0" dirty="0" err="1">
                <a:solidFill>
                  <a:srgbClr val="242021"/>
                </a:solidFill>
                <a:effectLst/>
                <a:latin typeface="PalatinoLTStd-Roman"/>
              </a:rPr>
              <a:t>là</a:t>
            </a:r>
            <a:r>
              <a:rPr lang="en-US" sz="1800" b="0" i="0" dirty="0">
                <a:solidFill>
                  <a:srgbClr val="242021"/>
                </a:solidFill>
                <a:effectLst/>
                <a:latin typeface="PalatinoLTStd-Roman"/>
              </a:rPr>
              <a:t> </a:t>
            </a:r>
            <a:r>
              <a:rPr lang="en-US" sz="1800" b="0" i="0" dirty="0" err="1">
                <a:solidFill>
                  <a:srgbClr val="242021"/>
                </a:solidFill>
                <a:effectLst/>
                <a:latin typeface="PalatinoLTStd-Roman"/>
              </a:rPr>
              <a:t>với</a:t>
            </a:r>
            <a:r>
              <a:rPr lang="en-US" sz="1800" b="0" i="0" dirty="0">
                <a:solidFill>
                  <a:srgbClr val="242021"/>
                </a:solidFill>
                <a:effectLst/>
                <a:latin typeface="PalatinoLTStd-Roman"/>
              </a:rPr>
              <a:t> </a:t>
            </a:r>
            <a:r>
              <a:rPr lang="en-US" sz="1800" b="0" i="0" dirty="0" err="1">
                <a:solidFill>
                  <a:srgbClr val="242021"/>
                </a:solidFill>
                <a:effectLst/>
                <a:latin typeface="PalatinoLTStd-Roman"/>
              </a:rPr>
              <a:t>sự</a:t>
            </a:r>
            <a:r>
              <a:rPr lang="en-US" sz="1800" b="0" i="0" dirty="0">
                <a:solidFill>
                  <a:srgbClr val="242021"/>
                </a:solidFill>
                <a:effectLst/>
                <a:latin typeface="PalatinoLTStd-Roman"/>
              </a:rPr>
              <a:t> </a:t>
            </a:r>
            <a:r>
              <a:rPr lang="en-US" sz="1800" b="0" i="0" dirty="0" err="1">
                <a:solidFill>
                  <a:srgbClr val="242021"/>
                </a:solidFill>
                <a:effectLst/>
                <a:latin typeface="PalatinoLTStd-Roman"/>
              </a:rPr>
              <a:t>điều</a:t>
            </a:r>
            <a:r>
              <a:rPr lang="en-US" sz="1800" b="0" i="0" dirty="0">
                <a:solidFill>
                  <a:srgbClr val="242021"/>
                </a:solidFill>
                <a:effectLst/>
                <a:latin typeface="PalatinoLTStd-Roman"/>
              </a:rPr>
              <a:t> </a:t>
            </a:r>
            <a:r>
              <a:rPr lang="en-US" sz="1800" b="0" i="0" dirty="0" err="1">
                <a:solidFill>
                  <a:srgbClr val="242021"/>
                </a:solidFill>
                <a:effectLst/>
                <a:latin typeface="PalatinoLTStd-Roman"/>
              </a:rPr>
              <a:t>khiển</a:t>
            </a:r>
            <a:r>
              <a:rPr lang="en-US" sz="1800" b="0" i="0" dirty="0">
                <a:solidFill>
                  <a:srgbClr val="242021"/>
                </a:solidFill>
                <a:effectLst/>
                <a:latin typeface="PalatinoLTStd-Roman"/>
              </a:rPr>
              <a:t> </a:t>
            </a:r>
            <a:r>
              <a:rPr lang="en-US" sz="1800" b="0" i="0" dirty="0" err="1">
                <a:solidFill>
                  <a:srgbClr val="242021"/>
                </a:solidFill>
                <a:effectLst/>
                <a:latin typeface="PalatinoLTStd-Roman"/>
              </a:rPr>
              <a:t>của</a:t>
            </a:r>
            <a:r>
              <a:rPr lang="en-US" sz="1800" b="0" i="0" dirty="0">
                <a:solidFill>
                  <a:srgbClr val="242021"/>
                </a:solidFill>
                <a:effectLst/>
                <a:latin typeface="PalatinoLTStd-Roman"/>
              </a:rPr>
              <a:t> </a:t>
            </a:r>
            <a:r>
              <a:rPr lang="en-US" sz="1800" b="0" i="0" dirty="0" err="1">
                <a:solidFill>
                  <a:srgbClr val="242021"/>
                </a:solidFill>
                <a:effectLst/>
                <a:latin typeface="PalatinoLTStd-Roman"/>
              </a:rPr>
              <a:t>hệ</a:t>
            </a:r>
            <a:r>
              <a:rPr lang="en-US" sz="1800" b="0" i="0" dirty="0">
                <a:solidFill>
                  <a:srgbClr val="242021"/>
                </a:solidFill>
                <a:effectLst/>
                <a:latin typeface="PalatinoLTStd-Roman"/>
              </a:rPr>
              <a:t> </a:t>
            </a:r>
            <a:r>
              <a:rPr lang="en-US" sz="1800" b="0" i="0" dirty="0" err="1">
                <a:solidFill>
                  <a:srgbClr val="242021"/>
                </a:solidFill>
                <a:effectLst/>
                <a:latin typeface="PalatinoLTStd-Roman"/>
              </a:rPr>
              <a:t>điều</a:t>
            </a:r>
            <a:r>
              <a:rPr lang="en-US" sz="1800" b="0" i="0" dirty="0">
                <a:solidFill>
                  <a:srgbClr val="242021"/>
                </a:solidFill>
                <a:effectLst/>
                <a:latin typeface="PalatinoLTStd-Roman"/>
              </a:rPr>
              <a:t> </a:t>
            </a:r>
            <a:r>
              <a:rPr lang="en-US" sz="1800" b="0" i="0" dirty="0" err="1">
                <a:solidFill>
                  <a:srgbClr val="242021"/>
                </a:solidFill>
                <a:effectLst/>
                <a:latin typeface="PalatinoLTStd-Roman"/>
              </a:rPr>
              <a:t>hành</a:t>
            </a:r>
            <a:r>
              <a:rPr lang="en-US" sz="1800" b="0" i="0" dirty="0">
                <a:solidFill>
                  <a:srgbClr val="242021"/>
                </a:solidFill>
                <a:effectLst/>
                <a:latin typeface="PalatinoLTStd-Roman"/>
              </a:rPr>
              <a:t>. </a:t>
            </a:r>
          </a:p>
          <a:p>
            <a:r>
              <a:rPr lang="en-US" sz="1800" b="0" i="0" dirty="0">
                <a:solidFill>
                  <a:srgbClr val="242021"/>
                </a:solidFill>
                <a:effectLst/>
                <a:latin typeface="PalatinoLTStd-Roman"/>
              </a:rPr>
              <a:t>There may be many buses within a computer system, but the system bus is the main communications path between the major components.</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14</a:t>
            </a:fld>
            <a:endParaRPr kumimoji="1" lang="ja-JP" altLang="en-US"/>
          </a:p>
        </p:txBody>
      </p:sp>
    </p:spTree>
    <p:extLst>
      <p:ext uri="{BB962C8B-B14F-4D97-AF65-F5344CB8AC3E}">
        <p14:creationId xmlns:p14="http://schemas.microsoft.com/office/powerpoint/2010/main" val="3937009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214</a:t>
            </a:fld>
            <a:endParaRPr/>
          </a:p>
        </p:txBody>
      </p:sp>
    </p:spTree>
    <p:extLst>
      <p:ext uri="{BB962C8B-B14F-4D97-AF65-F5344CB8AC3E}">
        <p14:creationId xmlns:p14="http://schemas.microsoft.com/office/powerpoint/2010/main" val="3742374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645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201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2718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218</a:t>
            </a:fld>
            <a:endParaRPr/>
          </a:p>
        </p:txBody>
      </p:sp>
    </p:spTree>
    <p:extLst>
      <p:ext uri="{BB962C8B-B14F-4D97-AF65-F5344CB8AC3E}">
        <p14:creationId xmlns:p14="http://schemas.microsoft.com/office/powerpoint/2010/main" val="195753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396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96179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697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222</a:t>
            </a:fld>
            <a:endParaRPr/>
          </a:p>
        </p:txBody>
      </p:sp>
    </p:spTree>
    <p:extLst>
      <p:ext uri="{BB962C8B-B14F-4D97-AF65-F5344CB8AC3E}">
        <p14:creationId xmlns:p14="http://schemas.microsoft.com/office/powerpoint/2010/main" val="1063911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223</a:t>
            </a:fld>
            <a:endParaRPr/>
          </a:p>
        </p:txBody>
      </p:sp>
    </p:spTree>
    <p:extLst>
      <p:ext uri="{BB962C8B-B14F-4D97-AF65-F5344CB8AC3E}">
        <p14:creationId xmlns:p14="http://schemas.microsoft.com/office/powerpoint/2010/main" val="261562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CPU di </a:t>
            </a:r>
            <a:r>
              <a:rPr lang="en-US" altLang="ja-JP" sz="1200" dirty="0" err="1"/>
              <a:t>chuyển</a:t>
            </a:r>
            <a:r>
              <a:rPr lang="en-US" altLang="ja-JP" sz="1200" dirty="0"/>
              <a:t> </a:t>
            </a:r>
            <a:r>
              <a:rPr lang="en-US" altLang="ja-JP" sz="1200" dirty="0" err="1"/>
              <a:t>dữ</a:t>
            </a:r>
            <a:r>
              <a:rPr lang="en-US" altLang="ja-JP" sz="1200" dirty="0"/>
              <a:t> </a:t>
            </a:r>
            <a:r>
              <a:rPr lang="en-US" altLang="ja-JP" sz="1200" dirty="0" err="1"/>
              <a:t>liệu</a:t>
            </a:r>
            <a:r>
              <a:rPr lang="en-US" altLang="ja-JP" sz="1200" dirty="0"/>
              <a:t> </a:t>
            </a:r>
            <a:r>
              <a:rPr lang="en-US" altLang="ja-JP" sz="1200" dirty="0" err="1"/>
              <a:t>giữa</a:t>
            </a:r>
            <a:r>
              <a:rPr lang="en-US" altLang="ja-JP" sz="1200" dirty="0"/>
              <a:t> </a:t>
            </a:r>
            <a:r>
              <a:rPr lang="en-US" altLang="ja-JP" sz="1200" dirty="0" err="1"/>
              <a:t>bộ</a:t>
            </a:r>
            <a:r>
              <a:rPr lang="en-US" altLang="ja-JP" sz="1200" dirty="0"/>
              <a:t> </a:t>
            </a:r>
            <a:r>
              <a:rPr lang="en-US" altLang="ja-JP" sz="1200" dirty="0" err="1"/>
              <a:t>nhớ</a:t>
            </a:r>
            <a:r>
              <a:rPr lang="en-US" altLang="ja-JP" sz="1200" dirty="0"/>
              <a:t> </a:t>
            </a:r>
            <a:r>
              <a:rPr lang="en-US" altLang="ja-JP" sz="1200" dirty="0" err="1"/>
              <a:t>chính</a:t>
            </a:r>
            <a:r>
              <a:rPr lang="en-US" altLang="ja-JP" sz="1200" dirty="0"/>
              <a:t> </a:t>
            </a:r>
            <a:r>
              <a:rPr lang="en-US" altLang="ja-JP" sz="1200" dirty="0" err="1"/>
              <a:t>và</a:t>
            </a:r>
            <a:r>
              <a:rPr lang="en-US" altLang="ja-JP" sz="1200" dirty="0"/>
              <a:t> </a:t>
            </a:r>
            <a:r>
              <a:rPr lang="en-US" altLang="ja-JP" sz="1200" dirty="0" err="1"/>
              <a:t>các</a:t>
            </a:r>
            <a:r>
              <a:rPr lang="en-US" altLang="ja-JP" sz="1200" dirty="0"/>
              <a:t> buffer </a:t>
            </a:r>
            <a:r>
              <a:rPr lang="en-US" altLang="ja-JP" sz="1200" dirty="0" err="1"/>
              <a:t>cục</a:t>
            </a:r>
            <a:r>
              <a:rPr lang="en-US" altLang="ja-JP" sz="1200" dirty="0"/>
              <a:t> </a:t>
            </a:r>
            <a:r>
              <a:rPr lang="en-US" altLang="ja-JP" sz="1200" dirty="0" err="1"/>
              <a:t>bộ</a:t>
            </a:r>
            <a:r>
              <a:rPr lang="en-US" altLang="ja-JP" sz="1200" dirty="0"/>
              <a:t>: </a:t>
            </a:r>
            <a:r>
              <a:rPr lang="en-US" altLang="ja-JP" sz="1200" dirty="0" err="1"/>
              <a:t>Dữ</a:t>
            </a:r>
            <a:r>
              <a:rPr lang="en-US" altLang="ja-JP" sz="1200" dirty="0"/>
              <a:t> </a:t>
            </a:r>
            <a:r>
              <a:rPr lang="en-US" altLang="ja-JP" sz="1200" dirty="0" err="1"/>
              <a:t>liệu</a:t>
            </a:r>
            <a:r>
              <a:rPr lang="en-US" altLang="ja-JP" sz="1200" dirty="0"/>
              <a:t> di </a:t>
            </a:r>
            <a:r>
              <a:rPr lang="en-US" altLang="ja-JP" sz="1200" dirty="0" err="1"/>
              <a:t>chuyển</a:t>
            </a:r>
            <a:r>
              <a:rPr lang="en-US" altLang="ja-JP" sz="1200" dirty="0"/>
              <a:t> </a:t>
            </a:r>
            <a:r>
              <a:rPr lang="en-US" altLang="ja-JP" sz="1200" dirty="0" err="1"/>
              <a:t>từ</a:t>
            </a:r>
            <a:r>
              <a:rPr lang="en-US" altLang="ja-JP" sz="1200" dirty="0"/>
              <a:t> </a:t>
            </a:r>
            <a:r>
              <a:rPr lang="en-US" altLang="ja-JP" sz="1200" dirty="0" err="1"/>
              <a:t>bộ</a:t>
            </a:r>
            <a:r>
              <a:rPr lang="en-US" altLang="ja-JP" sz="1200" dirty="0"/>
              <a:t> </a:t>
            </a:r>
            <a:r>
              <a:rPr lang="en-US" altLang="ja-JP" sz="1200" dirty="0" err="1"/>
              <a:t>nhớ</a:t>
            </a:r>
            <a:r>
              <a:rPr lang="en-US" altLang="ja-JP" sz="1200" dirty="0"/>
              <a:t> </a:t>
            </a:r>
            <a:r>
              <a:rPr lang="en-US" altLang="ja-JP" sz="1200" dirty="0" err="1"/>
              <a:t>chính</a:t>
            </a:r>
            <a:r>
              <a:rPr lang="en-US" altLang="ja-JP" sz="1200" dirty="0"/>
              <a:t> </a:t>
            </a:r>
            <a:r>
              <a:rPr lang="en-US" altLang="ja-JP" sz="1200" dirty="0" err="1"/>
              <a:t>đến</a:t>
            </a:r>
            <a:r>
              <a:rPr lang="en-US" altLang="ja-JP" sz="1200" dirty="0"/>
              <a:t> </a:t>
            </a:r>
            <a:r>
              <a:rPr lang="en-US" altLang="ja-JP" sz="1200" dirty="0" err="1"/>
              <a:t>các</a:t>
            </a:r>
            <a:r>
              <a:rPr lang="en-US" altLang="ja-JP" sz="1200" dirty="0"/>
              <a:t> buffer </a:t>
            </a:r>
            <a:r>
              <a:rPr lang="en-US" altLang="ja-JP" sz="1200" dirty="0" err="1"/>
              <a:t>cục</a:t>
            </a:r>
            <a:r>
              <a:rPr lang="en-US" altLang="ja-JP" sz="1200" dirty="0"/>
              <a:t> </a:t>
            </a:r>
            <a:r>
              <a:rPr lang="en-US" altLang="ja-JP" sz="1200" dirty="0" err="1"/>
              <a:t>bộ</a:t>
            </a:r>
            <a:r>
              <a:rPr lang="en-US" altLang="ja-JP" sz="1200" dirty="0"/>
              <a:t> </a:t>
            </a:r>
            <a:r>
              <a:rPr lang="en-US" altLang="ja-JP" sz="1200" dirty="0" err="1"/>
              <a:t>và</a:t>
            </a:r>
            <a:r>
              <a:rPr lang="en-US" altLang="ja-JP" sz="1200" dirty="0"/>
              <a:t> </a:t>
            </a:r>
            <a:r>
              <a:rPr lang="en-US" altLang="ja-JP" sz="1200" dirty="0" err="1"/>
              <a:t>ngược</a:t>
            </a:r>
            <a:r>
              <a:rPr lang="en-US" altLang="ja-JP" sz="1200" dirty="0"/>
              <a:t> </a:t>
            </a:r>
            <a:r>
              <a:rPr lang="en-US" altLang="ja-JP" sz="1200" dirty="0" err="1"/>
              <a:t>lại</a:t>
            </a:r>
            <a:r>
              <a:rPr lang="en-US" altLang="ja-JP" sz="1200" dirty="0"/>
              <a:t>. </a:t>
            </a:r>
          </a:p>
          <a:p>
            <a:pPr algn="l" rtl="0"/>
            <a:r>
              <a:rPr lang="en-US" b="0" i="0" dirty="0">
                <a:solidFill>
                  <a:srgbClr val="282829"/>
                </a:solidFill>
                <a:effectLst/>
                <a:latin typeface="-apple-system"/>
              </a:rPr>
              <a:t>Device controller reads the signal coming out and going into the CPU and act as a intermediary between the </a:t>
            </a:r>
            <a:r>
              <a:rPr lang="en-US" b="1" i="0" dirty="0">
                <a:solidFill>
                  <a:srgbClr val="282829"/>
                </a:solidFill>
                <a:effectLst/>
                <a:latin typeface="-apple-system"/>
              </a:rPr>
              <a:t>device </a:t>
            </a:r>
            <a:r>
              <a:rPr lang="en-US" b="0" i="0" dirty="0">
                <a:solidFill>
                  <a:srgbClr val="282829"/>
                </a:solidFill>
                <a:effectLst/>
                <a:latin typeface="-apple-system"/>
              </a:rPr>
              <a:t>and the </a:t>
            </a:r>
            <a:r>
              <a:rPr lang="en-US" b="1" i="0" dirty="0">
                <a:solidFill>
                  <a:srgbClr val="282829"/>
                </a:solidFill>
                <a:effectLst/>
                <a:latin typeface="-apple-system"/>
              </a:rPr>
              <a:t>Operating System.</a:t>
            </a:r>
            <a:endParaRPr lang="en-US" b="0" i="0" dirty="0">
              <a:solidFill>
                <a:srgbClr val="282829"/>
              </a:solidFill>
              <a:effectLst/>
              <a:latin typeface="-apple-system"/>
            </a:endParaRPr>
          </a:p>
          <a:p>
            <a:pPr algn="l" rtl="0"/>
            <a:r>
              <a:rPr lang="en-US" b="1" i="0" dirty="0">
                <a:solidFill>
                  <a:srgbClr val="282829"/>
                </a:solidFill>
                <a:effectLst/>
                <a:latin typeface="-apple-system"/>
              </a:rPr>
              <a:t>Device driver </a:t>
            </a:r>
            <a:r>
              <a:rPr lang="en-US" b="0" i="0" dirty="0">
                <a:solidFill>
                  <a:srgbClr val="282829"/>
                </a:solidFill>
                <a:effectLst/>
                <a:latin typeface="-apple-system"/>
              </a:rPr>
              <a:t>is just a code inside the OS which helps devices compatible , recognizable and communicate with OS.</a:t>
            </a:r>
          </a:p>
          <a:p>
            <a:pPr algn="l" rtl="0"/>
            <a:r>
              <a:rPr lang="en-US" b="0" i="0" dirty="0">
                <a:solidFill>
                  <a:srgbClr val="282829"/>
                </a:solidFill>
                <a:effectLst/>
                <a:latin typeface="-apple-system"/>
              </a:rPr>
              <a:t>Device controller is an intermediary b/w</a:t>
            </a:r>
            <a:r>
              <a:rPr lang="en-US" b="1" i="0" dirty="0">
                <a:solidFill>
                  <a:srgbClr val="282829"/>
                </a:solidFill>
                <a:effectLst/>
                <a:latin typeface="-apple-system"/>
              </a:rPr>
              <a:t> Device </a:t>
            </a:r>
            <a:r>
              <a:rPr lang="en-US" b="0" i="0" dirty="0">
                <a:solidFill>
                  <a:srgbClr val="282829"/>
                </a:solidFill>
                <a:effectLst/>
                <a:latin typeface="-apple-system"/>
              </a:rPr>
              <a:t>and </a:t>
            </a:r>
            <a:r>
              <a:rPr lang="en-US" b="1" i="0" dirty="0">
                <a:solidFill>
                  <a:srgbClr val="282829"/>
                </a:solidFill>
                <a:effectLst/>
                <a:latin typeface="-apple-system"/>
              </a:rPr>
              <a:t>OS </a:t>
            </a:r>
            <a:r>
              <a:rPr lang="en-US" b="0" i="0" dirty="0">
                <a:solidFill>
                  <a:srgbClr val="282829"/>
                </a:solidFill>
                <a:effectLst/>
                <a:latin typeface="-apple-system"/>
              </a:rPr>
              <a:t>and the Device driver is an interface b/w </a:t>
            </a:r>
            <a:r>
              <a:rPr lang="en-US" b="1" i="0" dirty="0">
                <a:solidFill>
                  <a:srgbClr val="282829"/>
                </a:solidFill>
                <a:effectLst/>
                <a:latin typeface="-apple-system"/>
              </a:rPr>
              <a:t>device controller</a:t>
            </a:r>
            <a:r>
              <a:rPr lang="en-US" b="0" i="0" dirty="0">
                <a:solidFill>
                  <a:srgbClr val="282829"/>
                </a:solidFill>
                <a:effectLst/>
                <a:latin typeface="-apple-system"/>
              </a:rPr>
              <a:t> and </a:t>
            </a:r>
            <a:r>
              <a:rPr lang="en-US" b="1" i="0" dirty="0">
                <a:solidFill>
                  <a:srgbClr val="282829"/>
                </a:solidFill>
                <a:effectLst/>
                <a:latin typeface="-apple-system"/>
              </a:rPr>
              <a:t>OS.</a:t>
            </a:r>
            <a:r>
              <a:rPr lang="en-US" b="0" i="0" dirty="0">
                <a:solidFill>
                  <a:srgbClr val="282829"/>
                </a:solidFill>
                <a:effectLst/>
                <a:latin typeface="-apple-system"/>
              </a:rPr>
              <a:t> Basically ,device drivers understand the device controller and provides the rest of the OS with a uniform interface to the device.</a:t>
            </a:r>
          </a:p>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15</a:t>
            </a:fld>
            <a:endParaRPr kumimoji="1" lang="ja-JP" altLang="en-US"/>
          </a:p>
        </p:txBody>
      </p:sp>
    </p:spTree>
    <p:extLst>
      <p:ext uri="{BB962C8B-B14F-4D97-AF65-F5344CB8AC3E}">
        <p14:creationId xmlns:p14="http://schemas.microsoft.com/office/powerpoint/2010/main" val="1207676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224</a:t>
            </a:fld>
            <a:endParaRPr/>
          </a:p>
        </p:txBody>
      </p:sp>
    </p:spTree>
    <p:extLst>
      <p:ext uri="{BB962C8B-B14F-4D97-AF65-F5344CB8AC3E}">
        <p14:creationId xmlns:p14="http://schemas.microsoft.com/office/powerpoint/2010/main" val="14113262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225</a:t>
            </a:fld>
            <a:endParaRPr/>
          </a:p>
        </p:txBody>
      </p:sp>
    </p:spTree>
    <p:extLst>
      <p:ext uri="{BB962C8B-B14F-4D97-AF65-F5344CB8AC3E}">
        <p14:creationId xmlns:p14="http://schemas.microsoft.com/office/powerpoint/2010/main" val="1699284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227</a:t>
            </a:fld>
            <a:endParaRPr/>
          </a:p>
        </p:txBody>
      </p:sp>
    </p:spTree>
    <p:extLst>
      <p:ext uri="{BB962C8B-B14F-4D97-AF65-F5344CB8AC3E}">
        <p14:creationId xmlns:p14="http://schemas.microsoft.com/office/powerpoint/2010/main" val="13874731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226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5785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6939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0819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1846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689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08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i="0" dirty="0">
                <a:solidFill>
                  <a:srgbClr val="242021"/>
                </a:solidFill>
                <a:effectLst/>
                <a:latin typeface="PalatinoLTStd-Roman"/>
              </a:rPr>
              <a:t>Hardware may trigger an interrupt at any time by sending a signal to the CPU, usually by way of the system bus. </a:t>
            </a:r>
          </a:p>
          <a:p>
            <a:r>
              <a:rPr lang="en-US" sz="1800" b="0" i="0" dirty="0">
                <a:solidFill>
                  <a:srgbClr val="242021"/>
                </a:solidFill>
                <a:effectLst/>
                <a:latin typeface="PalatinoLTStd-Roman"/>
              </a:rPr>
              <a:t>Interrupts are used for many other purposes as well and are a key part of how operating systems and hardware interact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17</a:t>
            </a:fld>
            <a:endParaRPr kumimoji="1" lang="ja-JP" altLang="en-US"/>
          </a:p>
        </p:txBody>
      </p:sp>
    </p:spTree>
    <p:extLst>
      <p:ext uri="{BB962C8B-B14F-4D97-AF65-F5344CB8AC3E}">
        <p14:creationId xmlns:p14="http://schemas.microsoft.com/office/powerpoint/2010/main" val="34446968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56596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1535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238</a:t>
            </a:fld>
            <a:endParaRPr/>
          </a:p>
        </p:txBody>
      </p:sp>
    </p:spTree>
    <p:extLst>
      <p:ext uri="{BB962C8B-B14F-4D97-AF65-F5344CB8AC3E}">
        <p14:creationId xmlns:p14="http://schemas.microsoft.com/office/powerpoint/2010/main" val="34132384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239</a:t>
            </a:fld>
            <a:endParaRPr/>
          </a:p>
        </p:txBody>
      </p:sp>
    </p:spTree>
    <p:extLst>
      <p:ext uri="{BB962C8B-B14F-4D97-AF65-F5344CB8AC3E}">
        <p14:creationId xmlns:p14="http://schemas.microsoft.com/office/powerpoint/2010/main" val="10830348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240</a:t>
            </a:fld>
            <a:endParaRPr/>
          </a:p>
        </p:txBody>
      </p:sp>
    </p:spTree>
    <p:extLst>
      <p:ext uri="{BB962C8B-B14F-4D97-AF65-F5344CB8AC3E}">
        <p14:creationId xmlns:p14="http://schemas.microsoft.com/office/powerpoint/2010/main" val="3627720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241</a:t>
            </a:fld>
            <a:endParaRPr/>
          </a:p>
        </p:txBody>
      </p:sp>
    </p:spTree>
    <p:extLst>
      <p:ext uri="{BB962C8B-B14F-4D97-AF65-F5344CB8AC3E}">
        <p14:creationId xmlns:p14="http://schemas.microsoft.com/office/powerpoint/2010/main" val="36395887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242</a:t>
            </a:fld>
            <a:endParaRPr/>
          </a:p>
        </p:txBody>
      </p:sp>
    </p:spTree>
    <p:extLst>
      <p:ext uri="{BB962C8B-B14F-4D97-AF65-F5344CB8AC3E}">
        <p14:creationId xmlns:p14="http://schemas.microsoft.com/office/powerpoint/2010/main" val="28583441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Hỏi bài sinh viên và ôn tập lại kiến thức chương 4 (khoảng 15 phút)</a:t>
            </a:r>
            <a:endParaRPr/>
          </a:p>
        </p:txBody>
      </p:sp>
      <p:sp>
        <p:nvSpPr>
          <p:cNvPr id="349" name="Google Shape;34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243</a:t>
            </a:fld>
            <a:endParaRPr/>
          </a:p>
        </p:txBody>
      </p:sp>
    </p:spTree>
    <p:extLst>
      <p:ext uri="{BB962C8B-B14F-4D97-AF65-F5344CB8AC3E}">
        <p14:creationId xmlns:p14="http://schemas.microsoft.com/office/powerpoint/2010/main" val="21920242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359" name="Google Shape;35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797112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Cho sinh viên làm bài tập theo nhóm (khoảng 20 phút)</a:t>
            </a:r>
            <a:endParaRPr/>
          </a:p>
        </p:txBody>
      </p:sp>
      <p:sp>
        <p:nvSpPr>
          <p:cNvPr id="370" name="Google Shape;370;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824925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sp>
        <p:nvSpPr>
          <p:cNvPr id="7" name="Freeform 6">
            <a:extLst>
              <a:ext uri="{FF2B5EF4-FFF2-40B4-BE49-F238E27FC236}">
                <a16:creationId xmlns:a16="http://schemas.microsoft.com/office/drawing/2014/main" id="{88E55FBA-E532-BB1F-9AD4-40205F001925}"/>
              </a:ext>
            </a:extLst>
          </p:cNvPr>
          <p:cNvSpPr/>
          <p:nvPr/>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105836" y="6604291"/>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75604" y="6587552"/>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lvl="0"/>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Autofit/>
          </a:bodyPr>
          <a:lstStyle>
            <a:lvl1pPr marL="0" indent="0" algn="ctr" defTabSz="914400" rtl="0" eaLnBrk="1" latinLnBrk="0" hangingPunct="1">
              <a:buNone/>
              <a:defRPr lang="en-VN" sz="28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6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B9CDACD0-640B-4666-B1ED-54282B18D535}" type="datetime1">
              <a:rPr kumimoji="1" lang="en-US" altLang="ja-JP" smtClean="0"/>
              <a:t>10/18/2024</a:t>
            </a:fld>
            <a:endParaRPr kumimoji="1" lang="ja-JP" altLang="en-US"/>
          </a:p>
        </p:txBody>
      </p:sp>
    </p:spTree>
    <p:extLst>
      <p:ext uri="{BB962C8B-B14F-4D97-AF65-F5344CB8AC3E}">
        <p14:creationId xmlns:p14="http://schemas.microsoft.com/office/powerpoint/2010/main" val="2843721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rang trong 1">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18EDBFE5-F6A7-D377-B524-2A5E293A8580}"/>
              </a:ext>
            </a:extLst>
          </p:cNvPr>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2005"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71" name="Footer Placeholder 4">
            <a:extLst>
              <a:ext uri="{FF2B5EF4-FFF2-40B4-BE49-F238E27FC236}">
                <a16:creationId xmlns:a16="http://schemas.microsoft.com/office/drawing/2014/main" id="{AAAD69AF-EC8B-72EE-4E78-98A3BACFC70B}"/>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sp>
        <p:nvSpPr>
          <p:cNvPr id="72" name="Date Placeholder 3">
            <a:extLst>
              <a:ext uri="{FF2B5EF4-FFF2-40B4-BE49-F238E27FC236}">
                <a16:creationId xmlns:a16="http://schemas.microsoft.com/office/drawing/2014/main" id="{E08B9789-E935-79BF-7612-287E195CA82E}"/>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ED3AD854-5E07-495A-92D2-DEA9CA4F1BE3}" type="datetime1">
              <a:rPr kumimoji="1" lang="en-US" altLang="ja-JP" smtClean="0"/>
              <a:t>10/18/2024</a:t>
            </a:fld>
            <a:endParaRPr kumimoji="1" lang="ja-JP" altLang="en-US"/>
          </a:p>
        </p:txBody>
      </p:sp>
    </p:spTree>
    <p:extLst>
      <p:ext uri="{BB962C8B-B14F-4D97-AF65-F5344CB8AC3E}">
        <p14:creationId xmlns:p14="http://schemas.microsoft.com/office/powerpoint/2010/main" val="577751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ang trong 2">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1CB305D-8829-8A5C-C77A-F06CC22D3171}"/>
              </a:ext>
            </a:extLst>
          </p:cNvPr>
          <p:cNvSpPr/>
          <p:nvPr/>
        </p:nvSpPr>
        <p:spPr>
          <a:xfrm>
            <a:off x="22186"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3" name="Slide Number Placeholder 4">
            <a:extLst>
              <a:ext uri="{FF2B5EF4-FFF2-40B4-BE49-F238E27FC236}">
                <a16:creationId xmlns:a16="http://schemas.microsoft.com/office/drawing/2014/main" id="{9B213357-208D-5A7C-6EC3-620968ABB590}"/>
              </a:ext>
            </a:extLst>
          </p:cNvPr>
          <p:cNvSpPr>
            <a:spLocks noGrp="1"/>
          </p:cNvSpPr>
          <p:nvPr>
            <p:ph type="sldNum" sz="quarter" idx="12"/>
          </p:nvPr>
        </p:nvSpPr>
        <p:spPr>
          <a:xfrm>
            <a:off x="-2005"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Tree>
    <p:extLst>
      <p:ext uri="{BB962C8B-B14F-4D97-AF65-F5344CB8AC3E}">
        <p14:creationId xmlns:p14="http://schemas.microsoft.com/office/powerpoint/2010/main" val="209123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B5436A-D84D-4C88-AF9A-62088131DD21}" type="datetime1">
              <a:rPr kumimoji="1" lang="en-US" altLang="ja-JP" smtClean="0"/>
              <a:t>10/18/2024</a:t>
            </a:fld>
            <a:endParaRPr kumimoji="1" lang="ja-JP" altLang="en-US"/>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a:t>
            </a:fld>
            <a:endParaRPr kumimoji="1" lang="ja-JP" altLang="en-US"/>
          </a:p>
        </p:txBody>
      </p:sp>
      <p:sp>
        <p:nvSpPr>
          <p:cNvPr id="6" name="Footer Placeholder 3"/>
          <p:cNvSpPr>
            <a:spLocks noGrp="1"/>
          </p:cNvSpPr>
          <p:nvPr>
            <p:ph type="ftr" sz="quarter" idx="11"/>
          </p:nvPr>
        </p:nvSpPr>
        <p:spPr>
          <a:xfrm>
            <a:off x="2349468" y="6524626"/>
            <a:ext cx="7490949" cy="288925"/>
          </a:xfrm>
        </p:spPr>
        <p:txBody>
          <a:bodyPr/>
          <a:lstStyle/>
          <a:p>
            <a:r>
              <a:rPr kumimoji="1" lang="vi-VN" altLang="ja-JP"/>
              <a:t>Thực hiện bởi Trường Đại học Công nghệ Thông tin, ĐHQG-HCM</a:t>
            </a:r>
            <a:endParaRPr kumimoji="1" lang="ja-JP" altLang="en-US" dirty="0"/>
          </a:p>
        </p:txBody>
      </p:sp>
    </p:spTree>
    <p:extLst>
      <p:ext uri="{BB962C8B-B14F-4D97-AF65-F5344CB8AC3E}">
        <p14:creationId xmlns:p14="http://schemas.microsoft.com/office/powerpoint/2010/main" val="2277760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lang="en-US" altLang="ja-JP" dirty="0"/>
              <a:t>Master Slide Title Format</a:t>
            </a:r>
            <a:endParaRPr lang="ja-JP" altLang="en-US" dirty="0"/>
          </a:p>
        </p:txBody>
      </p:sp>
      <p:sp>
        <p:nvSpPr>
          <p:cNvPr id="3" name="コンテンツ プレースホルダ 2"/>
          <p:cNvSpPr>
            <a:spLocks noGrp="1"/>
          </p:cNvSpPr>
          <p:nvPr>
            <p:ph sz="half" idx="1" hasCustomPrompt="1"/>
          </p:nvPr>
        </p:nvSpPr>
        <p:spPr>
          <a:xfrm>
            <a:off x="624417" y="1628776"/>
            <a:ext cx="53848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5" name="日付プレースホルダ 4"/>
          <p:cNvSpPr>
            <a:spLocks noGrp="1"/>
          </p:cNvSpPr>
          <p:nvPr>
            <p:ph type="dt" sz="half" idx="10"/>
          </p:nvPr>
        </p:nvSpPr>
        <p:spPr/>
        <p:txBody>
          <a:bodyPr/>
          <a:lstStyle>
            <a:lvl1pPr>
              <a:defRPr/>
            </a:lvl1pPr>
          </a:lstStyle>
          <a:p>
            <a:fld id="{1F621620-C665-4422-BF1E-8CDBBC01F0BB}" type="datetime1">
              <a:rPr kumimoji="1" lang="en-US" altLang="ja-JP" smtClean="0"/>
              <a:t>10/18/2024</a:t>
            </a:fld>
            <a:endParaRPr kumimoji="1" lang="ja-JP" altLang="en-US"/>
          </a:p>
        </p:txBody>
      </p:sp>
      <p:sp>
        <p:nvSpPr>
          <p:cNvPr id="7" name="スライド番号プレースホルダ 6"/>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9" name="コンテンツ プレースホルダ 2"/>
          <p:cNvSpPr>
            <a:spLocks noGrp="1"/>
          </p:cNvSpPr>
          <p:nvPr>
            <p:ph sz="half" idx="13" hasCustomPrompt="1"/>
          </p:nvPr>
        </p:nvSpPr>
        <p:spPr>
          <a:xfrm>
            <a:off x="6279819" y="1628800"/>
            <a:ext cx="53848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10" name="Footer Placeholder 3"/>
          <p:cNvSpPr>
            <a:spLocks noGrp="1"/>
          </p:cNvSpPr>
          <p:nvPr>
            <p:ph type="ftr" sz="quarter" idx="11"/>
          </p:nvPr>
        </p:nvSpPr>
        <p:spPr>
          <a:xfrm>
            <a:off x="2349468" y="6524626"/>
            <a:ext cx="7490949" cy="288925"/>
          </a:xfrm>
        </p:spPr>
        <p:txBody>
          <a:bodyPr/>
          <a:lstStyle/>
          <a:p>
            <a:r>
              <a:rPr kumimoji="1" lang="vi-VN" altLang="ja-JP"/>
              <a:t>Thực hiện bởi Trường Đại học Công nghệ Thông tin, ĐHQG-HCM</a:t>
            </a:r>
            <a:endParaRPr kumimoji="1" lang="ja-JP"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1259888"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8607643"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gs>
                    <a:gs pos="100000">
                      <a:srgbClr val="00C6FF"/>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gs>
                  <a:gs pos="100000">
                    <a:srgbClr val="00C6FF"/>
                  </a:gs>
                </a:gsLst>
                <a:lin ang="2700000" scaled="1"/>
                <a:tileRect/>
              </a:gradFill>
              <a:ln cap="rnd">
                <a:gradFill flip="none" rotWithShape="1">
                  <a:gsLst>
                    <a:gs pos="0">
                      <a:srgbClr val="0072FF"/>
                    </a:gs>
                    <a:gs pos="100000">
                      <a:srgbClr val="00C6FF"/>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r>
              <a:rPr lang="en-US" sz="3600" b="1">
                <a:solidFill>
                  <a:schemeClr val="bg1"/>
                </a:solidFill>
                <a:latin typeface="Times New Roman" panose="02020603050405020304" pitchFamily="18" charset="0"/>
                <a:cs typeface="Times New Roman" panose="02020603050405020304" pitchFamily="18" charset="0"/>
              </a:rPr>
              <a:t>MỤC TIÊU</a:t>
            </a: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735144" y="1286346"/>
            <a:ext cx="6721714" cy="4699000"/>
          </a:xfrm>
        </p:spPr>
        <p:txBody>
          <a:bodyPr anchor="ctr">
            <a:normAutofit/>
          </a:bodyPr>
          <a:lstStyle>
            <a:lvl1pPr marL="514350" indent="-514350" algn="just">
              <a:buFont typeface="+mj-lt"/>
              <a:buAutoNum type="arabicPeriod"/>
              <a:defRPr sz="22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pic>
        <p:nvPicPr>
          <p:cNvPr id="86" name="Picture 85" descr="A picture containing clipart, vector graphics&#10;&#10;Description automatically generated">
            <a:extLst>
              <a:ext uri="{FF2B5EF4-FFF2-40B4-BE49-F238E27FC236}">
                <a16:creationId xmlns:a16="http://schemas.microsoft.com/office/drawing/2014/main" id="{59A81B3C-3C09-2267-567B-AD3F47296C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6CDDB1B-AAE9-1649-A755-11FADEB7E97E}" type="datetime4">
              <a:rPr lang="en-US" smtClean="0"/>
              <a:pPr/>
              <a:t>October 18, 2024</a:t>
            </a:fld>
            <a:endParaRPr lang="en-US" dirty="0"/>
          </a:p>
        </p:txBody>
      </p:sp>
    </p:spTree>
    <p:extLst>
      <p:ext uri="{BB962C8B-B14F-4D97-AF65-F5344CB8AC3E}">
        <p14:creationId xmlns:p14="http://schemas.microsoft.com/office/powerpoint/2010/main" val="3143529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0" y="0"/>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7">
            <a:extLst>
              <a:ext uri="{FF2B5EF4-FFF2-40B4-BE49-F238E27FC236}">
                <a16:creationId xmlns:a16="http://schemas.microsoft.com/office/drawing/2014/main" id="{050A66F8-E091-9C03-CD6B-317D0180ADDD}"/>
              </a:ext>
            </a:extLst>
          </p:cNvPr>
          <p:cNvSpPr/>
          <p:nvPr userDrawn="1"/>
        </p:nvSpPr>
        <p:spPr>
          <a:xfrm>
            <a:off x="16026" y="4629289"/>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6A5F01B-1418-7515-A2D9-40BE42BE32BD}"/>
              </a:ext>
            </a:extLst>
          </p:cNvPr>
          <p:cNvSpPr/>
          <p:nvPr userDrawn="1"/>
        </p:nvSpPr>
        <p:spPr>
          <a:xfrm>
            <a:off x="16026" y="5005641"/>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A161D7-9C70-83EF-EE51-E59464E9FF79}"/>
              </a:ext>
            </a:extLst>
          </p:cNvPr>
          <p:cNvSpPr/>
          <p:nvPr userDrawn="1"/>
        </p:nvSpPr>
        <p:spPr>
          <a:xfrm>
            <a:off x="16026" y="5381993"/>
            <a:ext cx="434350" cy="346950"/>
          </a:xfrm>
          <a:prstGeom prst="rect">
            <a:avLst/>
          </a:prstGeom>
          <a:solidFill>
            <a:srgbClr val="00F7FF"/>
          </a:solid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794F566-E8F9-197C-FC4C-0E96F2163AA2}"/>
              </a:ext>
            </a:extLst>
          </p:cNvPr>
          <p:cNvSpPr/>
          <p:nvPr userDrawn="1"/>
        </p:nvSpPr>
        <p:spPr>
          <a:xfrm>
            <a:off x="16026" y="5758345"/>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20CF87-B708-06C0-11BA-20052748E49F}"/>
              </a:ext>
            </a:extLst>
          </p:cNvPr>
          <p:cNvSpPr/>
          <p:nvPr userDrawn="1"/>
        </p:nvSpPr>
        <p:spPr>
          <a:xfrm>
            <a:off x="16026" y="6134697"/>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2E2ADF-9658-9B1B-7EA8-E37B1FC3CB44}"/>
              </a:ext>
            </a:extLst>
          </p:cNvPr>
          <p:cNvSpPr/>
          <p:nvPr userDrawn="1"/>
        </p:nvSpPr>
        <p:spPr>
          <a:xfrm>
            <a:off x="16026" y="6511050"/>
            <a:ext cx="434350" cy="346950"/>
          </a:xfrm>
          <a:prstGeom prst="rect">
            <a:avLst/>
          </a:prstGeom>
          <a:noFill/>
          <a:ln>
            <a:solidFill>
              <a:srgbClr val="00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D48BE0DC-C12B-7B32-5521-E1BCC5CB89B7}"/>
              </a:ext>
            </a:extLst>
          </p:cNvPr>
          <p:cNvSpPr/>
          <p:nvPr/>
        </p:nvSpPr>
        <p:spPr>
          <a:xfrm>
            <a:off x="1192873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1189939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46CDDB1B-AAE9-1649-A755-11FADEB7E97E}" type="datetime4">
              <a:rPr lang="en-US" smtClean="0"/>
              <a:pPr/>
              <a:t>October 18,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2485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B34370C3-D562-4E9F-95F5-57CA5BF3FD05}" type="datetime1">
              <a:rPr kumimoji="1" lang="en-US" altLang="ja-JP" smtClean="0"/>
              <a:t>10/18/2024</a:t>
            </a:fld>
            <a:endParaRPr kumimoji="1" lang="ja-JP" altLang="en-US"/>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3745835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36" name="Group 35">
            <a:extLst>
              <a:ext uri="{FF2B5EF4-FFF2-40B4-BE49-F238E27FC236}">
                <a16:creationId xmlns:a16="http://schemas.microsoft.com/office/drawing/2014/main" id="{11E5AAB4-F14E-4F9C-E123-7635A7EF6275}"/>
              </a:ext>
            </a:extLst>
          </p:cNvPr>
          <p:cNvGrpSpPr/>
          <p:nvPr/>
        </p:nvGrpSpPr>
        <p:grpSpPr>
          <a:xfrm>
            <a:off x="-2323526"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p:nvGrpSpPr>
        <p:grpSpPr>
          <a:xfrm flipH="1">
            <a:off x="9674240"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p:nvSpPr>
        <p:spPr>
          <a:xfrm>
            <a:off x="82718" y="6583140"/>
            <a:ext cx="233916" cy="233916"/>
          </a:xfrm>
          <a:prstGeom prst="ellipse">
            <a:avLst/>
          </a:prstGeom>
          <a:gradFill flip="none" rotWithShape="1">
            <a:gsLst>
              <a:gs pos="0">
                <a:srgbClr val="0072FF"/>
              </a:gs>
              <a:gs pos="99000">
                <a:srgbClr val="00C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58527" y="6566400"/>
            <a:ext cx="291600" cy="291600"/>
          </a:xfrm>
        </p:spPr>
        <p:txBody>
          <a:bodyPr/>
          <a:lstStyle>
            <a:lvl1pPr algn="ctr">
              <a:defRPr lang="en-VN" sz="700" kern="1200" smtClean="0">
                <a:solidFill>
                  <a:schemeClr val="bg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
        <p:nvSpPr>
          <p:cNvPr id="70" name="TextBox 69">
            <a:extLst>
              <a:ext uri="{FF2B5EF4-FFF2-40B4-BE49-F238E27FC236}">
                <a16:creationId xmlns:a16="http://schemas.microsoft.com/office/drawing/2014/main" id="{03E32705-3D72-A324-09E4-62DB4F73E8B8}"/>
              </a:ext>
            </a:extLst>
          </p:cNvPr>
          <p:cNvSpPr txBox="1"/>
          <p:nvPr/>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2033899" y="1559014"/>
            <a:ext cx="8124204" cy="4153664"/>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F4BF5C-99EE-4756-94D5-A3B8297F2DEB}" type="datetime1">
              <a:rPr kumimoji="1" lang="en-US" altLang="ja-JP" smtClean="0"/>
              <a:t>10/18/2024</a:t>
            </a:fld>
            <a:endParaRPr kumimoji="1" lang="ja-JP" altLang="en-US"/>
          </a:p>
        </p:txBody>
      </p:sp>
      <p:sp>
        <p:nvSpPr>
          <p:cNvPr id="68" name="Text Placeholder 67">
            <a:extLst>
              <a:ext uri="{FF2B5EF4-FFF2-40B4-BE49-F238E27FC236}">
                <a16:creationId xmlns:a16="http://schemas.microsoft.com/office/drawing/2014/main" id="{F56C1099-1EF4-24C1-B5E1-A484342C74DE}"/>
              </a:ext>
            </a:extLst>
          </p:cNvPr>
          <p:cNvSpPr>
            <a:spLocks noGrp="1"/>
          </p:cNvSpPr>
          <p:nvPr>
            <p:ph type="body" sz="quarter" idx="15" hasCustomPrompt="1"/>
          </p:nvPr>
        </p:nvSpPr>
        <p:spPr>
          <a:xfrm>
            <a:off x="4859729" y="734646"/>
            <a:ext cx="2714625" cy="457200"/>
          </a:xfrm>
        </p:spPr>
        <p:txBody>
          <a:bodyPr anchor="ctr">
            <a:no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VN" dirty="0"/>
              <a:t>NỘI DUNG</a:t>
            </a:r>
          </a:p>
        </p:txBody>
      </p:sp>
      <p:sp>
        <p:nvSpPr>
          <p:cNvPr id="3" name="Freeform 2">
            <a:extLst>
              <a:ext uri="{FF2B5EF4-FFF2-40B4-BE49-F238E27FC236}">
                <a16:creationId xmlns:a16="http://schemas.microsoft.com/office/drawing/2014/main" id="{B50720F1-D33A-570A-ED4C-A35648E701D3}"/>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70938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p:ph type="body" sz="quarter" idx="13" hasCustomPrompt="1"/>
          </p:nvPr>
        </p:nvSpPr>
        <p:spPr>
          <a:xfrm>
            <a:off x="1470929" y="2095027"/>
            <a:ext cx="9941071"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p:ph type="body" sz="quarter" idx="14" hasCustomPrompt="1"/>
          </p:nvPr>
        </p:nvSpPr>
        <p:spPr>
          <a:xfrm>
            <a:off x="1470930" y="3169159"/>
            <a:ext cx="9941070"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x.x.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p:ph type="body" sz="quarter" idx="15" hasCustomPrompt="1"/>
          </p:nvPr>
        </p:nvSpPr>
        <p:spPr>
          <a:xfrm>
            <a:off x="1470930" y="4137397"/>
            <a:ext cx="7147030" cy="916698"/>
          </a:xfrm>
        </p:spPr>
        <p:txBody>
          <a:bodyPr anchor="t">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0x.</a:t>
            </a:r>
          </a:p>
        </p:txBody>
      </p:sp>
      <p:cxnSp>
        <p:nvCxnSpPr>
          <p:cNvPr id="41" name="Straight Connector 40">
            <a:extLst>
              <a:ext uri="{FF2B5EF4-FFF2-40B4-BE49-F238E27FC236}">
                <a16:creationId xmlns:a16="http://schemas.microsoft.com/office/drawing/2014/main" id="{88382EF5-131E-F7DD-C939-044C31C113C7}"/>
              </a:ext>
            </a:extLst>
          </p:cNvPr>
          <p:cNvCxnSpPr/>
          <p:nvPr/>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B2EDE63C-ACD7-4293-9C9E-3481C58A50AE}" type="datetime1">
              <a:rPr kumimoji="1" lang="en-US" altLang="ja-JP" smtClean="0"/>
              <a:t>10/18/2024</a:t>
            </a:fld>
            <a:endParaRPr kumimoji="1" lang="ja-JP" altLang="en-US"/>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4" name="Group 3">
            <a:extLst>
              <a:ext uri="{FF2B5EF4-FFF2-40B4-BE49-F238E27FC236}">
                <a16:creationId xmlns:a16="http://schemas.microsoft.com/office/drawing/2014/main" id="{B1AA7010-A78E-2DCB-8D89-28F704E05138}"/>
              </a:ext>
            </a:extLst>
          </p:cNvPr>
          <p:cNvGrpSpPr/>
          <p:nvPr/>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B96A6D30-76D9-ADFA-439D-D8ACD753FA68}"/>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54932-7153-1124-6FAB-6B0BCE7F15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11FFE3-7A74-DE46-A817-485EEBD35CE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37189745-CA80-BAF4-D0A4-5251C5A38265}"/>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4A45EE-E6B0-E916-950B-83B5D9C719DA}"/>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5BCF47-41EA-DC9C-B39C-19996485644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spTree>
    <p:extLst>
      <p:ext uri="{BB962C8B-B14F-4D97-AF65-F5344CB8AC3E}">
        <p14:creationId xmlns:p14="http://schemas.microsoft.com/office/powerpoint/2010/main" val="119755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oi dun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5" y="1233824"/>
            <a:ext cx="10579654"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6F09CD4F-50C4-4EBE-BF19-286A904B1C2D}" type="datetime1">
              <a:rPr kumimoji="1" lang="en-US" altLang="ja-JP" smtClean="0"/>
              <a:t>10/18/2024</a:t>
            </a:fld>
            <a:endParaRPr kumimoji="1" lang="ja-JP" altLang="en-US"/>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953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 sanh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1233825"/>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689D38B1-F15E-42FB-8F5E-F966C6D88ECB}" type="datetime1">
              <a:rPr kumimoji="1" lang="en-US" altLang="ja-JP" smtClean="0"/>
              <a:t>10/18/2024</a:t>
            </a:fld>
            <a:endParaRPr kumimoji="1" lang="ja-JP" altLang="en-US"/>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6151800" y="1228490"/>
            <a:ext cx="5202000" cy="494313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VN" dirty="0"/>
          </a:p>
        </p:txBody>
      </p:sp>
      <p:sp>
        <p:nvSpPr>
          <p:cNvPr id="15" name="Title 1">
            <a:extLst>
              <a:ext uri="{FF2B5EF4-FFF2-40B4-BE49-F238E27FC236}">
                <a16:creationId xmlns:a16="http://schemas.microsoft.com/office/drawing/2014/main" id="{187D36B1-517A-D556-9184-ED466900A8D4}"/>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Tree>
    <p:extLst>
      <p:ext uri="{BB962C8B-B14F-4D97-AF65-F5344CB8AC3E}">
        <p14:creationId xmlns:p14="http://schemas.microsoft.com/office/powerpoint/2010/main" val="200113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o sanh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1962615"/>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1</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6F22900A-5B61-4268-86C4-A0B974B95E6E}" type="datetime1">
              <a:rPr kumimoji="1" lang="en-US" altLang="ja-JP" smtClean="0"/>
              <a:t>10/18/2024</a:t>
            </a:fld>
            <a:endParaRPr kumimoji="1" lang="ja-JP" altLang="en-US"/>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6151800" y="1957280"/>
            <a:ext cx="5202000" cy="4214349"/>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 </a:t>
            </a:r>
            <a:r>
              <a:rPr lang="en-US" dirty="0" err="1"/>
              <a:t>cột</a:t>
            </a:r>
            <a:r>
              <a:rPr lang="en-US" dirty="0"/>
              <a:t> 2</a:t>
            </a:r>
            <a:endParaRPr lang="en-VN" dirty="0"/>
          </a:p>
        </p:txBody>
      </p:sp>
      <p:sp>
        <p:nvSpPr>
          <p:cNvPr id="15" name="Text Placeholder 14">
            <a:extLst>
              <a:ext uri="{FF2B5EF4-FFF2-40B4-BE49-F238E27FC236}">
                <a16:creationId xmlns:a16="http://schemas.microsoft.com/office/drawing/2014/main" id="{EDF1C539-8AC9-C464-0C2F-4D728615840B}"/>
              </a:ext>
            </a:extLst>
          </p:cNvPr>
          <p:cNvSpPr>
            <a:spLocks noGrp="1"/>
          </p:cNvSpPr>
          <p:nvPr>
            <p:ph type="body" sz="quarter" idx="16" hasCustomPrompt="1"/>
          </p:nvPr>
        </p:nvSpPr>
        <p:spPr>
          <a:xfrm>
            <a:off x="774144"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VN" dirty="0"/>
              <a:t>Tiêu đề cột 1</a:t>
            </a:r>
          </a:p>
        </p:txBody>
      </p:sp>
      <p:sp>
        <p:nvSpPr>
          <p:cNvPr id="19" name="Text Placeholder 14">
            <a:extLst>
              <a:ext uri="{FF2B5EF4-FFF2-40B4-BE49-F238E27FC236}">
                <a16:creationId xmlns:a16="http://schemas.microsoft.com/office/drawing/2014/main" id="{F0714139-C59C-330B-707A-90AA2C2D1C7D}"/>
              </a:ext>
            </a:extLst>
          </p:cNvPr>
          <p:cNvSpPr>
            <a:spLocks noGrp="1"/>
          </p:cNvSpPr>
          <p:nvPr>
            <p:ph type="body" sz="quarter" idx="17" hasCustomPrompt="1"/>
          </p:nvPr>
        </p:nvSpPr>
        <p:spPr>
          <a:xfrm>
            <a:off x="6151006" y="1233825"/>
            <a:ext cx="5202794" cy="504825"/>
          </a:xfrm>
          <a:gradFill flip="none" rotWithShape="1">
            <a:gsLst>
              <a:gs pos="0">
                <a:srgbClr val="0072FF"/>
              </a:gs>
              <a:gs pos="99000">
                <a:srgbClr val="00C6FF"/>
              </a:gs>
            </a:gsLst>
            <a:lin ang="2700000" scaled="1"/>
            <a:tileRect/>
          </a:gradFill>
        </p:spPr>
        <p:txBody>
          <a:bodyPr>
            <a:normAutofit/>
          </a:bodyPr>
          <a:lstStyle>
            <a:lvl1pPr marL="0" indent="0" algn="ctr">
              <a:lnSpc>
                <a:spcPct val="120000"/>
              </a:lnSpc>
              <a:spcBef>
                <a:spcPts val="200"/>
              </a:spcBef>
              <a:spcAft>
                <a:spcPts val="200"/>
              </a:spcAft>
              <a:buNone/>
              <a:defRPr sz="2400" b="1" i="0">
                <a:solidFill>
                  <a:schemeClr val="bg1"/>
                </a:solidFill>
                <a:latin typeface="Arial" panose="020B0604020202020204" pitchFamily="34" charset="0"/>
                <a:cs typeface="Arial" panose="020B0604020202020204" pitchFamily="34" charset="0"/>
              </a:defRPr>
            </a:lvl1pPr>
          </a:lstStyle>
          <a:p>
            <a:pPr lvl="0"/>
            <a:r>
              <a:rPr lang="en-VN" dirty="0"/>
              <a:t>Tiêu đề cột 2</a:t>
            </a:r>
          </a:p>
        </p:txBody>
      </p:sp>
      <p:sp>
        <p:nvSpPr>
          <p:cNvPr id="29" name="Title 1">
            <a:extLst>
              <a:ext uri="{FF2B5EF4-FFF2-40B4-BE49-F238E27FC236}">
                <a16:creationId xmlns:a16="http://schemas.microsoft.com/office/drawing/2014/main" id="{6AE4A723-09B9-08FA-D05B-D53CF4EB2CA4}"/>
              </a:ext>
            </a:extLst>
          </p:cNvPr>
          <p:cNvSpPr>
            <a:spLocks noGrp="1"/>
          </p:cNvSpPr>
          <p:nvPr>
            <p:ph type="title" hasCustomPrompt="1"/>
          </p:nvPr>
        </p:nvSpPr>
        <p:spPr>
          <a:xfrm>
            <a:off x="774145" y="223964"/>
            <a:ext cx="10579655" cy="785896"/>
          </a:xfrm>
        </p:spPr>
        <p:txBody>
          <a:bodyPr>
            <a:normAutofit/>
          </a:bodyPr>
          <a:lstStyle>
            <a:lvl1pPr>
              <a:lnSpc>
                <a:spcPct val="120000"/>
              </a:lnSpc>
              <a:spcBef>
                <a:spcPts val="200"/>
              </a:spcBef>
              <a:spcAft>
                <a:spcPts val="200"/>
              </a:spcAft>
              <a:defRPr sz="4400"/>
            </a:lvl1pPr>
          </a:lstStyle>
          <a:p>
            <a:r>
              <a:rPr lang="en-US" dirty="0" err="1"/>
              <a:t>Nhập</a:t>
            </a:r>
            <a:r>
              <a:rPr lang="en-US" dirty="0"/>
              <a:t> </a:t>
            </a:r>
            <a:r>
              <a:rPr lang="en-US" dirty="0" err="1"/>
              <a:t>tiêu</a:t>
            </a:r>
            <a:r>
              <a:rPr lang="en-US" dirty="0"/>
              <a:t> </a:t>
            </a:r>
            <a:r>
              <a:rPr lang="en-US" dirty="0" err="1"/>
              <a:t>đề</a:t>
            </a:r>
            <a:endParaRPr lang="en-VN" dirty="0"/>
          </a:p>
        </p:txBody>
      </p:sp>
    </p:spTree>
    <p:extLst>
      <p:ext uri="{BB962C8B-B14F-4D97-AF65-F5344CB8AC3E}">
        <p14:creationId xmlns:p14="http://schemas.microsoft.com/office/powerpoint/2010/main" val="1730445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oi dung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B9669B5-B253-432B-9EE9-2946E9238354}" type="datetime1">
              <a:rPr kumimoji="1" lang="en-US" altLang="ja-JP" smtClean="0"/>
              <a:t>10/18/2024</a:t>
            </a:fld>
            <a:endParaRPr kumimoji="1" lang="ja-JP" altLang="en-US"/>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Content Placeholder 2">
            <a:extLst>
              <a:ext uri="{FF2B5EF4-FFF2-40B4-BE49-F238E27FC236}">
                <a16:creationId xmlns:a16="http://schemas.microsoft.com/office/drawing/2014/main" id="{6016DD3F-9640-933C-3B2A-D75E0803D5F1}"/>
              </a:ext>
            </a:extLst>
          </p:cNvPr>
          <p:cNvSpPr>
            <a:spLocks noGrp="1"/>
          </p:cNvSpPr>
          <p:nvPr>
            <p:ph idx="15" hasCustomPrompt="1"/>
          </p:nvPr>
        </p:nvSpPr>
        <p:spPr>
          <a:xfrm>
            <a:off x="5085934" y="202009"/>
            <a:ext cx="6267866" cy="5969620"/>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Tree>
    <p:extLst>
      <p:ext uri="{BB962C8B-B14F-4D97-AF65-F5344CB8AC3E}">
        <p14:creationId xmlns:p14="http://schemas.microsoft.com/office/powerpoint/2010/main" val="344364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ình ảnh">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p:nvGrpSpPr>
        <p:grpSpPr>
          <a:xfrm>
            <a:off x="58527" y="54292"/>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BE735-40A7-63BD-ABCF-0C393CEC8682}"/>
              </a:ext>
            </a:extLst>
          </p:cNvPr>
          <p:cNvSpPr>
            <a:spLocks noGrp="1"/>
          </p:cNvSpPr>
          <p:nvPr>
            <p:ph type="title" hasCustomPrompt="1"/>
          </p:nvPr>
        </p:nvSpPr>
        <p:spPr>
          <a:xfrm>
            <a:off x="774146" y="202009"/>
            <a:ext cx="3932227" cy="1698043"/>
          </a:xfrm>
        </p:spPr>
        <p:txBody>
          <a:bodyPr>
            <a:noAutofit/>
          </a:bodyPr>
          <a:lstStyle>
            <a:lvl1pPr>
              <a:lnSpc>
                <a:spcPct val="120000"/>
              </a:lnSpc>
              <a:spcBef>
                <a:spcPts val="200"/>
              </a:spcBef>
              <a:spcAft>
                <a:spcPts val="200"/>
              </a:spcAft>
              <a:defRPr sz="4000"/>
            </a:lvl1pPr>
          </a:lstStyle>
          <a:p>
            <a:r>
              <a:rPr lang="en-US" dirty="0" err="1"/>
              <a:t>Nhập</a:t>
            </a:r>
            <a:r>
              <a:rPr lang="en-US" dirty="0"/>
              <a:t> </a:t>
            </a:r>
            <a:r>
              <a:rPr lang="en-US" dirty="0" err="1"/>
              <a:t>tiêu</a:t>
            </a:r>
            <a:r>
              <a:rPr lang="en-US" dirty="0"/>
              <a:t> </a:t>
            </a:r>
            <a:r>
              <a:rPr lang="en-US" dirty="0" err="1"/>
              <a:t>đề</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hasCustomPrompt="1"/>
          </p:nvPr>
        </p:nvSpPr>
        <p:spPr>
          <a:xfrm>
            <a:off x="774144" y="2113808"/>
            <a:ext cx="3932227" cy="4063156"/>
          </a:xfrm>
        </p:spPr>
        <p:txBody>
          <a:bodyPr/>
          <a:lstStyle>
            <a:lvl1pPr algn="just">
              <a:lnSpc>
                <a:spcPct val="130000"/>
              </a:lnSpc>
              <a:spcBef>
                <a:spcPts val="300"/>
              </a:spcBef>
              <a:spcAft>
                <a:spcPts val="300"/>
              </a:spcAft>
              <a:defRPr>
                <a:latin typeface="Arial" panose="020B0604020202020204" pitchFamily="34" charset="0"/>
                <a:cs typeface="Arial" panose="020B0604020202020204" pitchFamily="34" charset="0"/>
              </a:defRPr>
            </a:lvl1pPr>
            <a:lvl2pPr algn="just">
              <a:lnSpc>
                <a:spcPct val="130000"/>
              </a:lnSpc>
              <a:spcBef>
                <a:spcPts val="300"/>
              </a:spcBef>
              <a:spcAft>
                <a:spcPts val="300"/>
              </a:spcAft>
              <a:defRPr>
                <a:latin typeface="Arial" panose="020B0604020202020204" pitchFamily="34" charset="0"/>
                <a:cs typeface="Arial" panose="020B0604020202020204" pitchFamily="34" charset="0"/>
              </a:defRPr>
            </a:lvl2pPr>
            <a:lvl3pPr algn="just">
              <a:lnSpc>
                <a:spcPct val="130000"/>
              </a:lnSpc>
              <a:spcBef>
                <a:spcPts val="300"/>
              </a:spcBef>
              <a:spcAft>
                <a:spcPts val="300"/>
              </a:spcAft>
              <a:defRPr>
                <a:latin typeface="Arial" panose="020B0604020202020204" pitchFamily="34" charset="0"/>
                <a:cs typeface="Arial" panose="020B0604020202020204" pitchFamily="34" charset="0"/>
              </a:defRPr>
            </a:lvl3pPr>
            <a:lvl4pPr algn="just">
              <a:lnSpc>
                <a:spcPct val="130000"/>
              </a:lnSpc>
              <a:spcBef>
                <a:spcPts val="300"/>
              </a:spcBef>
              <a:spcAft>
                <a:spcPts val="300"/>
              </a:spcAft>
              <a:defRPr>
                <a:latin typeface="Arial" panose="020B0604020202020204" pitchFamily="34" charset="0"/>
                <a:cs typeface="Arial" panose="020B0604020202020204" pitchFamily="34" charset="0"/>
              </a:defRPr>
            </a:lvl4pPr>
            <a:lvl5pPr algn="just">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err="1"/>
              <a:t>Nhập</a:t>
            </a:r>
            <a:r>
              <a:rPr lang="en-US" dirty="0"/>
              <a:t> </a:t>
            </a:r>
            <a:r>
              <a:rPr lang="en-US" dirty="0" err="1"/>
              <a:t>nội</a:t>
            </a:r>
            <a:r>
              <a:rPr lang="en-US" dirty="0"/>
              <a:t> dung</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774146" y="6475620"/>
            <a:ext cx="4311788" cy="263110"/>
          </a:xfrm>
        </p:spPr>
        <p:txBody>
          <a:bodyPr/>
          <a:lstStyle>
            <a:lvl1pPr marL="0" algn="l"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kumimoji="1" lang="vi-VN" altLang="ja-JP"/>
              <a:t>Thực hiện bởi Trường Đại học Công nghệ Thông tin, ĐHQG-HCM</a:t>
            </a:r>
            <a:endParaRPr kumimoji="1" lang="ja-JP" altLang="en-US" dirty="0"/>
          </a:p>
        </p:txBody>
      </p:sp>
      <p:grpSp>
        <p:nvGrpSpPr>
          <p:cNvPr id="20" name="Group 19">
            <a:extLst>
              <a:ext uri="{FF2B5EF4-FFF2-40B4-BE49-F238E27FC236}">
                <a16:creationId xmlns:a16="http://schemas.microsoft.com/office/drawing/2014/main" id="{7686288E-7104-5D70-BEE0-35C308EBDA64}"/>
              </a:ext>
            </a:extLst>
          </p:cNvPr>
          <p:cNvGrpSpPr/>
          <p:nvPr/>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3" name="Rectangle 22">
              <a:extLst>
                <a:ext uri="{FF2B5EF4-FFF2-40B4-BE49-F238E27FC236}">
                  <a16:creationId xmlns:a16="http://schemas.microsoft.com/office/drawing/2014/main" id="{A13CBF57-2F7D-2F8B-E033-48DD98A5DC35}"/>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D65719-8246-A233-C1B4-DB819BF7BDF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1304AFD-95A6-09D5-127B-FE511B7DAAFF}"/>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a:extLst>
                <a:ext uri="{FF2B5EF4-FFF2-40B4-BE49-F238E27FC236}">
                  <a16:creationId xmlns:a16="http://schemas.microsoft.com/office/drawing/2014/main" id="{790A148C-3EA2-CE72-6D2A-813DD2AE8F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847E55-C751-3276-D97D-327FE6F09B70}"/>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BC8C50-583B-E3C0-3421-61D6D2869653}"/>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6447446" y="6475620"/>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92CA4A79-D992-4B71-9E5D-C5610BFCADDF}" type="datetime1">
              <a:rPr kumimoji="1" lang="en-US" altLang="ja-JP" smtClean="0"/>
              <a:t>10/18/2024</a:t>
            </a:fld>
            <a:endParaRPr kumimoji="1" lang="ja-JP" altLang="en-US"/>
          </a:p>
        </p:txBody>
      </p:sp>
      <p:sp>
        <p:nvSpPr>
          <p:cNvPr id="18" name="Freeform 17">
            <a:extLst>
              <a:ext uri="{FF2B5EF4-FFF2-40B4-BE49-F238E27FC236}">
                <a16:creationId xmlns:a16="http://schemas.microsoft.com/office/drawing/2014/main" id="{1ABD6798-E834-079A-9087-6CCE6DC47A1C}"/>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
        <p:nvSpPr>
          <p:cNvPr id="17" name="Oval 16">
            <a:extLst>
              <a:ext uri="{FF2B5EF4-FFF2-40B4-BE49-F238E27FC236}">
                <a16:creationId xmlns:a16="http://schemas.microsoft.com/office/drawing/2014/main" id="{352054BC-1463-3EF3-7931-D0745EFC8FB2}"/>
              </a:ext>
            </a:extLst>
          </p:cNvPr>
          <p:cNvSpPr/>
          <p:nvPr/>
        </p:nvSpPr>
        <p:spPr>
          <a:xfrm>
            <a:off x="92963" y="6542941"/>
            <a:ext cx="280476" cy="280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58380" y="6508358"/>
            <a:ext cx="349642" cy="349642"/>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800C8475-47C1-49C9-BEE5-594F8CF4D71F}" type="slidenum">
              <a:rPr kumimoji="1" lang="ja-JP" altLang="en-US" smtClean="0"/>
              <a:pPr/>
              <a:t>‹#›</a:t>
            </a:fld>
            <a:endParaRPr kumimoji="1" lang="ja-JP" altLang="en-US"/>
          </a:p>
        </p:txBody>
      </p:sp>
      <p:grpSp>
        <p:nvGrpSpPr>
          <p:cNvPr id="21" name="Group 20">
            <a:extLst>
              <a:ext uri="{FF2B5EF4-FFF2-40B4-BE49-F238E27FC236}">
                <a16:creationId xmlns:a16="http://schemas.microsoft.com/office/drawing/2014/main" id="{D3059818-F2F3-5F00-003B-4650C290CEFC}"/>
              </a:ext>
            </a:extLst>
          </p:cNvPr>
          <p:cNvGrpSpPr/>
          <p:nvPr/>
        </p:nvGrpSpPr>
        <p:grpSpPr>
          <a:xfrm flipH="1" flipV="1">
            <a:off x="9265363" y="5246044"/>
            <a:ext cx="2869771" cy="1563379"/>
            <a:chOff x="44879" y="27296"/>
            <a:chExt cx="2869771" cy="1563379"/>
          </a:xfrm>
          <a:solidFill>
            <a:srgbClr val="0072FF"/>
          </a:solidFill>
        </p:grpSpPr>
        <p:cxnSp>
          <p:nvCxnSpPr>
            <p:cNvPr id="30" name="Straight Connector 29">
              <a:extLst>
                <a:ext uri="{FF2B5EF4-FFF2-40B4-BE49-F238E27FC236}">
                  <a16:creationId xmlns:a16="http://schemas.microsoft.com/office/drawing/2014/main" id="{BC135FD3-225C-A927-B168-37E0DE28D2BB}"/>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55F90AC-58AB-1346-F7A3-D261F78FE4D4}"/>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9DD7A6-464F-211A-A59E-C702305F6D84}"/>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5" name="Picture Placeholder 14">
            <a:extLst>
              <a:ext uri="{FF2B5EF4-FFF2-40B4-BE49-F238E27FC236}">
                <a16:creationId xmlns:a16="http://schemas.microsoft.com/office/drawing/2014/main" id="{9AE9790B-4A7F-B016-57E9-8F5F385CF84E}"/>
              </a:ext>
            </a:extLst>
          </p:cNvPr>
          <p:cNvSpPr>
            <a:spLocks noGrp="1"/>
          </p:cNvSpPr>
          <p:nvPr>
            <p:ph type="pic" sz="quarter" idx="14" hasCustomPrompt="1"/>
          </p:nvPr>
        </p:nvSpPr>
        <p:spPr>
          <a:xfrm>
            <a:off x="5160373" y="202009"/>
            <a:ext cx="6237261" cy="5976999"/>
          </a:xfrm>
          <a:prstGeom prst="roundRect">
            <a:avLst>
              <a:gd name="adj" fmla="val 574"/>
            </a:avLst>
          </a:prstGeo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stStyle>
          <a:p>
            <a:r>
              <a:rPr lang="en-VN" dirty="0"/>
              <a:t>Hình ảnh</a:t>
            </a:r>
          </a:p>
        </p:txBody>
      </p:sp>
    </p:spTree>
    <p:extLst>
      <p:ext uri="{BB962C8B-B14F-4D97-AF65-F5344CB8AC3E}">
        <p14:creationId xmlns:p14="http://schemas.microsoft.com/office/powerpoint/2010/main" val="11012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3D2CF-44C2-404E-9359-6398B19E0B76}" type="datetime1">
              <a:rPr kumimoji="1" lang="en-US" altLang="ja-JP" smtClean="0"/>
              <a:t>10/18/2024</a:t>
            </a:fld>
            <a:endParaRPr kumimoji="1" lang="ja-JP" altLang="en-US"/>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vi-VN" altLang="ja-JP"/>
              <a:t>Thực hiện bởi Trường Đại học Công nghệ Thông tin, ĐHQG-HCM</a:t>
            </a:r>
            <a:endParaRPr kumimoji="1" lang="ja-JP" altLang="en-US" dirty="0"/>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C8475-47C1-49C9-BEE5-594F8CF4D71F}" type="slidenum">
              <a:rPr kumimoji="1" lang="ja-JP" altLang="en-US" smtClean="0"/>
              <a:pPr/>
              <a:t>‹#›</a:t>
            </a:fld>
            <a:endParaRPr kumimoji="1" lang="ja-JP" altLang="en-US"/>
          </a:p>
        </p:txBody>
      </p:sp>
    </p:spTree>
    <p:extLst>
      <p:ext uri="{BB962C8B-B14F-4D97-AF65-F5344CB8AC3E}">
        <p14:creationId xmlns:p14="http://schemas.microsoft.com/office/powerpoint/2010/main" val="26481160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 id="2147483664" r:id="rId13"/>
    <p:sldLayoutId id="2147483685" r:id="rId14"/>
    <p:sldLayoutId id="2147483686" r:id="rId15"/>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58.png"/></Relationships>
</file>

<file path=ppt/slides/_rels/slide1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80.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image" Target="../media/image160.png"/><Relationship Id="rId5" Type="http://schemas.openxmlformats.org/officeDocument/2006/relationships/image" Target="../media/image78.png"/><Relationship Id="rId15" Type="http://schemas.openxmlformats.org/officeDocument/2006/relationships/image" Target="../media/image200.png"/><Relationship Id="rId10" Type="http://schemas.openxmlformats.org/officeDocument/2006/relationships/image" Target="../media/image150.png"/><Relationship Id="rId4" Type="http://schemas.openxmlformats.org/officeDocument/2006/relationships/image" Target="../media/image77.png"/><Relationship Id="rId9" Type="http://schemas.openxmlformats.org/officeDocument/2006/relationships/image" Target="../media/image140.png"/><Relationship Id="rId14" Type="http://schemas.openxmlformats.org/officeDocument/2006/relationships/image" Target="../media/image1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0.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0.png"/></Relationships>
</file>

<file path=ppt/slides/_rels/slide2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2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85.png"/><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2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2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9.xml"/><Relationship Id="rId1" Type="http://schemas.openxmlformats.org/officeDocument/2006/relationships/slideLayout" Target="../slideLayouts/slideLayout5.xml"/><Relationship Id="rId5" Type="http://schemas.openxmlformats.org/officeDocument/2006/relationships/image" Target="../media/image93.jpg"/><Relationship Id="rId4" Type="http://schemas.openxmlformats.org/officeDocument/2006/relationships/image" Target="../media/image92.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2.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28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33.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3.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image" Target="../media/image42.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 4"/>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1</a:t>
            </a:fld>
            <a:endParaRPr kumimoji="1" lang="ja-JP" altLang="en-US" dirty="0"/>
          </a:p>
        </p:txBody>
      </p:sp>
      <p:sp>
        <p:nvSpPr>
          <p:cNvPr id="3" name="サブタイトル 2"/>
          <p:cNvSpPr>
            <a:spLocks noGrp="1"/>
          </p:cNvSpPr>
          <p:nvPr>
            <p:ph type="body" sz="quarter" idx="13"/>
          </p:nvPr>
        </p:nvSpPr>
        <p:spPr/>
        <p:txBody>
          <a:bodyPr/>
          <a:lstStyle/>
          <a:p>
            <a:r>
              <a:rPr lang="en-US" altLang="ja-JP"/>
              <a:t> </a:t>
            </a:r>
            <a:r>
              <a:rPr lang="en-US" altLang="ja-JP" sz="4400" b="1"/>
              <a:t>HỆ ĐIỀU HÀNH</a:t>
            </a:r>
            <a:endParaRPr lang="en-US" altLang="ja-JP" dirty="0"/>
          </a:p>
        </p:txBody>
      </p:sp>
      <p:sp>
        <p:nvSpPr>
          <p:cNvPr id="10" name="Text Placeholder 9">
            <a:extLst>
              <a:ext uri="{FF2B5EF4-FFF2-40B4-BE49-F238E27FC236}">
                <a16:creationId xmlns:a16="http://schemas.microsoft.com/office/drawing/2014/main" id="{A29E530B-14D5-B402-F732-027156CC1527}"/>
              </a:ext>
            </a:extLst>
          </p:cNvPr>
          <p:cNvSpPr>
            <a:spLocks noGrp="1"/>
          </p:cNvSpPr>
          <p:nvPr>
            <p:ph type="body" sz="quarter" idx="14"/>
          </p:nvPr>
        </p:nvSpPr>
        <p:spPr/>
        <p:txBody>
          <a:bodyPr/>
          <a:lstStyle/>
          <a:p>
            <a:r>
              <a:rPr lang="en-US" dirty="0">
                <a:gradFill flip="none" rotWithShape="1">
                  <a:gsLst>
                    <a:gs pos="0">
                      <a:schemeClr val="accent5"/>
                    </a:gs>
                    <a:gs pos="100000">
                      <a:schemeClr val="accent3"/>
                    </a:gs>
                  </a:gsLst>
                  <a:lin ang="5400000" scaled="1"/>
                  <a:tileRect/>
                </a:gradFill>
              </a:rPr>
              <a:t>CHƯƠNG 1: TỔNG QUAN VỀ HỆ ĐIỀU HÀNH</a:t>
            </a:r>
          </a:p>
        </p:txBody>
      </p:sp>
      <p:sp>
        <p:nvSpPr>
          <p:cNvPr id="11" name="Text Placeholder 10">
            <a:extLst>
              <a:ext uri="{FF2B5EF4-FFF2-40B4-BE49-F238E27FC236}">
                <a16:creationId xmlns:a16="http://schemas.microsoft.com/office/drawing/2014/main" id="{D0DDEBE6-27DB-29C7-EA46-0AC992A988DE}"/>
              </a:ext>
            </a:extLst>
          </p:cNvPr>
          <p:cNvSpPr>
            <a:spLocks noGrp="1"/>
          </p:cNvSpPr>
          <p:nvPr>
            <p:ph type="body" sz="quarter" idx="15"/>
          </p:nvPr>
        </p:nvSpPr>
        <p:spPr/>
        <p:txBody>
          <a:bodyPr/>
          <a:lstStyle/>
          <a:p>
            <a:r>
              <a:rPr lang="en-US" dirty="0" err="1"/>
              <a:t>Trình</a:t>
            </a:r>
            <a:r>
              <a:rPr lang="en-US" dirty="0"/>
              <a:t> </a:t>
            </a:r>
            <a:r>
              <a:rPr lang="en-US" dirty="0" err="1"/>
              <a:t>bày</a:t>
            </a:r>
            <a:r>
              <a:rPr lang="en-US"/>
              <a:t>: …</a:t>
            </a:r>
            <a:endParaRPr lang="en-US" dirty="0"/>
          </a:p>
        </p:txBody>
      </p:sp>
      <p:sp>
        <p:nvSpPr>
          <p:cNvPr id="12" name="Text Placeholder 11">
            <a:extLst>
              <a:ext uri="{FF2B5EF4-FFF2-40B4-BE49-F238E27FC236}">
                <a16:creationId xmlns:a16="http://schemas.microsoft.com/office/drawing/2014/main" id="{376106D6-ECC3-823B-9574-FC9112CA4AAE}"/>
              </a:ext>
            </a:extLst>
          </p:cNvPr>
          <p:cNvSpPr>
            <a:spLocks noGrp="1"/>
          </p:cNvSpPr>
          <p:nvPr>
            <p:ph type="body" sz="quarter" idx="16"/>
          </p:nvPr>
        </p:nvSpPr>
        <p:spPr/>
        <p:txBody>
          <a:bodyPr/>
          <a:lstStyle/>
          <a:p>
            <a:r>
              <a:rPr lang="en-US"/>
              <a:t>Trình bày các nội dung tổng quan về hệ điều hành</a:t>
            </a:r>
          </a:p>
        </p:txBody>
      </p:sp>
      <p:sp>
        <p:nvSpPr>
          <p:cNvPr id="2" name="Text Placeholder 10">
            <a:extLst>
              <a:ext uri="{FF2B5EF4-FFF2-40B4-BE49-F238E27FC236}">
                <a16:creationId xmlns:a16="http://schemas.microsoft.com/office/drawing/2014/main" id="{0E0C4723-D750-8B97-7CE5-292A7C5775F4}"/>
              </a:ext>
            </a:extLst>
          </p:cNvPr>
          <p:cNvSpPr txBox="1">
            <a:spLocks/>
          </p:cNvSpPr>
          <p:nvPr/>
        </p:nvSpPr>
        <p:spPr>
          <a:xfrm>
            <a:off x="4648200" y="4953000"/>
            <a:ext cx="2862828" cy="355053"/>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Trình bày: …</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1.2. </a:t>
            </a:r>
            <a:r>
              <a:rPr lang="en-US" altLang="ja-JP" dirty="0" err="1"/>
              <a:t>Cấu</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10</a:t>
            </a:fld>
            <a:endParaRPr kumimoji="1" lang="ja-JP" altLang="en-US"/>
          </a:p>
        </p:txBody>
      </p:sp>
      <p:sp>
        <p:nvSpPr>
          <p:cNvPr id="3" name="TextBox 2">
            <a:extLst>
              <a:ext uri="{FF2B5EF4-FFF2-40B4-BE49-F238E27FC236}">
                <a16:creationId xmlns:a16="http://schemas.microsoft.com/office/drawing/2014/main" id="{FB1F1A5E-8398-443C-99F4-91A6B1A4A34D}"/>
              </a:ext>
            </a:extLst>
          </p:cNvPr>
          <p:cNvSpPr txBox="1"/>
          <p:nvPr/>
        </p:nvSpPr>
        <p:spPr>
          <a:xfrm>
            <a:off x="5562601" y="1447801"/>
            <a:ext cx="4571999" cy="830997"/>
          </a:xfrm>
          <a:prstGeom prst="rect">
            <a:avLst/>
          </a:prstGeom>
          <a:noFill/>
        </p:spPr>
        <p:txBody>
          <a:bodyPr wrap="square" rtlCol="0">
            <a:spAutoFit/>
          </a:bodyPr>
          <a:lstStyle/>
          <a:p>
            <a:r>
              <a:rPr lang="en-US" sz="2400" b="1"/>
              <a:t>Users (people, machines, other computers)</a:t>
            </a:r>
          </a:p>
        </p:txBody>
      </p:sp>
      <p:sp>
        <p:nvSpPr>
          <p:cNvPr id="7" name="Arrow: Notched Right 6">
            <a:extLst>
              <a:ext uri="{FF2B5EF4-FFF2-40B4-BE49-F238E27FC236}">
                <a16:creationId xmlns:a16="http://schemas.microsoft.com/office/drawing/2014/main" id="{9F86C08F-1080-4BE3-A2CB-52F6083A1FD0}"/>
              </a:ext>
            </a:extLst>
          </p:cNvPr>
          <p:cNvSpPr/>
          <p:nvPr/>
        </p:nvSpPr>
        <p:spPr>
          <a:xfrm rot="9245026">
            <a:off x="4584674" y="1887157"/>
            <a:ext cx="862552" cy="377729"/>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9E9E1649-362D-4F9C-8C87-B283D06B3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2389772"/>
            <a:ext cx="3823184" cy="271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95218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 </a:t>
            </a:r>
            <a:r>
              <a:rPr lang="en-US" dirty="0" err="1"/>
              <a:t>Các</a:t>
            </a:r>
            <a:r>
              <a:rPr lang="en-US" dirty="0"/>
              <a:t> </a:t>
            </a:r>
            <a:r>
              <a:rPr lang="en-US" dirty="0" err="1"/>
              <a:t>chương</a:t>
            </a:r>
            <a:r>
              <a:rPr lang="en-US" dirty="0"/>
              <a:t> </a:t>
            </a:r>
            <a:r>
              <a:rPr lang="en-US" dirty="0" err="1"/>
              <a:t>trình</a:t>
            </a:r>
            <a:r>
              <a:rPr lang="en-US" dirty="0"/>
              <a:t> </a:t>
            </a:r>
            <a:r>
              <a:rPr lang="en-US" dirty="0" err="1"/>
              <a:t>hệ</a:t>
            </a:r>
            <a:r>
              <a:rPr lang="en-US" dirty="0"/>
              <a:t> </a:t>
            </a:r>
            <a:r>
              <a:rPr lang="en-US" dirty="0" err="1"/>
              <a:t>thống</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11046148" cy="3801815"/>
          </a:xfrm>
        </p:spPr>
        <p:txBody>
          <a:bodyPr>
            <a:noAutofit/>
          </a:bodyPr>
          <a:lstStyle/>
          <a:p>
            <a:r>
              <a:rPr lang="vi-VN" sz="2200" b="1" dirty="0">
                <a:gradFill>
                  <a:gsLst>
                    <a:gs pos="0">
                      <a:srgbClr val="0072FF"/>
                    </a:gs>
                    <a:gs pos="100000">
                      <a:srgbClr val="00C6FF"/>
                    </a:gs>
                  </a:gsLst>
                  <a:lin ang="2700000" scaled="1"/>
                </a:gradFill>
              </a:rPr>
              <a:t>Chương trình hệ thống </a:t>
            </a:r>
            <a:r>
              <a:rPr lang="vi-VN" sz="2200" dirty="0"/>
              <a:t>(</a:t>
            </a:r>
            <a:r>
              <a:rPr lang="vi-VN" sz="2200" i="1" dirty="0"/>
              <a:t>system program</a:t>
            </a:r>
            <a:r>
              <a:rPr lang="vi-VN" sz="2200" dirty="0"/>
              <a:t>, phân biệt với </a:t>
            </a:r>
            <a:r>
              <a:rPr lang="vi-VN" sz="2200" i="1" dirty="0"/>
              <a:t>application program</a:t>
            </a:r>
            <a:r>
              <a:rPr lang="vi-VN" sz="2200" dirty="0"/>
              <a:t>) gồm</a:t>
            </a:r>
          </a:p>
          <a:p>
            <a:pPr lvl="1"/>
            <a:r>
              <a:rPr lang="vi-VN" sz="2200" dirty="0"/>
              <a:t>Quản lý hệ thống file: như create, delete, rename, list  </a:t>
            </a:r>
          </a:p>
          <a:p>
            <a:pPr lvl="1"/>
            <a:r>
              <a:rPr lang="vi-VN" sz="2200" dirty="0"/>
              <a:t>Thông tin trạng thái: như date, time, dung lượng bộ nhớ trống </a:t>
            </a:r>
          </a:p>
          <a:p>
            <a:pPr lvl="1"/>
            <a:r>
              <a:rPr lang="vi-VN" sz="2200" dirty="0"/>
              <a:t>Soạn thảo file: như file editor</a:t>
            </a:r>
          </a:p>
          <a:p>
            <a:pPr lvl="1"/>
            <a:r>
              <a:rPr lang="vi-VN" sz="2200" dirty="0"/>
              <a:t>Hỗ trợ ngôn ngữ lập trình: như compiler, assembler, interpreter</a:t>
            </a:r>
          </a:p>
          <a:p>
            <a:pPr lvl="1"/>
            <a:r>
              <a:rPr lang="vi-VN" sz="2200" dirty="0"/>
              <a:t>Nạp, thực thi, giúp tìm lỗi chương trình: như loader, debugger</a:t>
            </a:r>
          </a:p>
          <a:p>
            <a:pPr lvl="1"/>
            <a:r>
              <a:rPr lang="vi-VN" sz="2200" dirty="0"/>
              <a:t>Giao tiếp: như email, talk, web browser…</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100</a:t>
            </a:fld>
            <a:endParaRPr lang="en-VN" dirty="0"/>
          </a:p>
        </p:txBody>
      </p:sp>
      <p:sp>
        <p:nvSpPr>
          <p:cNvPr id="6" name="Rounded Rectangle 5">
            <a:extLst>
              <a:ext uri="{FF2B5EF4-FFF2-40B4-BE49-F238E27FC236}">
                <a16:creationId xmlns:a16="http://schemas.microsoft.com/office/drawing/2014/main" id="{063423E8-8985-118C-AC80-637A1789987D}"/>
              </a:ext>
            </a:extLst>
          </p:cNvPr>
          <p:cNvSpPr/>
          <p:nvPr/>
        </p:nvSpPr>
        <p:spPr>
          <a:xfrm>
            <a:off x="774146" y="5035640"/>
            <a:ext cx="10579654" cy="1075794"/>
          </a:xfrm>
          <a:prstGeom prst="roundRect">
            <a:avLst>
              <a:gd name="adj" fmla="val 2983"/>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200" dirty="0"/>
              <a:t>Người dùng chủ yếu làm việc thông qua các system program (không làm việc “trực tiếp” với các system call)</a:t>
            </a:r>
          </a:p>
        </p:txBody>
      </p:sp>
    </p:spTree>
    <p:extLst>
      <p:ext uri="{BB962C8B-B14F-4D97-AF65-F5344CB8AC3E}">
        <p14:creationId xmlns:p14="http://schemas.microsoft.com/office/powerpoint/2010/main" val="307181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101</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US" dirty="0"/>
              <a:t>CẤU TRÚC HỆ THỐNG</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5</a:t>
            </a:r>
          </a:p>
        </p:txBody>
      </p:sp>
    </p:spTree>
    <p:extLst>
      <p:ext uri="{BB962C8B-B14F-4D97-AF65-F5344CB8AC3E}">
        <p14:creationId xmlns:p14="http://schemas.microsoft.com/office/powerpoint/2010/main" val="1440269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5. Cấu </a:t>
            </a:r>
            <a:r>
              <a:rPr lang="en-US" dirty="0" err="1"/>
              <a:t>trúc</a:t>
            </a:r>
            <a:r>
              <a:rPr lang="en-US" dirty="0"/>
              <a:t> </a:t>
            </a:r>
            <a:r>
              <a:rPr lang="en-US" dirty="0" err="1"/>
              <a:t>hệ</a:t>
            </a:r>
            <a:r>
              <a:rPr lang="en-US" dirty="0"/>
              <a:t> </a:t>
            </a:r>
            <a:r>
              <a:rPr lang="en-US" dirty="0" err="1"/>
              <a:t>thống</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dirty="0"/>
              <a:t>Hệ điều hành là một chương trình lớn</a:t>
            </a:r>
            <a:r>
              <a:rPr lang="en-US" dirty="0"/>
              <a:t>.</a:t>
            </a:r>
            <a:endParaRPr lang="vi-VN" dirty="0"/>
          </a:p>
          <a:p>
            <a:r>
              <a:rPr lang="vi-VN" dirty="0"/>
              <a:t>Nó có nhiều dạng cấu trúc khác nhau:</a:t>
            </a:r>
          </a:p>
          <a:p>
            <a:pPr lvl="1"/>
            <a:r>
              <a:rPr lang="vi-VN" sz="2800" dirty="0"/>
              <a:t>Cấu trúc </a:t>
            </a:r>
            <a:r>
              <a:rPr lang="en-US" sz="2800" dirty="0"/>
              <a:t>Monolithic -</a:t>
            </a:r>
            <a:r>
              <a:rPr lang="vi-VN" sz="2800" dirty="0"/>
              <a:t> </a:t>
            </a:r>
            <a:r>
              <a:rPr lang="en-US" sz="2800" dirty="0"/>
              <a:t>Original UNIX</a:t>
            </a:r>
            <a:endParaRPr lang="vi-VN" sz="2800" dirty="0"/>
          </a:p>
          <a:p>
            <a:pPr lvl="1"/>
            <a:r>
              <a:rPr lang="vi-VN" sz="2800" dirty="0"/>
              <a:t>Cấu trúc Layered Approach</a:t>
            </a:r>
          </a:p>
          <a:p>
            <a:pPr lvl="1"/>
            <a:r>
              <a:rPr lang="vi-VN" sz="2800" dirty="0"/>
              <a:t>Cấu trúc </a:t>
            </a:r>
            <a:r>
              <a:rPr lang="en-US" altLang="en-US" sz="2800" dirty="0"/>
              <a:t>Microkernels </a:t>
            </a:r>
          </a:p>
          <a:p>
            <a:pPr lvl="1"/>
            <a:r>
              <a:rPr lang="en-US" sz="2800" dirty="0" err="1"/>
              <a:t>Cấu</a:t>
            </a:r>
            <a:r>
              <a:rPr lang="en-US" sz="2800" dirty="0"/>
              <a:t> </a:t>
            </a:r>
            <a:r>
              <a:rPr lang="en-US" sz="2800" dirty="0" err="1"/>
              <a:t>trúc</a:t>
            </a:r>
            <a:r>
              <a:rPr lang="en-US" sz="2800" dirty="0"/>
              <a:t> Modules</a:t>
            </a:r>
          </a:p>
          <a:p>
            <a:pPr lvl="1"/>
            <a:r>
              <a:rPr lang="en-US" sz="2800" dirty="0" err="1"/>
              <a:t>Cấu</a:t>
            </a:r>
            <a:r>
              <a:rPr lang="en-US" sz="2800" dirty="0"/>
              <a:t> </a:t>
            </a:r>
            <a:r>
              <a:rPr lang="en-US" sz="2800" dirty="0" err="1"/>
              <a:t>trúc</a:t>
            </a:r>
            <a:r>
              <a:rPr lang="en-US" sz="2800" dirty="0"/>
              <a:t> Hybrid Systems </a:t>
            </a:r>
            <a:endParaRPr lang="vi-VN" sz="28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102</a:t>
            </a:fld>
            <a:endParaRPr lang="en-VN" dirty="0"/>
          </a:p>
        </p:txBody>
      </p:sp>
    </p:spTree>
    <p:extLst>
      <p:ext uri="{BB962C8B-B14F-4D97-AF65-F5344CB8AC3E}">
        <p14:creationId xmlns:p14="http://schemas.microsoft.com/office/powerpoint/2010/main" val="225251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5.1 Cấu </a:t>
            </a:r>
            <a:r>
              <a:rPr lang="en-US" dirty="0" err="1"/>
              <a:t>trúc</a:t>
            </a:r>
            <a:r>
              <a:rPr lang="en-US" dirty="0"/>
              <a:t> Monolithic -</a:t>
            </a:r>
            <a:r>
              <a:rPr lang="vi-VN" dirty="0"/>
              <a:t> </a:t>
            </a:r>
            <a:r>
              <a:rPr lang="en-US" dirty="0"/>
              <a:t>Original UNIX</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6284577" cy="4943139"/>
          </a:xfrm>
        </p:spPr>
        <p:txBody>
          <a:bodyPr>
            <a:normAutofit lnSpcReduction="10000"/>
          </a:bodyPr>
          <a:lstStyle/>
          <a:p>
            <a:r>
              <a:rPr lang="en-US" altLang="zh-TW" dirty="0"/>
              <a:t>UNIX – do </a:t>
            </a:r>
            <a:r>
              <a:rPr lang="en-US" altLang="zh-TW" dirty="0" err="1"/>
              <a:t>giới</a:t>
            </a:r>
            <a:r>
              <a:rPr lang="en-US" altLang="zh-TW" dirty="0"/>
              <a:t> </a:t>
            </a:r>
            <a:r>
              <a:rPr lang="en-US" altLang="zh-TW" dirty="0" err="1"/>
              <a:t>hạn</a:t>
            </a:r>
            <a:r>
              <a:rPr lang="en-US" altLang="zh-TW" dirty="0"/>
              <a:t> </a:t>
            </a:r>
            <a:r>
              <a:rPr lang="en-US" altLang="zh-TW" dirty="0" err="1"/>
              <a:t>về</a:t>
            </a:r>
            <a:r>
              <a:rPr lang="en-US" altLang="zh-TW" dirty="0"/>
              <a:t> </a:t>
            </a:r>
            <a:r>
              <a:rPr lang="en-US" altLang="zh-TW" dirty="0" err="1"/>
              <a:t>chức</a:t>
            </a:r>
            <a:r>
              <a:rPr lang="en-US" altLang="zh-TW" dirty="0"/>
              <a:t> </a:t>
            </a:r>
            <a:r>
              <a:rPr lang="en-US" altLang="zh-TW" dirty="0" err="1"/>
              <a:t>năng</a:t>
            </a:r>
            <a:r>
              <a:rPr lang="en-US" altLang="zh-TW" dirty="0"/>
              <a:t> </a:t>
            </a:r>
            <a:r>
              <a:rPr lang="en-US" altLang="zh-TW" dirty="0" err="1"/>
              <a:t>phần</a:t>
            </a:r>
            <a:r>
              <a:rPr lang="en-US" altLang="zh-TW" dirty="0"/>
              <a:t> </a:t>
            </a:r>
            <a:r>
              <a:rPr lang="en-US" altLang="zh-TW" dirty="0" err="1"/>
              <a:t>cứng</a:t>
            </a:r>
            <a:r>
              <a:rPr lang="en-US" altLang="zh-TW" dirty="0"/>
              <a:t> </a:t>
            </a:r>
            <a:r>
              <a:rPr lang="en-US" altLang="zh-TW" dirty="0" err="1"/>
              <a:t>nên</a:t>
            </a:r>
            <a:r>
              <a:rPr lang="en-US" altLang="zh-TW" dirty="0"/>
              <a:t> Original UNIX </a:t>
            </a:r>
            <a:r>
              <a:rPr lang="en-US" altLang="zh-TW" dirty="0" err="1"/>
              <a:t>cũng</a:t>
            </a:r>
            <a:r>
              <a:rPr lang="en-US" altLang="zh-TW" dirty="0"/>
              <a:t> </a:t>
            </a:r>
            <a:r>
              <a:rPr lang="en-US" altLang="zh-TW" dirty="0" err="1"/>
              <a:t>có</a:t>
            </a:r>
            <a:r>
              <a:rPr lang="en-US" altLang="zh-TW" dirty="0"/>
              <a:t> </a:t>
            </a:r>
            <a:r>
              <a:rPr lang="en-US" altLang="zh-TW" dirty="0" err="1"/>
              <a:t>cấu</a:t>
            </a:r>
            <a:r>
              <a:rPr lang="en-US" altLang="zh-TW" dirty="0"/>
              <a:t> </a:t>
            </a:r>
            <a:r>
              <a:rPr lang="en-US" altLang="zh-TW" dirty="0" err="1"/>
              <a:t>trúc</a:t>
            </a:r>
            <a:r>
              <a:rPr lang="en-US" altLang="zh-TW" dirty="0"/>
              <a:t> </a:t>
            </a:r>
            <a:r>
              <a:rPr lang="en-US" altLang="zh-TW" dirty="0" err="1"/>
              <a:t>rất</a:t>
            </a:r>
            <a:r>
              <a:rPr lang="en-US" altLang="zh-TW" dirty="0"/>
              <a:t> </a:t>
            </a:r>
            <a:r>
              <a:rPr lang="en-US" altLang="zh-TW" dirty="0" err="1"/>
              <a:t>giới</a:t>
            </a:r>
            <a:r>
              <a:rPr lang="en-US" altLang="zh-TW" dirty="0"/>
              <a:t> </a:t>
            </a:r>
            <a:r>
              <a:rPr lang="en-US" altLang="zh-TW" dirty="0" err="1"/>
              <a:t>hạn</a:t>
            </a:r>
            <a:r>
              <a:rPr lang="en-US" altLang="zh-TW" dirty="0"/>
              <a:t>.</a:t>
            </a:r>
          </a:p>
          <a:p>
            <a:r>
              <a:rPr lang="en-US" altLang="zh-TW" dirty="0"/>
              <a:t>UNIX </a:t>
            </a:r>
            <a:r>
              <a:rPr lang="en-US" altLang="zh-TW" dirty="0" err="1"/>
              <a:t>gồm</a:t>
            </a:r>
            <a:r>
              <a:rPr lang="zh-TW" altLang="en-US" dirty="0"/>
              <a:t> </a:t>
            </a:r>
            <a:r>
              <a:rPr lang="en-US" altLang="zh-TW" dirty="0" err="1"/>
              <a:t>hai</a:t>
            </a:r>
            <a:r>
              <a:rPr lang="zh-TW" altLang="en-US" dirty="0"/>
              <a:t> </a:t>
            </a:r>
            <a:r>
              <a:rPr lang="en-US" altLang="zh-TW" dirty="0" err="1"/>
              <a:t>phần</a:t>
            </a:r>
            <a:r>
              <a:rPr lang="zh-TW" altLang="en-US" dirty="0"/>
              <a:t> </a:t>
            </a:r>
            <a:r>
              <a:rPr lang="en-US" altLang="zh-TW" dirty="0" err="1"/>
              <a:t>tách</a:t>
            </a:r>
            <a:r>
              <a:rPr lang="zh-TW" altLang="en-US" dirty="0"/>
              <a:t> </a:t>
            </a:r>
            <a:r>
              <a:rPr lang="en-US" altLang="zh-TW" dirty="0" err="1"/>
              <a:t>rời</a:t>
            </a:r>
            <a:r>
              <a:rPr lang="zh-TW" altLang="en-US" dirty="0"/>
              <a:t> </a:t>
            </a:r>
            <a:r>
              <a:rPr lang="en-US" altLang="zh-TW" dirty="0" err="1"/>
              <a:t>nhau</a:t>
            </a:r>
            <a:r>
              <a:rPr lang="en-US" altLang="zh-TW" dirty="0"/>
              <a:t>:</a:t>
            </a:r>
            <a:endParaRPr lang="zh-TW" altLang="en-US" dirty="0"/>
          </a:p>
          <a:p>
            <a:pPr lvl="2"/>
            <a:r>
              <a:rPr lang="en-US" altLang="zh-TW" sz="2800" dirty="0" err="1"/>
              <a:t>Nhân</a:t>
            </a:r>
            <a:r>
              <a:rPr lang="zh-TW" altLang="en-US" sz="2800" dirty="0"/>
              <a:t> </a:t>
            </a:r>
            <a:r>
              <a:rPr lang="en-US" altLang="zh-TW" sz="2800" dirty="0"/>
              <a:t>(</a:t>
            </a:r>
            <a:r>
              <a:rPr lang="en-US" altLang="zh-TW" sz="2800" dirty="0" err="1"/>
              <a:t>cung</a:t>
            </a:r>
            <a:r>
              <a:rPr lang="zh-TW" altLang="en-US" sz="2800" dirty="0"/>
              <a:t> </a:t>
            </a:r>
            <a:r>
              <a:rPr lang="en-US" altLang="zh-TW" sz="2800" dirty="0" err="1"/>
              <a:t>cấp</a:t>
            </a:r>
            <a:r>
              <a:rPr lang="zh-TW" altLang="en-US" sz="2800" dirty="0"/>
              <a:t> </a:t>
            </a:r>
            <a:r>
              <a:rPr lang="en-US" altLang="zh-TW" sz="2800" dirty="0"/>
              <a:t>file system, CPU scheduling, memory management </a:t>
            </a:r>
            <a:r>
              <a:rPr lang="en-US" altLang="zh-TW" sz="2800" dirty="0" err="1"/>
              <a:t>và</a:t>
            </a:r>
            <a:r>
              <a:rPr lang="en-US" altLang="zh-TW" sz="2800" dirty="0"/>
              <a:t> </a:t>
            </a:r>
            <a:r>
              <a:rPr lang="en-US" altLang="zh-TW" sz="2800" dirty="0" err="1"/>
              <a:t>một</a:t>
            </a:r>
            <a:r>
              <a:rPr lang="en-US" altLang="zh-TW" sz="2800" dirty="0"/>
              <a:t> </a:t>
            </a:r>
            <a:r>
              <a:rPr lang="en-US" altLang="zh-TW" sz="2800" dirty="0" err="1"/>
              <a:t>số</a:t>
            </a:r>
            <a:r>
              <a:rPr lang="zh-TW" altLang="en-US" sz="2800" dirty="0"/>
              <a:t> </a:t>
            </a:r>
            <a:r>
              <a:rPr lang="en-US" altLang="zh-TW" sz="2800" dirty="0" err="1"/>
              <a:t>chức</a:t>
            </a:r>
            <a:r>
              <a:rPr lang="en-US" altLang="zh-TW" sz="2800" dirty="0"/>
              <a:t> </a:t>
            </a:r>
            <a:r>
              <a:rPr lang="en-US" altLang="zh-TW" sz="2800" dirty="0" err="1"/>
              <a:t>năng</a:t>
            </a:r>
            <a:r>
              <a:rPr lang="en-US" altLang="zh-TW" sz="2800" dirty="0"/>
              <a:t> </a:t>
            </a:r>
            <a:r>
              <a:rPr lang="en-US" altLang="zh-TW" sz="2800" dirty="0" err="1"/>
              <a:t>khác</a:t>
            </a:r>
            <a:r>
              <a:rPr lang="en-US" altLang="zh-TW" sz="2800" dirty="0"/>
              <a:t>).</a:t>
            </a:r>
            <a:r>
              <a:rPr lang="zh-TW" altLang="en-US" sz="2800" dirty="0"/>
              <a:t> </a:t>
            </a:r>
            <a:endParaRPr lang="en-US" altLang="zh-TW" sz="2800" dirty="0"/>
          </a:p>
          <a:p>
            <a:pPr lvl="2"/>
            <a:r>
              <a:rPr lang="en-US" altLang="zh-TW" sz="2800" dirty="0"/>
              <a:t>System program.</a:t>
            </a:r>
            <a:endParaRPr lang="zh-TW" altLang="en-US" sz="28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103</a:t>
            </a:fld>
            <a:endParaRPr lang="en-VN" dirty="0"/>
          </a:p>
        </p:txBody>
      </p:sp>
      <p:pic>
        <p:nvPicPr>
          <p:cNvPr id="6" name="Picture 4">
            <a:extLst>
              <a:ext uri="{FF2B5EF4-FFF2-40B4-BE49-F238E27FC236}">
                <a16:creationId xmlns:a16="http://schemas.microsoft.com/office/drawing/2014/main" id="{85713B2B-3FB7-C410-C644-8A1C022186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0031" y="1824679"/>
            <a:ext cx="4906720" cy="298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20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5.2 Cấu </a:t>
            </a:r>
            <a:r>
              <a:rPr lang="en-US" dirty="0" err="1"/>
              <a:t>trúc</a:t>
            </a:r>
            <a:r>
              <a:rPr lang="en-US" dirty="0"/>
              <a:t> Layered Approach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1142797" y="1195821"/>
            <a:ext cx="7075652" cy="5160527"/>
          </a:xfrm>
        </p:spPr>
        <p:txBody>
          <a:bodyPr>
            <a:normAutofit lnSpcReduction="10000"/>
          </a:bodyPr>
          <a:lstStyle/>
          <a:p>
            <a:r>
              <a:rPr lang="vi-VN" altLang="zh-TW" dirty="0"/>
              <a:t>H</a:t>
            </a:r>
            <a:r>
              <a:rPr lang="en-US" altLang="zh-TW" dirty="0"/>
              <a:t>ệ </a:t>
            </a:r>
            <a:r>
              <a:rPr lang="en-US" altLang="zh-TW" dirty="0" err="1"/>
              <a:t>điều</a:t>
            </a:r>
            <a:r>
              <a:rPr lang="en-US" altLang="zh-TW" dirty="0"/>
              <a:t> </a:t>
            </a:r>
            <a:r>
              <a:rPr lang="en-US" altLang="zh-TW" dirty="0" err="1"/>
              <a:t>hành</a:t>
            </a:r>
            <a:r>
              <a:rPr lang="vi-VN" altLang="zh-TW" dirty="0"/>
              <a:t> được chi</a:t>
            </a:r>
            <a:r>
              <a:rPr lang="en-US" altLang="zh-TW" dirty="0"/>
              <a:t>a</a:t>
            </a:r>
            <a:r>
              <a:rPr lang="vi-VN" altLang="zh-TW" dirty="0"/>
              <a:t> thành nhiều lớp (layer).</a:t>
            </a:r>
          </a:p>
          <a:p>
            <a:pPr lvl="1"/>
            <a:r>
              <a:rPr lang="vi-VN" altLang="zh-TW" sz="2800" dirty="0"/>
              <a:t>Lớp dưới cùng: hardware</a:t>
            </a:r>
            <a:r>
              <a:rPr lang="en-US" altLang="zh-TW" sz="2800" dirty="0"/>
              <a:t>.</a:t>
            </a:r>
            <a:endParaRPr lang="vi-VN" altLang="zh-TW" sz="2800" dirty="0"/>
          </a:p>
          <a:p>
            <a:pPr lvl="1"/>
            <a:r>
              <a:rPr lang="vi-VN" altLang="zh-TW" sz="2800" dirty="0"/>
              <a:t>Lớp trên cùng là giao tiếp với user</a:t>
            </a:r>
            <a:r>
              <a:rPr lang="en-US" altLang="zh-TW" sz="2800" dirty="0"/>
              <a:t>.</a:t>
            </a:r>
            <a:endParaRPr lang="vi-VN" altLang="zh-TW" sz="2800" dirty="0"/>
          </a:p>
          <a:p>
            <a:pPr lvl="1"/>
            <a:r>
              <a:rPr lang="vi-VN" altLang="zh-TW" sz="2800" dirty="0"/>
              <a:t>Lớp trên chỉ phụ thuộc lớp dưới</a:t>
            </a:r>
            <a:r>
              <a:rPr lang="en-US" altLang="zh-TW" sz="2800" dirty="0"/>
              <a:t>.</a:t>
            </a:r>
            <a:endParaRPr lang="vi-VN" altLang="zh-TW" sz="2800" dirty="0"/>
          </a:p>
          <a:p>
            <a:pPr lvl="1"/>
            <a:r>
              <a:rPr lang="vi-VN" altLang="zh-TW" sz="2800" dirty="0"/>
              <a:t>Một lớp chỉ có thể gọi các hàm của lớp dưới và các hàm của nó được gọi bởi lớp trên</a:t>
            </a:r>
            <a:r>
              <a:rPr lang="en-US" altLang="zh-TW" sz="2800" dirty="0"/>
              <a:t>.</a:t>
            </a:r>
          </a:p>
          <a:p>
            <a:pPr lvl="1"/>
            <a:r>
              <a:rPr lang="en-US" altLang="zh-TW" sz="2800" dirty="0" err="1"/>
              <a:t>Ví</a:t>
            </a:r>
            <a:r>
              <a:rPr lang="en-US" altLang="zh-TW" sz="2800" dirty="0"/>
              <a:t> </a:t>
            </a:r>
            <a:r>
              <a:rPr lang="en-US" altLang="zh-TW" sz="2800" dirty="0" err="1"/>
              <a:t>dụ</a:t>
            </a:r>
            <a:r>
              <a:rPr lang="en-US" altLang="zh-TW" sz="2800" dirty="0"/>
              <a:t>: </a:t>
            </a:r>
            <a:r>
              <a:rPr lang="en-US" altLang="zh-TW" sz="2800" dirty="0" err="1"/>
              <a:t>Hệ</a:t>
            </a:r>
            <a:r>
              <a:rPr lang="en-US" altLang="zh-TW" sz="2800" dirty="0"/>
              <a:t> </a:t>
            </a:r>
            <a:r>
              <a:rPr lang="en-US" altLang="zh-TW" sz="2800" dirty="0" err="1"/>
              <a:t>điều</a:t>
            </a:r>
            <a:r>
              <a:rPr lang="en-US" altLang="zh-TW" sz="2800" dirty="0"/>
              <a:t> </a:t>
            </a:r>
            <a:r>
              <a:rPr lang="en-US" altLang="zh-TW" sz="2800" dirty="0" err="1"/>
              <a:t>hành</a:t>
            </a:r>
            <a:r>
              <a:rPr lang="en-US" altLang="zh-TW" sz="2800" dirty="0"/>
              <a:t> THE.</a:t>
            </a:r>
            <a:endParaRPr lang="vi-VN" altLang="zh-TW" sz="28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104</a:t>
            </a:fld>
            <a:endParaRPr lang="en-VN" dirty="0"/>
          </a:p>
        </p:txBody>
      </p:sp>
      <p:pic>
        <p:nvPicPr>
          <p:cNvPr id="6" name="Picture 5">
            <a:extLst>
              <a:ext uri="{FF2B5EF4-FFF2-40B4-BE49-F238E27FC236}">
                <a16:creationId xmlns:a16="http://schemas.microsoft.com/office/drawing/2014/main" id="{306FD416-9DE0-51E8-6688-266DA8BC32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5940" y="1803072"/>
            <a:ext cx="3579541" cy="355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74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5.3 </a:t>
            </a:r>
            <a:r>
              <a:rPr lang="en-US" dirty="0" err="1"/>
              <a:t>Cấu</a:t>
            </a:r>
            <a:r>
              <a:rPr lang="en-US" dirty="0"/>
              <a:t> </a:t>
            </a:r>
            <a:r>
              <a:rPr lang="en-US" dirty="0" err="1"/>
              <a:t>trúc</a:t>
            </a:r>
            <a:r>
              <a:rPr lang="en-US" dirty="0"/>
              <a:t> Microkernels</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009860"/>
            <a:ext cx="5568782" cy="5241796"/>
          </a:xfrm>
        </p:spPr>
        <p:txBody>
          <a:bodyPr>
            <a:noAutofit/>
          </a:bodyPr>
          <a:lstStyle/>
          <a:p>
            <a:r>
              <a:rPr lang="en-US" altLang="zh-TW" sz="2400" dirty="0"/>
              <a:t>P</a:t>
            </a:r>
            <a:r>
              <a:rPr lang="vi-VN" altLang="zh-TW" sz="2400" dirty="0"/>
              <a:t>hân chia module theo microkernel (CMU Mach OS, 1980)</a:t>
            </a:r>
            <a:r>
              <a:rPr lang="en-US" altLang="zh-TW" sz="2400" dirty="0"/>
              <a:t>.</a:t>
            </a:r>
            <a:endParaRPr lang="vi-VN" altLang="zh-TW" sz="2400" dirty="0"/>
          </a:p>
          <a:p>
            <a:r>
              <a:rPr lang="vi-VN" altLang="zh-TW" sz="2400" dirty="0"/>
              <a:t>Chuyển một số chức năng của OS từ kernel space sang user space</a:t>
            </a:r>
            <a:r>
              <a:rPr lang="en-US" altLang="zh-TW" sz="2400" dirty="0"/>
              <a:t>.</a:t>
            </a:r>
            <a:endParaRPr lang="vi-VN" altLang="zh-TW" sz="2400" dirty="0"/>
          </a:p>
          <a:p>
            <a:r>
              <a:rPr lang="vi-VN" altLang="zh-TW" sz="2400" dirty="0"/>
              <a:t>Thu gọn kernel =&gt; microkernel, microkernel chỉ bao gồm các chức năng tối thiểu như quản lý tiến trình, bộ nhớ và cơ chế giao tiếp giữa các tiến trình</a:t>
            </a:r>
            <a:r>
              <a:rPr lang="en-US" altLang="zh-TW" sz="2400" dirty="0"/>
              <a:t>.</a:t>
            </a:r>
            <a:endParaRPr lang="vi-VN" altLang="zh-TW" sz="2400" dirty="0"/>
          </a:p>
          <a:p>
            <a:r>
              <a:rPr lang="vi-VN" altLang="zh-TW" sz="2400" dirty="0"/>
              <a:t>Giao tiếp giữa các </a:t>
            </a:r>
            <a:r>
              <a:rPr lang="en-US" altLang="zh-TW" sz="2400" dirty="0"/>
              <a:t>user </a:t>
            </a:r>
            <a:r>
              <a:rPr lang="vi-VN" altLang="zh-TW" sz="2400" dirty="0"/>
              <a:t>module qua cơ chế truyền thông điệp</a:t>
            </a:r>
            <a:r>
              <a:rPr lang="en-US" altLang="zh-TW" sz="2400" dirty="0"/>
              <a:t>.</a:t>
            </a:r>
            <a:endParaRPr lang="vi-VN" altLang="zh-TW" sz="24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105</a:t>
            </a:fld>
            <a:endParaRPr lang="en-VN" dirty="0"/>
          </a:p>
        </p:txBody>
      </p:sp>
      <p:pic>
        <p:nvPicPr>
          <p:cNvPr id="6" name="Picture 2">
            <a:extLst>
              <a:ext uri="{FF2B5EF4-FFF2-40B4-BE49-F238E27FC236}">
                <a16:creationId xmlns:a16="http://schemas.microsoft.com/office/drawing/2014/main" id="{A8287E2F-696E-9EB3-6010-653E5AE4D4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517" y="1323976"/>
            <a:ext cx="5438826" cy="2628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774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5.4 </a:t>
            </a:r>
            <a:r>
              <a:rPr lang="en-US" dirty="0" err="1"/>
              <a:t>Cấu</a:t>
            </a:r>
            <a:r>
              <a:rPr lang="en-US" dirty="0"/>
              <a:t> </a:t>
            </a:r>
            <a:r>
              <a:rPr lang="en-US" dirty="0" err="1"/>
              <a:t>trúc</a:t>
            </a:r>
            <a:r>
              <a:rPr lang="en-US" dirty="0"/>
              <a:t> Modules</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en-US" altLang="zh-TW" sz="2400" dirty="0" err="1"/>
              <a:t>Nhiều</a:t>
            </a:r>
            <a:r>
              <a:rPr lang="en-US" altLang="zh-TW" sz="2400" dirty="0"/>
              <a:t> </a:t>
            </a:r>
            <a:r>
              <a:rPr lang="en-US" altLang="zh-TW" sz="2400" dirty="0" err="1"/>
              <a:t>hệ</a:t>
            </a:r>
            <a:r>
              <a:rPr lang="en-US" altLang="zh-TW" sz="2400" dirty="0"/>
              <a:t> </a:t>
            </a:r>
            <a:r>
              <a:rPr lang="en-US" altLang="zh-TW" sz="2400" dirty="0" err="1"/>
              <a:t>điều</a:t>
            </a:r>
            <a:r>
              <a:rPr lang="en-US" altLang="zh-TW" sz="2400" dirty="0"/>
              <a:t> </a:t>
            </a:r>
            <a:r>
              <a:rPr lang="en-US" altLang="zh-TW" sz="2400" dirty="0" err="1"/>
              <a:t>hành</a:t>
            </a:r>
            <a:r>
              <a:rPr lang="en-US" altLang="zh-TW" sz="2400" dirty="0"/>
              <a:t> </a:t>
            </a:r>
            <a:r>
              <a:rPr lang="en-US" altLang="zh-TW" sz="2400" dirty="0" err="1"/>
              <a:t>hiện</a:t>
            </a:r>
            <a:r>
              <a:rPr lang="en-US" altLang="zh-TW" sz="2400" dirty="0"/>
              <a:t> </a:t>
            </a:r>
            <a:r>
              <a:rPr lang="en-US" altLang="zh-TW" sz="2400" dirty="0" err="1"/>
              <a:t>đại</a:t>
            </a:r>
            <a:r>
              <a:rPr lang="en-US" altLang="zh-TW" sz="2400" dirty="0"/>
              <a:t> </a:t>
            </a:r>
            <a:r>
              <a:rPr lang="en-US" altLang="zh-TW" sz="2400" dirty="0" err="1"/>
              <a:t>triển</a:t>
            </a:r>
            <a:r>
              <a:rPr lang="en-US" altLang="zh-TW" sz="2400" dirty="0"/>
              <a:t> </a:t>
            </a:r>
            <a:r>
              <a:rPr lang="en-US" altLang="zh-TW" sz="2400" dirty="0" err="1"/>
              <a:t>khai</a:t>
            </a:r>
            <a:r>
              <a:rPr lang="en-US" altLang="zh-TW" sz="2400" dirty="0"/>
              <a:t> </a:t>
            </a:r>
            <a:r>
              <a:rPr lang="en-US" altLang="zh-TW" sz="2400" dirty="0" err="1"/>
              <a:t>các</a:t>
            </a:r>
            <a:r>
              <a:rPr lang="en-US" altLang="zh-TW" sz="2400" dirty="0"/>
              <a:t> loadable kernel modules (LKMs):</a:t>
            </a:r>
          </a:p>
          <a:p>
            <a:pPr lvl="1"/>
            <a:r>
              <a:rPr lang="en-US" altLang="zh-TW" dirty="0" err="1"/>
              <a:t>Sử</a:t>
            </a:r>
            <a:r>
              <a:rPr lang="en-US" altLang="zh-TW" dirty="0"/>
              <a:t> </a:t>
            </a:r>
            <a:r>
              <a:rPr lang="en-US" altLang="zh-TW" dirty="0" err="1"/>
              <a:t>dụng</a:t>
            </a:r>
            <a:r>
              <a:rPr lang="en-US" altLang="zh-TW" dirty="0"/>
              <a:t> </a:t>
            </a:r>
            <a:r>
              <a:rPr lang="en-US" altLang="zh-TW" dirty="0" err="1"/>
              <a:t>cách</a:t>
            </a:r>
            <a:r>
              <a:rPr lang="en-US" altLang="zh-TW" dirty="0"/>
              <a:t> </a:t>
            </a:r>
            <a:r>
              <a:rPr lang="en-US" altLang="zh-TW" dirty="0" err="1"/>
              <a:t>tiếp</a:t>
            </a:r>
            <a:r>
              <a:rPr lang="en-US" altLang="zh-TW" dirty="0"/>
              <a:t> </a:t>
            </a:r>
            <a:r>
              <a:rPr lang="en-US" altLang="zh-TW" dirty="0" err="1"/>
              <a:t>cận</a:t>
            </a:r>
            <a:r>
              <a:rPr lang="en-US" altLang="zh-TW" dirty="0"/>
              <a:t> h</a:t>
            </a:r>
            <a:r>
              <a:rPr lang="vi-VN" altLang="zh-TW" dirty="0"/>
              <a:t>ư</a:t>
            </a:r>
            <a:r>
              <a:rPr lang="en-US" altLang="zh-TW" dirty="0" err="1"/>
              <a:t>ớng</a:t>
            </a:r>
            <a:r>
              <a:rPr lang="en-US" altLang="zh-TW" dirty="0"/>
              <a:t> </a:t>
            </a:r>
            <a:r>
              <a:rPr lang="en-US" altLang="zh-TW" dirty="0" err="1"/>
              <a:t>đối</a:t>
            </a:r>
            <a:r>
              <a:rPr lang="en-US" altLang="zh-TW" dirty="0"/>
              <a:t> t</a:t>
            </a:r>
            <a:r>
              <a:rPr lang="vi-VN" altLang="zh-TW" dirty="0"/>
              <a:t>ư</a:t>
            </a:r>
            <a:r>
              <a:rPr lang="en-US" altLang="zh-TW" dirty="0" err="1"/>
              <a:t>ợng</a:t>
            </a:r>
            <a:r>
              <a:rPr lang="en-US" altLang="zh-TW" dirty="0"/>
              <a:t>.</a:t>
            </a:r>
          </a:p>
          <a:p>
            <a:pPr lvl="1"/>
            <a:r>
              <a:rPr lang="en-US" altLang="zh-TW" dirty="0" err="1"/>
              <a:t>Mỗi</a:t>
            </a:r>
            <a:r>
              <a:rPr lang="en-US" altLang="zh-TW" dirty="0"/>
              <a:t> core </a:t>
            </a:r>
            <a:r>
              <a:rPr lang="en-US" altLang="zh-TW" dirty="0" err="1"/>
              <a:t>thành</a:t>
            </a:r>
            <a:r>
              <a:rPr lang="en-US" altLang="zh-TW" dirty="0"/>
              <a:t> </a:t>
            </a:r>
            <a:r>
              <a:rPr lang="en-US" altLang="zh-TW" dirty="0" err="1"/>
              <a:t>phần</a:t>
            </a:r>
            <a:r>
              <a:rPr lang="en-US" altLang="zh-TW" dirty="0"/>
              <a:t> </a:t>
            </a:r>
            <a:r>
              <a:rPr lang="en-US" altLang="zh-TW" dirty="0" err="1"/>
              <a:t>là</a:t>
            </a:r>
            <a:r>
              <a:rPr lang="en-US" altLang="zh-TW" dirty="0"/>
              <a:t> </a:t>
            </a:r>
            <a:r>
              <a:rPr lang="en-US" altLang="zh-TW" dirty="0" err="1"/>
              <a:t>tách</a:t>
            </a:r>
            <a:r>
              <a:rPr lang="en-US" altLang="zh-TW" dirty="0"/>
              <a:t> </a:t>
            </a:r>
            <a:r>
              <a:rPr lang="en-US" altLang="zh-TW" dirty="0" err="1"/>
              <a:t>biệt</a:t>
            </a:r>
            <a:r>
              <a:rPr lang="en-US" altLang="zh-TW" dirty="0"/>
              <a:t> </a:t>
            </a:r>
            <a:r>
              <a:rPr lang="en-US" altLang="zh-TW" dirty="0" err="1"/>
              <a:t>nhau</a:t>
            </a:r>
            <a:r>
              <a:rPr lang="en-US" altLang="zh-TW" dirty="0"/>
              <a:t>.</a:t>
            </a:r>
          </a:p>
          <a:p>
            <a:pPr lvl="1"/>
            <a:r>
              <a:rPr lang="en-US" altLang="zh-TW" dirty="0"/>
              <a:t>Trao </a:t>
            </a:r>
            <a:r>
              <a:rPr lang="en-US" altLang="zh-TW" dirty="0" err="1"/>
              <a:t>đổi</a:t>
            </a:r>
            <a:r>
              <a:rPr lang="en-US" altLang="zh-TW" dirty="0"/>
              <a:t> </a:t>
            </a:r>
            <a:r>
              <a:rPr lang="en-US" altLang="zh-TW" dirty="0" err="1"/>
              <a:t>thông</a:t>
            </a:r>
            <a:r>
              <a:rPr lang="en-US" altLang="zh-TW" dirty="0"/>
              <a:t> qua </a:t>
            </a:r>
            <a:r>
              <a:rPr lang="en-US" altLang="zh-TW" dirty="0" err="1"/>
              <a:t>các</a:t>
            </a:r>
            <a:r>
              <a:rPr lang="en-US" altLang="zh-TW" dirty="0"/>
              <a:t> interfaces.</a:t>
            </a:r>
          </a:p>
          <a:p>
            <a:pPr lvl="1"/>
            <a:r>
              <a:rPr lang="en-US" altLang="zh-TW" dirty="0" err="1"/>
              <a:t>Mỗi</a:t>
            </a:r>
            <a:r>
              <a:rPr lang="en-US" altLang="zh-TW" dirty="0"/>
              <a:t> module </a:t>
            </a:r>
            <a:r>
              <a:rPr lang="en-US" altLang="zh-TW" dirty="0" err="1"/>
              <a:t>nh</a:t>
            </a:r>
            <a:r>
              <a:rPr lang="vi-VN" altLang="zh-TW" dirty="0"/>
              <a:t>ư</a:t>
            </a:r>
            <a:r>
              <a:rPr lang="en-US" altLang="zh-TW" dirty="0"/>
              <a:t> </a:t>
            </a:r>
            <a:r>
              <a:rPr lang="en-US" altLang="zh-TW" dirty="0" err="1"/>
              <a:t>là</a:t>
            </a:r>
            <a:r>
              <a:rPr lang="en-US" altLang="zh-TW" dirty="0"/>
              <a:t> </a:t>
            </a:r>
            <a:r>
              <a:rPr lang="en-US" altLang="zh-TW" dirty="0" err="1"/>
              <a:t>một</a:t>
            </a:r>
            <a:r>
              <a:rPr lang="en-US" altLang="zh-TW" dirty="0"/>
              <a:t> </a:t>
            </a:r>
            <a:r>
              <a:rPr lang="en-US" altLang="zh-TW" dirty="0" err="1"/>
              <a:t>phần</a:t>
            </a:r>
            <a:r>
              <a:rPr lang="en-US" altLang="zh-TW" dirty="0"/>
              <a:t> </a:t>
            </a:r>
            <a:r>
              <a:rPr lang="en-US" altLang="zh-TW" dirty="0" err="1"/>
              <a:t>của</a:t>
            </a:r>
            <a:r>
              <a:rPr lang="en-US" altLang="zh-TW" dirty="0"/>
              <a:t> </a:t>
            </a:r>
            <a:r>
              <a:rPr lang="en-US" altLang="zh-TW" dirty="0" err="1"/>
              <a:t>nhân</a:t>
            </a:r>
            <a:r>
              <a:rPr lang="en-US" altLang="zh-TW" dirty="0"/>
              <a:t>.</a:t>
            </a:r>
          </a:p>
          <a:p>
            <a:r>
              <a:rPr lang="en-US" altLang="zh-TW" sz="2400" dirty="0" err="1"/>
              <a:t>Nhìn</a:t>
            </a:r>
            <a:r>
              <a:rPr lang="en-US" altLang="zh-TW" sz="2400" dirty="0"/>
              <a:t> </a:t>
            </a:r>
            <a:r>
              <a:rPr lang="en-US" altLang="zh-TW" sz="2400" dirty="0" err="1"/>
              <a:t>chung</a:t>
            </a:r>
            <a:r>
              <a:rPr lang="en-US" altLang="zh-TW" sz="2400" dirty="0"/>
              <a:t>, </a:t>
            </a:r>
            <a:r>
              <a:rPr lang="en-US" altLang="zh-TW" sz="2400" dirty="0" err="1"/>
              <a:t>cấu</a:t>
            </a:r>
            <a:r>
              <a:rPr lang="en-US" altLang="zh-TW" sz="2400" dirty="0"/>
              <a:t> </a:t>
            </a:r>
            <a:r>
              <a:rPr lang="en-US" altLang="zh-TW" sz="2400" dirty="0" err="1"/>
              <a:t>trúc</a:t>
            </a:r>
            <a:r>
              <a:rPr lang="en-US" altLang="zh-TW" sz="2400" dirty="0"/>
              <a:t> Modules </a:t>
            </a:r>
            <a:r>
              <a:rPr lang="en-US" altLang="zh-TW" sz="2400" dirty="0" err="1"/>
              <a:t>giống</a:t>
            </a:r>
            <a:r>
              <a:rPr lang="en-US" altLang="zh-TW" sz="2400" dirty="0"/>
              <a:t> </a:t>
            </a:r>
            <a:r>
              <a:rPr lang="en-US" altLang="zh-TW" sz="2400" dirty="0" err="1"/>
              <a:t>với</a:t>
            </a:r>
            <a:r>
              <a:rPr lang="en-US" altLang="zh-TW" sz="2400" dirty="0"/>
              <a:t> </a:t>
            </a:r>
            <a:r>
              <a:rPr lang="en-US" altLang="zh-TW" sz="2400" dirty="0" err="1"/>
              <a:t>cấu</a:t>
            </a:r>
            <a:r>
              <a:rPr lang="en-US" altLang="zh-TW" sz="2400" dirty="0"/>
              <a:t> </a:t>
            </a:r>
            <a:r>
              <a:rPr lang="en-US" altLang="zh-TW" sz="2400" dirty="0" err="1"/>
              <a:t>trúc</a:t>
            </a:r>
            <a:r>
              <a:rPr lang="en-US" altLang="zh-TW" sz="2400" dirty="0"/>
              <a:t> Layer </a:t>
            </a:r>
            <a:r>
              <a:rPr lang="en-US" altLang="zh-TW" sz="2400" dirty="0" err="1"/>
              <a:t>nh</a:t>
            </a:r>
            <a:r>
              <a:rPr lang="vi-VN" altLang="zh-TW" sz="2400" dirty="0"/>
              <a:t>ư</a:t>
            </a:r>
            <a:r>
              <a:rPr lang="en-US" altLang="zh-TW" sz="2400" dirty="0"/>
              <a:t>ng </a:t>
            </a:r>
            <a:r>
              <a:rPr lang="en-US" altLang="zh-TW" sz="2400" dirty="0" err="1"/>
              <a:t>phức</a:t>
            </a:r>
            <a:r>
              <a:rPr lang="en-US" altLang="zh-TW" sz="2400" dirty="0"/>
              <a:t> </a:t>
            </a:r>
            <a:r>
              <a:rPr lang="en-US" altLang="zh-TW" sz="2400" dirty="0" err="1"/>
              <a:t>tạp</a:t>
            </a:r>
            <a:r>
              <a:rPr lang="en-US" altLang="zh-TW" sz="2400" dirty="0"/>
              <a:t> h</a:t>
            </a:r>
            <a:r>
              <a:rPr lang="vi-VN" altLang="zh-TW" sz="2400" dirty="0"/>
              <a:t>ơ</a:t>
            </a:r>
            <a:r>
              <a:rPr lang="en-US" altLang="zh-TW" sz="2400" dirty="0"/>
              <a:t>n.</a:t>
            </a:r>
          </a:p>
          <a:p>
            <a:pPr lvl="1"/>
            <a:r>
              <a:rPr lang="en-US" altLang="zh-TW" dirty="0" err="1"/>
              <a:t>Ví</a:t>
            </a:r>
            <a:r>
              <a:rPr lang="en-US" altLang="zh-TW" dirty="0"/>
              <a:t> </a:t>
            </a:r>
            <a:r>
              <a:rPr lang="en-US" altLang="zh-TW" dirty="0" err="1"/>
              <a:t>dụ</a:t>
            </a:r>
            <a:r>
              <a:rPr lang="en-US" altLang="zh-TW" dirty="0"/>
              <a:t>: Linux, Solaris</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106</a:t>
            </a:fld>
            <a:endParaRPr lang="en-VN" dirty="0"/>
          </a:p>
        </p:txBody>
      </p:sp>
    </p:spTree>
    <p:extLst>
      <p:ext uri="{BB962C8B-B14F-4D97-AF65-F5344CB8AC3E}">
        <p14:creationId xmlns:p14="http://schemas.microsoft.com/office/powerpoint/2010/main" val="274545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1070396" y="1471305"/>
            <a:ext cx="3719288" cy="494751"/>
          </a:xfr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Cấu trúc hệ thống</a:t>
            </a:r>
            <a:r>
              <a:rPr lang="en-US" sz="2400" dirty="0">
                <a:solidFill>
                  <a:schemeClr val="bg1"/>
                </a:solidFill>
                <a:latin typeface="Arial" panose="020B0604020202020204" pitchFamily="34" charset="0"/>
                <a:ea typeface="+mn-ea"/>
                <a:cs typeface="Arial" panose="020B0604020202020204" pitchFamily="34" charset="0"/>
              </a:rPr>
              <a:t> Linux</a:t>
            </a:r>
            <a:endParaRPr lang="en-VN" sz="2400" dirty="0">
              <a:solidFill>
                <a:schemeClr val="bg1"/>
              </a:solidFill>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1142797" y="2490728"/>
            <a:ext cx="3661023" cy="2401217"/>
          </a:xfrm>
        </p:spPr>
        <p:txBody>
          <a:bodyPr>
            <a:normAutofit/>
          </a:bodyPr>
          <a:lstStyle/>
          <a:p>
            <a:pPr marL="0" indent="0">
              <a:buNone/>
            </a:pPr>
            <a:r>
              <a:rPr kumimoji="1" lang="en-US" dirty="0"/>
              <a:t>Linux </a:t>
            </a:r>
            <a:r>
              <a:rPr kumimoji="1" lang="en-US" dirty="0" err="1"/>
              <a:t>d</a:t>
            </a:r>
            <a:r>
              <a:rPr lang="en-US" dirty="0" err="1"/>
              <a:t>ựa</a:t>
            </a:r>
            <a:r>
              <a:rPr lang="en-US" dirty="0"/>
              <a:t> </a:t>
            </a:r>
            <a:r>
              <a:rPr lang="en-US" dirty="0" err="1"/>
              <a:t>theo</a:t>
            </a:r>
            <a:r>
              <a:rPr lang="en-US" dirty="0"/>
              <a:t> </a:t>
            </a:r>
            <a:r>
              <a:rPr lang="en-US" dirty="0" err="1"/>
              <a:t>cấu</a:t>
            </a:r>
            <a:r>
              <a:rPr lang="en-US" dirty="0"/>
              <a:t> </a:t>
            </a:r>
            <a:r>
              <a:rPr lang="en-US" dirty="0" err="1"/>
              <a:t>trúc</a:t>
            </a:r>
            <a:r>
              <a:rPr lang="en-US" dirty="0"/>
              <a:t> monolithic </a:t>
            </a:r>
            <a:r>
              <a:rPr lang="en-US" dirty="0" err="1"/>
              <a:t>đ</a:t>
            </a:r>
            <a:r>
              <a:rPr lang="vi-VN" dirty="0"/>
              <a:t>ư</a:t>
            </a:r>
            <a:r>
              <a:rPr lang="en-US" dirty="0" err="1"/>
              <a:t>ợc</a:t>
            </a:r>
            <a:r>
              <a:rPr lang="en-US" dirty="0"/>
              <a:t> </a:t>
            </a:r>
            <a:r>
              <a:rPr lang="en-US" dirty="0" err="1"/>
              <a:t>thiết</a:t>
            </a:r>
            <a:r>
              <a:rPr lang="en-US" dirty="0"/>
              <a:t> </a:t>
            </a:r>
            <a:r>
              <a:rPr lang="en-US" dirty="0" err="1"/>
              <a:t>kế</a:t>
            </a:r>
            <a:r>
              <a:rPr lang="en-US" dirty="0"/>
              <a:t> </a:t>
            </a:r>
            <a:r>
              <a:rPr lang="en-US" dirty="0" err="1"/>
              <a:t>theo</a:t>
            </a:r>
            <a:r>
              <a:rPr lang="en-US" dirty="0"/>
              <a:t> </a:t>
            </a:r>
            <a:r>
              <a:rPr lang="en-US" dirty="0" err="1"/>
              <a:t>dạng</a:t>
            </a:r>
            <a:r>
              <a:rPr lang="en-US" dirty="0"/>
              <a:t> module.</a:t>
            </a:r>
            <a:endParaRPr kumimoji="1" lang="en-US"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107</a:t>
            </a:fld>
            <a:endParaRPr lang="en-VN" dirty="0"/>
          </a:p>
        </p:txBody>
      </p:sp>
      <p:pic>
        <p:nvPicPr>
          <p:cNvPr id="6" name="Picture 3">
            <a:extLst>
              <a:ext uri="{FF2B5EF4-FFF2-40B4-BE49-F238E27FC236}">
                <a16:creationId xmlns:a16="http://schemas.microsoft.com/office/drawing/2014/main" id="{EDF314AE-4F04-9E79-4C47-231AB39D80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70682" y="1400534"/>
            <a:ext cx="3264225" cy="5018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1E30E1F-BAF5-6E78-0A9E-42A7D81AB988}"/>
              </a:ext>
            </a:extLst>
          </p:cNvPr>
          <p:cNvSpPr txBox="1">
            <a:spLocks/>
          </p:cNvSpPr>
          <p:nvPr/>
        </p:nvSpPr>
        <p:spPr>
          <a:xfrm>
            <a:off x="646122" y="-225571"/>
            <a:ext cx="10579655" cy="1944251"/>
          </a:xfrm>
          <a:prstGeom prst="rect">
            <a:avLst/>
          </a:prstGeom>
        </p:spPr>
        <p:txBody>
          <a:bodyPr vert="horz" lIns="91440" tIns="45720" rIns="91440" bIns="45720" rtlCol="0" anchor="ctr">
            <a:normAutofit fontScale="975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4100" dirty="0"/>
              <a:t>5.4 </a:t>
            </a:r>
            <a:r>
              <a:rPr lang="en-US" sz="4100" dirty="0" err="1"/>
              <a:t>Cấu</a:t>
            </a:r>
            <a:r>
              <a:rPr lang="en-US" sz="4100" dirty="0"/>
              <a:t> </a:t>
            </a:r>
            <a:r>
              <a:rPr lang="en-US" sz="4100" dirty="0" err="1"/>
              <a:t>trúc</a:t>
            </a:r>
            <a:r>
              <a:rPr lang="en-US" sz="4000" dirty="0"/>
              <a:t> </a:t>
            </a:r>
            <a:r>
              <a:rPr lang="en-US" sz="4100" dirty="0"/>
              <a:t>Modules</a:t>
            </a:r>
            <a:endParaRPr lang="en-VN" sz="4100" dirty="0"/>
          </a:p>
        </p:txBody>
      </p:sp>
    </p:spTree>
    <p:extLst>
      <p:ext uri="{BB962C8B-B14F-4D97-AF65-F5344CB8AC3E}">
        <p14:creationId xmlns:p14="http://schemas.microsoft.com/office/powerpoint/2010/main" val="8846525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5.5 </a:t>
            </a:r>
            <a:r>
              <a:rPr lang="en-US" dirty="0" err="1"/>
              <a:t>Cấu</a:t>
            </a:r>
            <a:r>
              <a:rPr lang="en-US" dirty="0"/>
              <a:t> </a:t>
            </a:r>
            <a:r>
              <a:rPr lang="en-US" dirty="0" err="1"/>
              <a:t>trúc</a:t>
            </a:r>
            <a:r>
              <a:rPr lang="en-US" dirty="0"/>
              <a:t> Hybrid Systems </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en-US" altLang="zh-TW" sz="2400" dirty="0" err="1"/>
              <a:t>Hầu</a:t>
            </a:r>
            <a:r>
              <a:rPr lang="en-US" altLang="zh-TW" sz="2400" dirty="0"/>
              <a:t> </a:t>
            </a:r>
            <a:r>
              <a:rPr lang="en-US" altLang="zh-TW" sz="2400" dirty="0" err="1"/>
              <a:t>hết</a:t>
            </a:r>
            <a:r>
              <a:rPr lang="en-US" altLang="zh-TW" sz="2400" dirty="0"/>
              <a:t> </a:t>
            </a:r>
            <a:r>
              <a:rPr lang="en-US" altLang="zh-TW" sz="2400" dirty="0" err="1"/>
              <a:t>các</a:t>
            </a:r>
            <a:r>
              <a:rPr lang="en-US" altLang="zh-TW" sz="2400" dirty="0"/>
              <a:t> </a:t>
            </a:r>
            <a:r>
              <a:rPr lang="en-US" altLang="zh-TW" sz="2400" dirty="0" err="1"/>
              <a:t>hệ</a:t>
            </a:r>
            <a:r>
              <a:rPr lang="en-US" altLang="zh-TW" sz="2400" dirty="0"/>
              <a:t> </a:t>
            </a:r>
            <a:r>
              <a:rPr lang="en-US" altLang="zh-TW" sz="2400" dirty="0" err="1"/>
              <a:t>điều</a:t>
            </a:r>
            <a:r>
              <a:rPr lang="en-US" altLang="zh-TW" sz="2400" dirty="0"/>
              <a:t> </a:t>
            </a:r>
            <a:r>
              <a:rPr lang="en-US" altLang="zh-TW" sz="2400" dirty="0" err="1"/>
              <a:t>hành</a:t>
            </a:r>
            <a:r>
              <a:rPr lang="en-US" altLang="zh-TW" sz="2400" dirty="0"/>
              <a:t> </a:t>
            </a:r>
            <a:r>
              <a:rPr lang="en-US" altLang="zh-TW" sz="2400" dirty="0" err="1"/>
              <a:t>hiện</a:t>
            </a:r>
            <a:r>
              <a:rPr lang="en-US" altLang="zh-TW" sz="2400" dirty="0"/>
              <a:t> </a:t>
            </a:r>
            <a:r>
              <a:rPr lang="en-US" altLang="zh-TW" sz="2400" dirty="0" err="1"/>
              <a:t>đại</a:t>
            </a:r>
            <a:r>
              <a:rPr lang="en-US" altLang="zh-TW" sz="2400" dirty="0"/>
              <a:t> </a:t>
            </a:r>
            <a:r>
              <a:rPr lang="en-US" altLang="zh-TW" sz="2400" dirty="0" err="1"/>
              <a:t>không</a:t>
            </a:r>
            <a:r>
              <a:rPr lang="en-US" altLang="zh-TW" sz="2400" dirty="0"/>
              <a:t> </a:t>
            </a:r>
            <a:r>
              <a:rPr lang="en-US" altLang="zh-TW" sz="2400" dirty="0" err="1"/>
              <a:t>theo</a:t>
            </a:r>
            <a:r>
              <a:rPr lang="en-US" altLang="zh-TW" sz="2400" dirty="0"/>
              <a:t> </a:t>
            </a:r>
            <a:r>
              <a:rPr lang="en-US" altLang="zh-TW" sz="2400" dirty="0" err="1"/>
              <a:t>một</a:t>
            </a:r>
            <a:r>
              <a:rPr lang="en-US" altLang="zh-TW" sz="2400" dirty="0"/>
              <a:t> </a:t>
            </a:r>
            <a:r>
              <a:rPr lang="en-US" altLang="zh-TW" sz="2400" dirty="0" err="1"/>
              <a:t>cấu</a:t>
            </a:r>
            <a:r>
              <a:rPr lang="en-US" altLang="zh-TW" sz="2400" dirty="0"/>
              <a:t> </a:t>
            </a:r>
            <a:r>
              <a:rPr lang="en-US" altLang="zh-TW" sz="2400" dirty="0" err="1"/>
              <a:t>trúc</a:t>
            </a:r>
            <a:r>
              <a:rPr lang="en-US" altLang="zh-TW" sz="2400" dirty="0"/>
              <a:t> </a:t>
            </a:r>
            <a:r>
              <a:rPr lang="en-US" altLang="zh-TW" sz="2400" dirty="0" err="1"/>
              <a:t>thuần</a:t>
            </a:r>
            <a:r>
              <a:rPr lang="en-US" altLang="zh-TW" sz="2400" dirty="0"/>
              <a:t> </a:t>
            </a:r>
            <a:r>
              <a:rPr lang="en-US" altLang="zh-TW" sz="2400" dirty="0" err="1"/>
              <a:t>túy</a:t>
            </a:r>
            <a:r>
              <a:rPr lang="en-US" altLang="zh-TW" sz="2400" dirty="0"/>
              <a:t> </a:t>
            </a:r>
            <a:r>
              <a:rPr lang="en-US" altLang="zh-TW" sz="2400" dirty="0" err="1"/>
              <a:t>nào</a:t>
            </a:r>
            <a:r>
              <a:rPr lang="en-US" altLang="zh-TW" sz="2400" dirty="0"/>
              <a:t> </a:t>
            </a:r>
            <a:r>
              <a:rPr lang="en-US" altLang="zh-TW" sz="2400" dirty="0" err="1"/>
              <a:t>mà</a:t>
            </a:r>
            <a:r>
              <a:rPr lang="en-US" altLang="zh-TW" sz="2400" dirty="0"/>
              <a:t> </a:t>
            </a:r>
            <a:r>
              <a:rPr lang="en-US" altLang="zh-TW" sz="2400" dirty="0" err="1"/>
              <a:t>lai</a:t>
            </a:r>
            <a:r>
              <a:rPr lang="en-US" altLang="zh-TW" sz="2400" dirty="0"/>
              <a:t> </a:t>
            </a:r>
            <a:r>
              <a:rPr lang="en-US" altLang="zh-TW" sz="2400" dirty="0" err="1"/>
              <a:t>giữa</a:t>
            </a:r>
            <a:r>
              <a:rPr lang="en-US" altLang="zh-TW" sz="2400" dirty="0"/>
              <a:t> </a:t>
            </a:r>
            <a:r>
              <a:rPr lang="en-US" altLang="zh-TW" sz="2400" dirty="0" err="1"/>
              <a:t>các</a:t>
            </a:r>
            <a:r>
              <a:rPr lang="en-US" altLang="zh-TW" sz="2400" dirty="0"/>
              <a:t> </a:t>
            </a:r>
            <a:r>
              <a:rPr lang="en-US" altLang="zh-TW" sz="2400" dirty="0" err="1"/>
              <a:t>cấu</a:t>
            </a:r>
            <a:r>
              <a:rPr lang="en-US" altLang="zh-TW" sz="2400" dirty="0"/>
              <a:t> </a:t>
            </a:r>
            <a:r>
              <a:rPr lang="en-US" altLang="zh-TW" sz="2400" dirty="0" err="1"/>
              <a:t>trúc</a:t>
            </a:r>
            <a:r>
              <a:rPr lang="en-US" altLang="zh-TW" sz="2400" dirty="0"/>
              <a:t> </a:t>
            </a:r>
            <a:r>
              <a:rPr lang="en-US" altLang="zh-TW" sz="2400" dirty="0" err="1"/>
              <a:t>với</a:t>
            </a:r>
            <a:r>
              <a:rPr lang="en-US" altLang="zh-TW" sz="2400" dirty="0"/>
              <a:t> </a:t>
            </a:r>
            <a:r>
              <a:rPr lang="en-US" altLang="zh-TW" sz="2400" dirty="0" err="1"/>
              <a:t>nhau</a:t>
            </a:r>
            <a:r>
              <a:rPr lang="en-US" altLang="zh-TW" sz="2400" dirty="0"/>
              <a:t>:</a:t>
            </a:r>
          </a:p>
          <a:p>
            <a:pPr lvl="1"/>
            <a:r>
              <a:rPr lang="en-US" altLang="zh-TW" dirty="0" err="1"/>
              <a:t>Cấu</a:t>
            </a:r>
            <a:r>
              <a:rPr lang="en-US" altLang="zh-TW" dirty="0"/>
              <a:t> </a:t>
            </a:r>
            <a:r>
              <a:rPr lang="en-US" altLang="zh-TW" dirty="0" err="1"/>
              <a:t>trúc</a:t>
            </a:r>
            <a:r>
              <a:rPr lang="en-US" altLang="zh-TW" dirty="0"/>
              <a:t> </a:t>
            </a:r>
            <a:r>
              <a:rPr lang="en-US" altLang="zh-TW" dirty="0" err="1"/>
              <a:t>lai</a:t>
            </a:r>
            <a:r>
              <a:rPr lang="en-US" altLang="zh-TW" dirty="0"/>
              <a:t> </a:t>
            </a:r>
            <a:r>
              <a:rPr lang="en-US" altLang="zh-TW" dirty="0" err="1"/>
              <a:t>là</a:t>
            </a:r>
            <a:r>
              <a:rPr lang="en-US" altLang="zh-TW" dirty="0"/>
              <a:t> </a:t>
            </a:r>
            <a:r>
              <a:rPr lang="en-US" altLang="zh-TW" dirty="0" err="1"/>
              <a:t>sự</a:t>
            </a:r>
            <a:r>
              <a:rPr lang="en-US" altLang="zh-TW" dirty="0"/>
              <a:t> </a:t>
            </a:r>
            <a:r>
              <a:rPr lang="en-US" altLang="zh-TW" dirty="0" err="1"/>
              <a:t>kết</a:t>
            </a:r>
            <a:r>
              <a:rPr lang="en-US" altLang="zh-TW" dirty="0"/>
              <a:t> </a:t>
            </a:r>
            <a:r>
              <a:rPr lang="en-US" altLang="zh-TW" dirty="0" err="1"/>
              <a:t>hợp</a:t>
            </a:r>
            <a:r>
              <a:rPr lang="en-US" altLang="zh-TW" dirty="0"/>
              <a:t> </a:t>
            </a:r>
            <a:r>
              <a:rPr lang="en-US" altLang="zh-TW" dirty="0" err="1"/>
              <a:t>nhiều</a:t>
            </a:r>
            <a:r>
              <a:rPr lang="en-US" altLang="zh-TW" dirty="0"/>
              <a:t> </a:t>
            </a:r>
            <a:r>
              <a:rPr lang="en-US" altLang="zh-TW" dirty="0" err="1"/>
              <a:t>cách</a:t>
            </a:r>
            <a:r>
              <a:rPr lang="en-US" altLang="zh-TW" dirty="0"/>
              <a:t> </a:t>
            </a:r>
            <a:r>
              <a:rPr lang="en-US" altLang="zh-TW" dirty="0" err="1"/>
              <a:t>tiếp</a:t>
            </a:r>
            <a:r>
              <a:rPr lang="en-US" altLang="zh-TW" dirty="0"/>
              <a:t> </a:t>
            </a:r>
            <a:r>
              <a:rPr lang="en-US" altLang="zh-TW" dirty="0" err="1"/>
              <a:t>cận</a:t>
            </a:r>
            <a:r>
              <a:rPr lang="en-US" altLang="zh-TW" dirty="0"/>
              <a:t> </a:t>
            </a:r>
            <a:r>
              <a:rPr lang="en-US" altLang="zh-TW" dirty="0" err="1"/>
              <a:t>để</a:t>
            </a:r>
            <a:r>
              <a:rPr lang="en-US" altLang="zh-TW" dirty="0"/>
              <a:t> </a:t>
            </a:r>
            <a:r>
              <a:rPr lang="en-US" altLang="zh-TW" dirty="0" err="1"/>
              <a:t>giải</a:t>
            </a:r>
            <a:r>
              <a:rPr lang="en-US" altLang="zh-TW" dirty="0"/>
              <a:t> </a:t>
            </a:r>
            <a:r>
              <a:rPr lang="en-US" altLang="zh-TW" dirty="0" err="1"/>
              <a:t>quyết</a:t>
            </a:r>
            <a:r>
              <a:rPr lang="en-US" altLang="zh-TW" dirty="0"/>
              <a:t> </a:t>
            </a:r>
            <a:r>
              <a:rPr lang="en-US" altLang="zh-TW" dirty="0" err="1"/>
              <a:t>các</a:t>
            </a:r>
            <a:r>
              <a:rPr lang="en-US" altLang="zh-TW" dirty="0"/>
              <a:t> </a:t>
            </a:r>
            <a:r>
              <a:rPr lang="en-US" altLang="zh-TW" dirty="0" err="1"/>
              <a:t>nhu</a:t>
            </a:r>
            <a:r>
              <a:rPr lang="en-US" altLang="zh-TW" dirty="0"/>
              <a:t> </a:t>
            </a:r>
            <a:r>
              <a:rPr lang="en-US" altLang="zh-TW" dirty="0" err="1"/>
              <a:t>cầu</a:t>
            </a:r>
            <a:r>
              <a:rPr lang="en-US" altLang="zh-TW" dirty="0"/>
              <a:t> </a:t>
            </a:r>
            <a:r>
              <a:rPr lang="en-US" altLang="zh-TW" dirty="0" err="1"/>
              <a:t>về</a:t>
            </a:r>
            <a:r>
              <a:rPr lang="en-US" altLang="zh-TW" dirty="0"/>
              <a:t> </a:t>
            </a:r>
            <a:r>
              <a:rPr lang="en-US" altLang="zh-TW" dirty="0" err="1"/>
              <a:t>hiệu</a:t>
            </a:r>
            <a:r>
              <a:rPr lang="en-US" altLang="zh-TW" dirty="0"/>
              <a:t> </a:t>
            </a:r>
            <a:r>
              <a:rPr lang="en-US" altLang="zh-TW" dirty="0" err="1"/>
              <a:t>suất</a:t>
            </a:r>
            <a:r>
              <a:rPr lang="en-US" altLang="zh-TW" dirty="0"/>
              <a:t>, </a:t>
            </a:r>
            <a:r>
              <a:rPr lang="en-US" altLang="zh-TW" dirty="0" err="1"/>
              <a:t>bảo</a:t>
            </a:r>
            <a:r>
              <a:rPr lang="en-US" altLang="zh-TW" dirty="0"/>
              <a:t> </a:t>
            </a:r>
            <a:r>
              <a:rPr lang="en-US" altLang="zh-TW" dirty="0" err="1"/>
              <a:t>mật</a:t>
            </a:r>
            <a:r>
              <a:rPr lang="en-US" altLang="zh-TW" dirty="0"/>
              <a:t>, </a:t>
            </a:r>
            <a:r>
              <a:rPr lang="en-US" altLang="zh-TW" dirty="0" err="1"/>
              <a:t>nhu</a:t>
            </a:r>
            <a:r>
              <a:rPr lang="en-US" altLang="zh-TW" dirty="0"/>
              <a:t> </a:t>
            </a:r>
            <a:r>
              <a:rPr lang="en-US" altLang="zh-TW" dirty="0" err="1"/>
              <a:t>cầu</a:t>
            </a:r>
            <a:r>
              <a:rPr lang="en-US" altLang="zh-TW" dirty="0"/>
              <a:t> </a:t>
            </a:r>
            <a:r>
              <a:rPr lang="en-US" altLang="zh-TW" dirty="0" err="1"/>
              <a:t>sử</a:t>
            </a:r>
            <a:r>
              <a:rPr lang="en-US" altLang="zh-TW" dirty="0"/>
              <a:t> </a:t>
            </a:r>
            <a:r>
              <a:rPr lang="en-US" altLang="zh-TW" dirty="0" err="1"/>
              <a:t>dụng</a:t>
            </a:r>
            <a:r>
              <a:rPr lang="en-US" altLang="zh-TW" dirty="0"/>
              <a:t>.</a:t>
            </a:r>
            <a:endParaRPr lang="vi-VN" altLang="zh-TW" dirty="0"/>
          </a:p>
          <a:p>
            <a:pPr lvl="1"/>
            <a:r>
              <a:rPr lang="en-US" altLang="zh-TW" dirty="0" err="1"/>
              <a:t>Nhân</a:t>
            </a:r>
            <a:r>
              <a:rPr lang="en-US" altLang="zh-TW" dirty="0"/>
              <a:t> Linux </a:t>
            </a:r>
            <a:r>
              <a:rPr lang="en-US" altLang="zh-TW" dirty="0" err="1"/>
              <a:t>và</a:t>
            </a:r>
            <a:r>
              <a:rPr lang="en-US" altLang="zh-TW" dirty="0"/>
              <a:t> Solaris </a:t>
            </a:r>
            <a:r>
              <a:rPr lang="en-US" altLang="zh-TW" dirty="0" err="1"/>
              <a:t>theo</a:t>
            </a:r>
            <a:r>
              <a:rPr lang="en-US" altLang="zh-TW" dirty="0"/>
              <a:t> </a:t>
            </a:r>
            <a:r>
              <a:rPr lang="en-US" altLang="zh-TW" dirty="0" err="1"/>
              <a:t>cấu</a:t>
            </a:r>
            <a:r>
              <a:rPr lang="en-US" altLang="zh-TW" dirty="0"/>
              <a:t> </a:t>
            </a:r>
            <a:r>
              <a:rPr lang="en-US" altLang="zh-TW" dirty="0" err="1"/>
              <a:t>trúc</a:t>
            </a:r>
            <a:r>
              <a:rPr lang="en-US" altLang="zh-TW" dirty="0"/>
              <a:t> </a:t>
            </a:r>
            <a:r>
              <a:rPr lang="en-US" altLang="zh-TW" dirty="0" err="1"/>
              <a:t>kết</a:t>
            </a:r>
            <a:r>
              <a:rPr lang="en-US" altLang="zh-TW" dirty="0"/>
              <a:t> </a:t>
            </a:r>
            <a:r>
              <a:rPr lang="en-US" altLang="zh-TW" dirty="0" err="1"/>
              <a:t>hợp</a:t>
            </a:r>
            <a:r>
              <a:rPr lang="en-US" altLang="zh-TW" dirty="0"/>
              <a:t> </a:t>
            </a:r>
            <a:r>
              <a:rPr lang="en-US" altLang="zh-TW" dirty="0" err="1"/>
              <a:t>không</a:t>
            </a:r>
            <a:r>
              <a:rPr lang="en-US" altLang="zh-TW" dirty="0"/>
              <a:t> </a:t>
            </a:r>
            <a:r>
              <a:rPr lang="en-US" altLang="zh-TW" dirty="0" err="1"/>
              <a:t>gian</a:t>
            </a:r>
            <a:r>
              <a:rPr lang="en-US" altLang="zh-TW" dirty="0"/>
              <a:t> </a:t>
            </a:r>
            <a:r>
              <a:rPr lang="en-US" altLang="zh-TW" dirty="0" err="1"/>
              <a:t>địa</a:t>
            </a:r>
            <a:r>
              <a:rPr lang="en-US" altLang="zh-TW" dirty="0"/>
              <a:t> </a:t>
            </a:r>
            <a:r>
              <a:rPr lang="en-US" altLang="zh-TW" dirty="0" err="1"/>
              <a:t>chỉ</a:t>
            </a:r>
            <a:r>
              <a:rPr lang="en-US" altLang="zh-TW" dirty="0"/>
              <a:t> kernel, </a:t>
            </a:r>
            <a:r>
              <a:rPr lang="en-US" altLang="zh-TW" dirty="0" err="1"/>
              <a:t>cấu</a:t>
            </a:r>
            <a:r>
              <a:rPr lang="en-US" altLang="zh-TW" dirty="0"/>
              <a:t> </a:t>
            </a:r>
            <a:r>
              <a:rPr lang="en-US" altLang="zh-TW" dirty="0" err="1"/>
              <a:t>trúc</a:t>
            </a:r>
            <a:r>
              <a:rPr lang="en-US" altLang="zh-TW" dirty="0"/>
              <a:t> monolithic </a:t>
            </a:r>
            <a:r>
              <a:rPr lang="en-US" altLang="zh-TW" dirty="0" err="1"/>
              <a:t>và</a:t>
            </a:r>
            <a:r>
              <a:rPr lang="en-US" altLang="zh-TW" dirty="0"/>
              <a:t> modules.</a:t>
            </a:r>
          </a:p>
          <a:p>
            <a:pPr lvl="1"/>
            <a:r>
              <a:rPr lang="en-US" altLang="zh-TW" dirty="0" err="1"/>
              <a:t>Nhân</a:t>
            </a:r>
            <a:r>
              <a:rPr lang="en-US" altLang="zh-TW" dirty="0"/>
              <a:t> Windows </a:t>
            </a:r>
            <a:r>
              <a:rPr lang="en-US" altLang="zh-TW" dirty="0" err="1"/>
              <a:t>hầu</a:t>
            </a:r>
            <a:r>
              <a:rPr lang="en-US" altLang="zh-TW" dirty="0"/>
              <a:t> </a:t>
            </a:r>
            <a:r>
              <a:rPr lang="en-US" altLang="zh-TW" dirty="0" err="1"/>
              <a:t>nh</a:t>
            </a:r>
            <a:r>
              <a:rPr lang="vi-VN" altLang="zh-TW" dirty="0"/>
              <a:t>ư</a:t>
            </a:r>
            <a:r>
              <a:rPr lang="en-US" altLang="zh-TW" dirty="0"/>
              <a:t> </a:t>
            </a:r>
            <a:r>
              <a:rPr lang="en-US" altLang="zh-TW" dirty="0" err="1"/>
              <a:t>theo</a:t>
            </a:r>
            <a:r>
              <a:rPr lang="en-US" altLang="zh-TW" dirty="0"/>
              <a:t> </a:t>
            </a:r>
            <a:r>
              <a:rPr lang="en-US" altLang="zh-TW" dirty="0" err="1"/>
              <a:t>cấu</a:t>
            </a:r>
            <a:r>
              <a:rPr lang="en-US" altLang="zh-TW" dirty="0"/>
              <a:t> </a:t>
            </a:r>
            <a:r>
              <a:rPr lang="en-US" altLang="zh-TW" dirty="0" err="1"/>
              <a:t>trúc</a:t>
            </a:r>
            <a:r>
              <a:rPr lang="en-US" altLang="zh-TW" dirty="0"/>
              <a:t> </a:t>
            </a:r>
            <a:r>
              <a:rPr lang="en-US" altLang="zh-TW" dirty="0" err="1"/>
              <a:t>liền</a:t>
            </a:r>
            <a:r>
              <a:rPr lang="en-US" altLang="zh-TW" dirty="0"/>
              <a:t> </a:t>
            </a:r>
            <a:r>
              <a:rPr lang="en-US" altLang="zh-TW" dirty="0" err="1"/>
              <a:t>khối</a:t>
            </a:r>
            <a:r>
              <a:rPr lang="en-US" altLang="zh-TW" dirty="0"/>
              <a:t>, </a:t>
            </a:r>
            <a:r>
              <a:rPr lang="en-US" altLang="zh-TW" dirty="0" err="1"/>
              <a:t>cộng</a:t>
            </a:r>
            <a:r>
              <a:rPr lang="en-US" altLang="zh-TW" dirty="0"/>
              <a:t> </a:t>
            </a:r>
            <a:r>
              <a:rPr lang="en-US" altLang="zh-TW" dirty="0" err="1"/>
              <a:t>với</a:t>
            </a:r>
            <a:r>
              <a:rPr lang="en-US" altLang="zh-TW" dirty="0"/>
              <a:t> </a:t>
            </a:r>
            <a:r>
              <a:rPr lang="en-US" altLang="zh-TW" dirty="0" err="1"/>
              <a:t>cấu</a:t>
            </a:r>
            <a:r>
              <a:rPr lang="en-US" altLang="zh-TW" dirty="0"/>
              <a:t> </a:t>
            </a:r>
            <a:r>
              <a:rPr lang="en-US" altLang="zh-TW" dirty="0" err="1"/>
              <a:t>trúc</a:t>
            </a:r>
            <a:r>
              <a:rPr lang="en-US" altLang="zh-TW" dirty="0"/>
              <a:t> vi </a:t>
            </a:r>
            <a:r>
              <a:rPr lang="en-US" altLang="zh-TW" dirty="0" err="1"/>
              <a:t>nhân</a:t>
            </a:r>
            <a:r>
              <a:rPr lang="en-US" altLang="zh-TW" dirty="0"/>
              <a:t> </a:t>
            </a:r>
            <a:r>
              <a:rPr lang="en-US" altLang="zh-TW" dirty="0" err="1"/>
              <a:t>cho</a:t>
            </a:r>
            <a:r>
              <a:rPr lang="en-US" altLang="zh-TW" dirty="0"/>
              <a:t> </a:t>
            </a:r>
            <a:r>
              <a:rPr lang="en-US" altLang="zh-TW" dirty="0" err="1"/>
              <a:t>các</a:t>
            </a:r>
            <a:r>
              <a:rPr lang="en-US" altLang="zh-TW" dirty="0"/>
              <a:t> </a:t>
            </a:r>
            <a:r>
              <a:rPr lang="en-US" altLang="zh-TW" dirty="0" err="1"/>
              <a:t>hệ</a:t>
            </a:r>
            <a:r>
              <a:rPr lang="en-US" altLang="zh-TW" dirty="0"/>
              <a:t> </a:t>
            </a:r>
            <a:r>
              <a:rPr lang="en-US" altLang="zh-TW" dirty="0" err="1"/>
              <a:t>thống</a:t>
            </a:r>
            <a:r>
              <a:rPr lang="en-US" altLang="zh-TW" dirty="0"/>
              <a:t> </a:t>
            </a:r>
            <a:r>
              <a:rPr lang="en-US" altLang="zh-TW" dirty="0" err="1"/>
              <a:t>cá</a:t>
            </a:r>
            <a:r>
              <a:rPr lang="en-US" altLang="zh-TW" dirty="0"/>
              <a:t> </a:t>
            </a:r>
            <a:r>
              <a:rPr lang="en-US" altLang="zh-TW" dirty="0" err="1"/>
              <a:t>nhân</a:t>
            </a:r>
            <a:r>
              <a:rPr lang="en-US" altLang="zh-TW" dirty="0"/>
              <a:t> </a:t>
            </a:r>
            <a:r>
              <a:rPr lang="en-US" altLang="zh-TW" dirty="0" err="1"/>
              <a:t>khác</a:t>
            </a:r>
            <a:r>
              <a:rPr lang="en-US" altLang="zh-TW" dirty="0"/>
              <a:t> </a:t>
            </a:r>
            <a:r>
              <a:rPr lang="en-US" altLang="zh-TW" dirty="0" err="1"/>
              <a:t>nhau</a:t>
            </a:r>
            <a:r>
              <a:rPr lang="en-US" altLang="zh-TW" dirty="0"/>
              <a:t>.</a:t>
            </a:r>
            <a:endParaRPr lang="vi-VN" altLang="zh-TW"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108</a:t>
            </a:fld>
            <a:endParaRPr lang="en-VN" dirty="0"/>
          </a:p>
        </p:txBody>
      </p:sp>
    </p:spTree>
    <p:extLst>
      <p:ext uri="{BB962C8B-B14F-4D97-AF65-F5344CB8AC3E}">
        <p14:creationId xmlns:p14="http://schemas.microsoft.com/office/powerpoint/2010/main" val="229915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848877" y="1222042"/>
            <a:ext cx="4237057" cy="494751"/>
          </a:xfr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Cấu trúc của</a:t>
            </a:r>
            <a:r>
              <a:rPr lang="en-US" sz="2400" dirty="0">
                <a:solidFill>
                  <a:schemeClr val="bg1"/>
                </a:solidFill>
                <a:latin typeface="Arial" panose="020B0604020202020204" pitchFamily="34" charset="0"/>
                <a:ea typeface="+mn-ea"/>
                <a:cs typeface="Arial" panose="020B0604020202020204" pitchFamily="34" charset="0"/>
              </a:rPr>
              <a:t> </a:t>
            </a:r>
            <a:r>
              <a:rPr lang="en-US" sz="2400">
                <a:solidFill>
                  <a:schemeClr val="bg1"/>
                </a:solidFill>
                <a:latin typeface="Arial" panose="020B0604020202020204" pitchFamily="34" charset="0"/>
                <a:ea typeface="+mn-ea"/>
                <a:cs typeface="Arial" panose="020B0604020202020204" pitchFamily="34" charset="0"/>
              </a:rPr>
              <a:t>macOS và</a:t>
            </a:r>
            <a:r>
              <a:rPr lang="en-US" sz="2400" dirty="0">
                <a:solidFill>
                  <a:schemeClr val="bg1"/>
                </a:solidFill>
                <a:latin typeface="Arial" panose="020B0604020202020204" pitchFamily="34" charset="0"/>
                <a:ea typeface="+mn-ea"/>
                <a:cs typeface="Arial" panose="020B0604020202020204" pitchFamily="34" charset="0"/>
              </a:rPr>
              <a:t> iOS</a:t>
            </a:r>
            <a:endParaRPr lang="en-VN" sz="2400" dirty="0">
              <a:solidFill>
                <a:schemeClr val="bg1"/>
              </a:solidFill>
              <a:latin typeface="Arial" panose="020B0604020202020204" pitchFamily="34" charset="0"/>
              <a:ea typeface="+mn-ea"/>
              <a:cs typeface="Arial" panose="020B0604020202020204" pitchFamily="34" charset="0"/>
            </a:endParaRPr>
          </a:p>
        </p:txBody>
      </p:sp>
      <p:pic>
        <p:nvPicPr>
          <p:cNvPr id="9" name="Content Placeholder 4">
            <a:extLst>
              <a:ext uri="{FF2B5EF4-FFF2-40B4-BE49-F238E27FC236}">
                <a16:creationId xmlns:a16="http://schemas.microsoft.com/office/drawing/2014/main" id="{CD6948B1-E770-8A21-19CA-2EA9C50D1AB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09233" y="2050293"/>
            <a:ext cx="4909478" cy="4046751"/>
          </a:xfrm>
          <a:prstGeom prst="rect">
            <a:avLst/>
          </a:prstGeom>
          <a:noFill/>
        </p:spPr>
      </p:pic>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109</a:t>
            </a:fld>
            <a:endParaRPr lang="en-VN" dirty="0"/>
          </a:p>
        </p:txBody>
      </p:sp>
      <p:sp>
        <p:nvSpPr>
          <p:cNvPr id="3" name="Title 1">
            <a:extLst>
              <a:ext uri="{FF2B5EF4-FFF2-40B4-BE49-F238E27FC236}">
                <a16:creationId xmlns:a16="http://schemas.microsoft.com/office/drawing/2014/main" id="{AE6D86A1-28EA-77D8-344A-61AD3D6FC350}"/>
              </a:ext>
            </a:extLst>
          </p:cNvPr>
          <p:cNvSpPr txBox="1">
            <a:spLocks/>
          </p:cNvSpPr>
          <p:nvPr/>
        </p:nvSpPr>
        <p:spPr>
          <a:xfrm>
            <a:off x="774145" y="223963"/>
            <a:ext cx="10579655" cy="898781"/>
          </a:xfrm>
          <a:prstGeom prst="rect">
            <a:avLst/>
          </a:prstGeom>
        </p:spPr>
        <p:txBody>
          <a:bodyPr vert="horz" lIns="91440" tIns="45720" rIns="91440" bIns="45720" rtlCol="0" anchor="ctr">
            <a:normAutofit fontScale="975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4100" dirty="0"/>
              <a:t>5.6</a:t>
            </a:r>
            <a:r>
              <a:rPr lang="en-US" sz="4000" dirty="0"/>
              <a:t> </a:t>
            </a:r>
            <a:r>
              <a:rPr lang="en-US" sz="4100" dirty="0" err="1"/>
              <a:t>Cấu</a:t>
            </a:r>
            <a:r>
              <a:rPr lang="en-US" sz="4000" dirty="0"/>
              <a:t> </a:t>
            </a:r>
            <a:r>
              <a:rPr lang="en-US" sz="4100" dirty="0" err="1"/>
              <a:t>trúc</a:t>
            </a:r>
            <a:r>
              <a:rPr lang="en-US" sz="4000" dirty="0"/>
              <a:t> </a:t>
            </a:r>
            <a:r>
              <a:rPr lang="en-US" sz="4100" dirty="0" err="1"/>
              <a:t>của</a:t>
            </a:r>
            <a:r>
              <a:rPr lang="en-US" sz="4000" dirty="0"/>
              <a:t> </a:t>
            </a:r>
            <a:r>
              <a:rPr lang="en-US" sz="4100" dirty="0" err="1"/>
              <a:t>một</a:t>
            </a:r>
            <a:r>
              <a:rPr lang="en-US" sz="4100" dirty="0"/>
              <a:t> </a:t>
            </a:r>
            <a:r>
              <a:rPr lang="en-US" sz="4100" dirty="0" err="1"/>
              <a:t>số</a:t>
            </a:r>
            <a:r>
              <a:rPr lang="en-US" sz="4100" dirty="0"/>
              <a:t> </a:t>
            </a:r>
            <a:r>
              <a:rPr lang="en-US" sz="4100" dirty="0" err="1"/>
              <a:t>hệ</a:t>
            </a:r>
            <a:r>
              <a:rPr lang="en-US" sz="4100" dirty="0"/>
              <a:t> </a:t>
            </a:r>
            <a:r>
              <a:rPr lang="en-US" sz="4100" dirty="0" err="1"/>
              <a:t>điều</a:t>
            </a:r>
            <a:r>
              <a:rPr lang="en-US" sz="4100" dirty="0"/>
              <a:t> </a:t>
            </a:r>
            <a:r>
              <a:rPr lang="en-US" sz="4100" dirty="0" err="1"/>
              <a:t>hành</a:t>
            </a:r>
            <a:endParaRPr lang="en-VN" sz="4100" dirty="0"/>
          </a:p>
        </p:txBody>
      </p:sp>
    </p:spTree>
    <p:extLst>
      <p:ext uri="{BB962C8B-B14F-4D97-AF65-F5344CB8AC3E}">
        <p14:creationId xmlns:p14="http://schemas.microsoft.com/office/powerpoint/2010/main" val="214234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fontScale="92500"/>
          </a:bodyPr>
          <a:lstStyle/>
          <a:p>
            <a:r>
              <a:rPr lang="en-US" dirty="0"/>
              <a:t>HOẠT ĐỘNG BÊN TRONG MÁY TÍNH</a:t>
            </a:r>
          </a:p>
        </p:txBody>
      </p:sp>
      <p:sp>
        <p:nvSpPr>
          <p:cNvPr id="3" name="Text Placeholder 2">
            <a:extLst>
              <a:ext uri="{FF2B5EF4-FFF2-40B4-BE49-F238E27FC236}">
                <a16:creationId xmlns:a16="http://schemas.microsoft.com/office/drawing/2014/main" id="{B6992CDB-541D-FF4F-4E92-015FA6641DAB}"/>
              </a:ext>
            </a:extLst>
          </p:cNvPr>
          <p:cNvSpPr>
            <a:spLocks noGrp="1"/>
          </p:cNvSpPr>
          <p:nvPr>
            <p:ph type="body" sz="quarter" idx="14"/>
          </p:nvPr>
        </p:nvSpPr>
        <p:spPr/>
        <p:txBody>
          <a:bodyPr/>
          <a:lstStyle/>
          <a:p>
            <a:r>
              <a:rPr lang="en-US" dirty="0"/>
              <a:t>2.1. </a:t>
            </a:r>
            <a:r>
              <a:rPr lang="en-US" dirty="0" err="1"/>
              <a:t>Bên</a:t>
            </a:r>
            <a:r>
              <a:rPr lang="en-US" dirty="0"/>
              <a:t> </a:t>
            </a:r>
            <a:r>
              <a:rPr lang="en-US" dirty="0" err="1"/>
              <a:t>trong</a:t>
            </a:r>
            <a:r>
              <a:rPr lang="en-US" dirty="0"/>
              <a:t> </a:t>
            </a:r>
            <a:r>
              <a:rPr lang="en-US" dirty="0" err="1"/>
              <a:t>hệ</a:t>
            </a:r>
            <a:r>
              <a:rPr lang="en-US" dirty="0"/>
              <a:t> </a:t>
            </a:r>
            <a:r>
              <a:rPr lang="en-US" dirty="0" err="1"/>
              <a:t>điều</a:t>
            </a:r>
            <a:r>
              <a:rPr lang="en-US" dirty="0"/>
              <a:t> </a:t>
            </a:r>
            <a:r>
              <a:rPr lang="en-US" dirty="0" err="1"/>
              <a:t>hành</a:t>
            </a:r>
            <a:endParaRPr lang="en-US" dirty="0"/>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02.</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11</a:t>
            </a:fld>
            <a:endParaRPr kumimoji="1" lang="ja-JP" altLang="en-US"/>
          </a:p>
        </p:txBody>
      </p:sp>
    </p:spTree>
    <p:extLst>
      <p:ext uri="{BB962C8B-B14F-4D97-AF65-F5344CB8AC3E}">
        <p14:creationId xmlns:p14="http://schemas.microsoft.com/office/powerpoint/2010/main" val="25806588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890055" y="1347403"/>
            <a:ext cx="3159839" cy="494751"/>
          </a:xfr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Cấu trúc của</a:t>
            </a:r>
            <a:r>
              <a:rPr lang="en-US" sz="2400" dirty="0">
                <a:solidFill>
                  <a:schemeClr val="bg1"/>
                </a:solidFill>
                <a:latin typeface="Arial" panose="020B0604020202020204" pitchFamily="34" charset="0"/>
                <a:ea typeface="+mn-ea"/>
                <a:cs typeface="Arial" panose="020B0604020202020204" pitchFamily="34" charset="0"/>
              </a:rPr>
              <a:t> Darwin</a:t>
            </a:r>
            <a:endParaRPr lang="en-VN" sz="2400" dirty="0">
              <a:solidFill>
                <a:schemeClr val="bg1"/>
              </a:solidFill>
              <a:latin typeface="Arial" panose="020B060402020202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110</a:t>
            </a:fld>
            <a:endParaRPr lang="en-VN" dirty="0"/>
          </a:p>
        </p:txBody>
      </p:sp>
      <p:pic>
        <p:nvPicPr>
          <p:cNvPr id="10" name="Content Placeholder 5">
            <a:extLst>
              <a:ext uri="{FF2B5EF4-FFF2-40B4-BE49-F238E27FC236}">
                <a16:creationId xmlns:a16="http://schemas.microsoft.com/office/drawing/2014/main" id="{19E00327-00FC-0300-FB8E-5E955C62B0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288664" y="1878043"/>
            <a:ext cx="4146997" cy="4319789"/>
          </a:xfrm>
          <a:prstGeom prst="rect">
            <a:avLst/>
          </a:prstGeom>
          <a:noFill/>
          <a:ln w="9525">
            <a:noFill/>
            <a:miter lim="800000"/>
            <a:headEnd/>
            <a:tailEnd/>
          </a:ln>
          <a:effectLst/>
        </p:spPr>
      </p:pic>
      <p:sp>
        <p:nvSpPr>
          <p:cNvPr id="3" name="Title 1">
            <a:extLst>
              <a:ext uri="{FF2B5EF4-FFF2-40B4-BE49-F238E27FC236}">
                <a16:creationId xmlns:a16="http://schemas.microsoft.com/office/drawing/2014/main" id="{2BC78493-C5C8-C4F2-DCB7-76A455749BE8}"/>
              </a:ext>
            </a:extLst>
          </p:cNvPr>
          <p:cNvSpPr txBox="1">
            <a:spLocks/>
          </p:cNvSpPr>
          <p:nvPr/>
        </p:nvSpPr>
        <p:spPr>
          <a:xfrm>
            <a:off x="774145" y="223964"/>
            <a:ext cx="10579655" cy="78589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4100" dirty="0"/>
              <a:t>5.6</a:t>
            </a:r>
            <a:r>
              <a:rPr lang="en-US" dirty="0"/>
              <a:t> </a:t>
            </a:r>
            <a:r>
              <a:rPr lang="en-US" sz="4100" dirty="0" err="1"/>
              <a:t>Cấu</a:t>
            </a:r>
            <a:r>
              <a:rPr lang="en-US" sz="4100" dirty="0"/>
              <a:t> </a:t>
            </a:r>
            <a:r>
              <a:rPr lang="en-US" sz="4100" dirty="0" err="1"/>
              <a:t>trúc</a:t>
            </a:r>
            <a:r>
              <a:rPr lang="en-US" sz="4100" dirty="0"/>
              <a:t> </a:t>
            </a:r>
            <a:r>
              <a:rPr lang="en-US" sz="4100" dirty="0" err="1"/>
              <a:t>của</a:t>
            </a:r>
            <a:r>
              <a:rPr lang="en-US" sz="4100" dirty="0"/>
              <a:t> </a:t>
            </a:r>
            <a:r>
              <a:rPr lang="en-US" sz="4100" dirty="0" err="1"/>
              <a:t>một</a:t>
            </a:r>
            <a:r>
              <a:rPr lang="en-US" sz="4100" dirty="0"/>
              <a:t> </a:t>
            </a:r>
            <a:r>
              <a:rPr lang="en-US" sz="4100" dirty="0" err="1"/>
              <a:t>số</a:t>
            </a:r>
            <a:r>
              <a:rPr lang="en-US" sz="4100" dirty="0"/>
              <a:t> </a:t>
            </a:r>
            <a:r>
              <a:rPr lang="en-US" sz="4100" dirty="0" err="1"/>
              <a:t>hệ</a:t>
            </a:r>
            <a:r>
              <a:rPr lang="en-US" sz="4100" dirty="0"/>
              <a:t> </a:t>
            </a:r>
            <a:r>
              <a:rPr lang="en-US" sz="4100" dirty="0" err="1"/>
              <a:t>điều</a:t>
            </a:r>
            <a:r>
              <a:rPr lang="en-US" sz="4100" dirty="0"/>
              <a:t> </a:t>
            </a:r>
            <a:r>
              <a:rPr lang="en-US" sz="4100" dirty="0" err="1"/>
              <a:t>hành</a:t>
            </a:r>
            <a:endParaRPr lang="en-US" sz="4100" dirty="0"/>
          </a:p>
        </p:txBody>
      </p:sp>
    </p:spTree>
    <p:extLst>
      <p:ext uri="{BB962C8B-B14F-4D97-AF65-F5344CB8AC3E}">
        <p14:creationId xmlns:p14="http://schemas.microsoft.com/office/powerpoint/2010/main" val="2092705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928691" y="1310373"/>
            <a:ext cx="2770117" cy="494751"/>
          </a:xfrm>
          <a:gradFill>
            <a:gsLst>
              <a:gs pos="0">
                <a:srgbClr val="0072FF"/>
              </a:gs>
              <a:gs pos="100000">
                <a:srgbClr val="00C6FF"/>
              </a:gs>
            </a:gsLst>
            <a:lin ang="2700000" scaled="1"/>
          </a:gradFill>
        </p:spPr>
        <p:txBody>
          <a:bodyPr wrap="none" rtlCol="0">
            <a:spAutoFit/>
          </a:bodyPr>
          <a:lstStyle/>
          <a:p>
            <a:r>
              <a:rPr lang="en-US" sz="2400" dirty="0" err="1">
                <a:solidFill>
                  <a:schemeClr val="bg1"/>
                </a:solidFill>
                <a:latin typeface="Arial" panose="020B0604020202020204" pitchFamily="34" charset="0"/>
                <a:ea typeface="+mn-ea"/>
                <a:cs typeface="Arial" panose="020B0604020202020204" pitchFamily="34" charset="0"/>
              </a:rPr>
              <a:t>Kiến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trúc</a:t>
            </a:r>
            <a:r>
              <a:rPr lang="en-US" sz="2400" dirty="0">
                <a:solidFill>
                  <a:schemeClr val="bg1"/>
                </a:solidFill>
                <a:latin typeface="Arial" panose="020B0604020202020204" pitchFamily="34" charset="0"/>
                <a:ea typeface="+mn-ea"/>
                <a:cs typeface="Arial" panose="020B0604020202020204" pitchFamily="34" charset="0"/>
              </a:rPr>
              <a:t> Android</a:t>
            </a:r>
            <a:endParaRPr lang="en-VN" sz="2400" dirty="0">
              <a:solidFill>
                <a:schemeClr val="bg1"/>
              </a:solidFill>
              <a:latin typeface="Arial" panose="020B0604020202020204" pitchFamily="34" charset="0"/>
              <a:ea typeface="+mn-ea"/>
              <a:cs typeface="Arial" panose="020B0604020202020204" pitchFamily="34" charset="0"/>
            </a:endParaRP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928692" y="2112135"/>
            <a:ext cx="6991816" cy="4244213"/>
          </a:xfrm>
        </p:spPr>
        <p:txBody>
          <a:bodyPr>
            <a:normAutofit/>
          </a:bodyPr>
          <a:lstStyle/>
          <a:p>
            <a:r>
              <a:rPr lang="en-US" sz="2400" dirty="0" err="1"/>
              <a:t>Đ</a:t>
            </a:r>
            <a:r>
              <a:rPr lang="vi-VN" sz="2400" dirty="0"/>
              <a:t>ư</a:t>
            </a:r>
            <a:r>
              <a:rPr lang="en-US" sz="2400" dirty="0" err="1"/>
              <a:t>ợc</a:t>
            </a:r>
            <a:r>
              <a:rPr lang="en-US" sz="2400" dirty="0"/>
              <a:t> </a:t>
            </a:r>
            <a:r>
              <a:rPr lang="en-US" sz="2400" dirty="0" err="1"/>
              <a:t>phát</a:t>
            </a:r>
            <a:r>
              <a:rPr lang="en-US" sz="2400" dirty="0"/>
              <a:t> </a:t>
            </a:r>
            <a:r>
              <a:rPr lang="en-US" sz="2400" dirty="0" err="1"/>
              <a:t>triển</a:t>
            </a:r>
            <a:r>
              <a:rPr lang="en-US" sz="2400" dirty="0"/>
              <a:t> </a:t>
            </a:r>
            <a:r>
              <a:rPr lang="en-US" sz="2400" dirty="0" err="1"/>
              <a:t>bởi</a:t>
            </a:r>
            <a:r>
              <a:rPr lang="en-US" sz="2400" dirty="0"/>
              <a:t> </a:t>
            </a:r>
            <a:r>
              <a:rPr lang="en-US" altLang="en-US" sz="2400" dirty="0"/>
              <a:t>Open Handset Alliance (Google).</a:t>
            </a:r>
          </a:p>
          <a:p>
            <a:r>
              <a:rPr lang="en-US" sz="2400" dirty="0" err="1"/>
              <a:t>Đ</a:t>
            </a:r>
            <a:r>
              <a:rPr lang="vi-VN" sz="2400" dirty="0"/>
              <a:t>ư</a:t>
            </a:r>
            <a:r>
              <a:rPr lang="en-US" sz="2400" dirty="0" err="1"/>
              <a:t>ợc</a:t>
            </a:r>
            <a:r>
              <a:rPr lang="en-US" sz="2400" dirty="0"/>
              <a:t> </a:t>
            </a:r>
            <a:r>
              <a:rPr lang="en-US" sz="2400" dirty="0" err="1"/>
              <a:t>phát</a:t>
            </a:r>
            <a:r>
              <a:rPr lang="en-US" sz="2400" dirty="0"/>
              <a:t> </a:t>
            </a:r>
            <a:r>
              <a:rPr lang="en-US" sz="2400" dirty="0" err="1"/>
              <a:t>triển</a:t>
            </a:r>
            <a:r>
              <a:rPr lang="en-US" sz="2400" dirty="0"/>
              <a:t> </a:t>
            </a:r>
            <a:r>
              <a:rPr lang="en-US" sz="2400" dirty="0" err="1"/>
              <a:t>dựa</a:t>
            </a:r>
            <a:r>
              <a:rPr lang="en-US" sz="2400" dirty="0"/>
              <a:t> </a:t>
            </a:r>
            <a:r>
              <a:rPr lang="en-US" sz="2400" dirty="0" err="1"/>
              <a:t>trên</a:t>
            </a:r>
            <a:r>
              <a:rPr lang="en-US" sz="2400" dirty="0"/>
              <a:t> </a:t>
            </a:r>
            <a:r>
              <a:rPr lang="en-US" sz="2400" dirty="0" err="1"/>
              <a:t>nhân</a:t>
            </a:r>
            <a:r>
              <a:rPr lang="en-US" sz="2400" dirty="0"/>
              <a:t> Linux.</a:t>
            </a:r>
          </a:p>
          <a:p>
            <a:r>
              <a:rPr kumimoji="1" lang="en-US" sz="2400" dirty="0" err="1"/>
              <a:t>M</a:t>
            </a:r>
            <a:r>
              <a:rPr lang="en-US" sz="2400" dirty="0" err="1"/>
              <a:t>ôi</a:t>
            </a:r>
            <a:r>
              <a:rPr lang="en-US" sz="2400" dirty="0"/>
              <a:t> tr</a:t>
            </a:r>
            <a:r>
              <a:rPr lang="vi-VN" sz="2400" dirty="0"/>
              <a:t>ư</a:t>
            </a:r>
            <a:r>
              <a:rPr lang="en-US" sz="2400" dirty="0" err="1"/>
              <a:t>ờng</a:t>
            </a:r>
            <a:r>
              <a:rPr lang="en-US" sz="2400" dirty="0"/>
              <a:t> </a:t>
            </a:r>
            <a:r>
              <a:rPr lang="en-US" sz="2400" dirty="0" err="1"/>
              <a:t>chạy</a:t>
            </a:r>
            <a:r>
              <a:rPr lang="en-US" sz="2400" dirty="0"/>
              <a:t> bao </a:t>
            </a:r>
            <a:r>
              <a:rPr lang="en-US" sz="2400" dirty="0" err="1"/>
              <a:t>gồm</a:t>
            </a:r>
            <a:r>
              <a:rPr lang="en-US" sz="2400" dirty="0"/>
              <a:t> </a:t>
            </a:r>
            <a:r>
              <a:rPr lang="en-US" sz="2400" dirty="0" err="1"/>
              <a:t>tập</a:t>
            </a:r>
            <a:r>
              <a:rPr lang="en-US" sz="2400" dirty="0"/>
              <a:t> </a:t>
            </a:r>
            <a:r>
              <a:rPr lang="en-US" sz="2400" dirty="0" err="1"/>
              <a:t>các</a:t>
            </a:r>
            <a:r>
              <a:rPr lang="en-US" sz="2400" dirty="0"/>
              <a:t> </a:t>
            </a:r>
            <a:r>
              <a:rPr lang="en-US" sz="2400" dirty="0" err="1"/>
              <a:t>th</a:t>
            </a:r>
            <a:r>
              <a:rPr lang="vi-VN" sz="2400" dirty="0"/>
              <a:t>ư</a:t>
            </a:r>
            <a:r>
              <a:rPr lang="en-US" sz="2400" dirty="0"/>
              <a:t> </a:t>
            </a:r>
            <a:r>
              <a:rPr lang="en-US" sz="2400" dirty="0" err="1"/>
              <a:t>viện</a:t>
            </a:r>
            <a:r>
              <a:rPr lang="en-US" sz="2400" dirty="0"/>
              <a:t> API </a:t>
            </a:r>
            <a:r>
              <a:rPr lang="en-US" sz="2400" dirty="0" err="1"/>
              <a:t>và</a:t>
            </a:r>
            <a:r>
              <a:rPr lang="en-US" sz="2400" dirty="0"/>
              <a:t> </a:t>
            </a:r>
            <a:r>
              <a:rPr lang="en-US" sz="2400" dirty="0" err="1"/>
              <a:t>máy</a:t>
            </a:r>
            <a:r>
              <a:rPr lang="en-US" sz="2400" dirty="0"/>
              <a:t> </a:t>
            </a:r>
            <a:r>
              <a:rPr lang="en-US" sz="2400" dirty="0" err="1"/>
              <a:t>ảo</a:t>
            </a:r>
            <a:r>
              <a:rPr lang="en-US" sz="2400" dirty="0"/>
              <a:t> ART VM.</a:t>
            </a:r>
          </a:p>
          <a:p>
            <a:r>
              <a:rPr kumimoji="1" lang="en-US" sz="2400" dirty="0" err="1"/>
              <a:t>Th</a:t>
            </a:r>
            <a:r>
              <a:rPr lang="en-US" sz="2400" dirty="0" err="1"/>
              <a:t>ư</a:t>
            </a:r>
            <a:r>
              <a:rPr lang="en-US" sz="2400" dirty="0"/>
              <a:t> </a:t>
            </a:r>
            <a:r>
              <a:rPr lang="en-US" sz="2400" dirty="0" err="1"/>
              <a:t>viện</a:t>
            </a:r>
            <a:r>
              <a:rPr lang="en-US" sz="2400" dirty="0"/>
              <a:t> bao </a:t>
            </a:r>
            <a:r>
              <a:rPr lang="en-US" sz="2400" dirty="0" err="1"/>
              <a:t>gồm</a:t>
            </a:r>
            <a:r>
              <a:rPr lang="en-US" sz="2400" dirty="0"/>
              <a:t> </a:t>
            </a:r>
            <a:r>
              <a:rPr lang="en-US" sz="2400" dirty="0" err="1"/>
              <a:t>các</a:t>
            </a:r>
            <a:r>
              <a:rPr lang="en-US" sz="2400" dirty="0"/>
              <a:t> frameworks </a:t>
            </a:r>
            <a:r>
              <a:rPr lang="en-US" sz="2400" dirty="0" err="1"/>
              <a:t>cho</a:t>
            </a:r>
            <a:r>
              <a:rPr lang="en-US" sz="2400" dirty="0"/>
              <a:t> web browser, database, multimedia, …</a:t>
            </a:r>
            <a:endParaRPr kumimoji="1" lang="en-US" sz="24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111</a:t>
            </a:fld>
            <a:endParaRPr lang="en-VN" dirty="0"/>
          </a:p>
        </p:txBody>
      </p:sp>
      <p:pic>
        <p:nvPicPr>
          <p:cNvPr id="6" name="Picture 2">
            <a:extLst>
              <a:ext uri="{FF2B5EF4-FFF2-40B4-BE49-F238E27FC236}">
                <a16:creationId xmlns:a16="http://schemas.microsoft.com/office/drawing/2014/main" id="{DBB94DEC-5F81-9922-BDBA-64B7BF4B58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51902" y="1045751"/>
            <a:ext cx="3233854" cy="50313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ECE2D796-F7F3-BFED-8439-3F52144B6607}"/>
              </a:ext>
            </a:extLst>
          </p:cNvPr>
          <p:cNvSpPr txBox="1">
            <a:spLocks/>
          </p:cNvSpPr>
          <p:nvPr/>
        </p:nvSpPr>
        <p:spPr>
          <a:xfrm>
            <a:off x="774145" y="223964"/>
            <a:ext cx="10579655" cy="785896"/>
          </a:xfrm>
          <a:prstGeom prst="rect">
            <a:avLst/>
          </a:prstGeom>
        </p:spPr>
        <p:txBody>
          <a:bodyPr vert="horz" lIns="91440" tIns="45720" rIns="91440" bIns="45720" rtlCol="0" anchor="ctr">
            <a:normAutofit fontScale="975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4100" dirty="0"/>
              <a:t>5.6 </a:t>
            </a:r>
            <a:r>
              <a:rPr lang="en-US" sz="4100" dirty="0" err="1"/>
              <a:t>Cấu</a:t>
            </a:r>
            <a:r>
              <a:rPr lang="en-US" sz="4100" dirty="0"/>
              <a:t> </a:t>
            </a:r>
            <a:r>
              <a:rPr lang="en-US" sz="4100" dirty="0" err="1"/>
              <a:t>trúc</a:t>
            </a:r>
            <a:r>
              <a:rPr lang="en-US" sz="4100" dirty="0"/>
              <a:t> </a:t>
            </a:r>
            <a:r>
              <a:rPr lang="en-US" sz="4100" dirty="0" err="1"/>
              <a:t>của</a:t>
            </a:r>
            <a:r>
              <a:rPr lang="en-US" sz="4100" dirty="0"/>
              <a:t> </a:t>
            </a:r>
            <a:r>
              <a:rPr lang="en-US" sz="4100" dirty="0" err="1"/>
              <a:t>một</a:t>
            </a:r>
            <a:r>
              <a:rPr lang="en-US" sz="4100" dirty="0"/>
              <a:t> </a:t>
            </a:r>
            <a:r>
              <a:rPr lang="en-US" sz="4100" dirty="0" err="1"/>
              <a:t>số</a:t>
            </a:r>
            <a:r>
              <a:rPr lang="en-US" sz="4100" dirty="0"/>
              <a:t> </a:t>
            </a:r>
            <a:r>
              <a:rPr lang="en-US" sz="4100" dirty="0" err="1"/>
              <a:t>hệ</a:t>
            </a:r>
            <a:r>
              <a:rPr lang="en-US" sz="4100" dirty="0"/>
              <a:t> </a:t>
            </a:r>
            <a:r>
              <a:rPr lang="en-US" sz="4100" dirty="0" err="1"/>
              <a:t>điều</a:t>
            </a:r>
            <a:r>
              <a:rPr lang="en-US" sz="4100" dirty="0"/>
              <a:t> </a:t>
            </a:r>
            <a:r>
              <a:rPr lang="en-US" sz="4100" dirty="0" err="1"/>
              <a:t>hành</a:t>
            </a:r>
            <a:endParaRPr lang="en-US" sz="4100" dirty="0"/>
          </a:p>
        </p:txBody>
      </p:sp>
    </p:spTree>
    <p:extLst>
      <p:ext uri="{BB962C8B-B14F-4D97-AF65-F5344CB8AC3E}">
        <p14:creationId xmlns:p14="http://schemas.microsoft.com/office/powerpoint/2010/main" val="292409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dung </a:t>
            </a:r>
            <a:r>
              <a:rPr lang="en-US" altLang="ja-JP" dirty="0" err="1"/>
              <a:t>buổi</a:t>
            </a:r>
            <a:r>
              <a:rPr lang="en-US" altLang="ja-JP" dirty="0"/>
              <a:t> </a:t>
            </a:r>
            <a:r>
              <a:rPr lang="en-US" altLang="ja-JP" dirty="0" err="1"/>
              <a:t>học</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lstStyle/>
          <a:p>
            <a:r>
              <a:rPr lang="vi-VN" dirty="0"/>
              <a:t>Các thành phần của hệ điều hành</a:t>
            </a:r>
          </a:p>
          <a:p>
            <a:r>
              <a:rPr lang="vi-VN" dirty="0"/>
              <a:t>Các dịch vụ hệ điều hành cung cấp</a:t>
            </a:r>
          </a:p>
          <a:p>
            <a:pPr lvl="1"/>
            <a:r>
              <a:rPr lang="vi-VN" sz="2800" dirty="0"/>
              <a:t>Lời gọi hệ thống (System call)</a:t>
            </a:r>
          </a:p>
          <a:p>
            <a:pPr lvl="1"/>
            <a:r>
              <a:rPr lang="vi-VN" sz="2800" dirty="0"/>
              <a:t>Các chương trình hệ thống (System programs)</a:t>
            </a:r>
          </a:p>
          <a:p>
            <a:r>
              <a:rPr lang="vi-VN" dirty="0"/>
              <a:t>Cấu trúc hệ thống</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112</a:t>
            </a:fld>
            <a:endParaRPr lang="en-VN" dirty="0"/>
          </a:p>
        </p:txBody>
      </p:sp>
    </p:spTree>
    <p:extLst>
      <p:ext uri="{BB962C8B-B14F-4D97-AF65-F5344CB8AC3E}">
        <p14:creationId xmlns:p14="http://schemas.microsoft.com/office/powerpoint/2010/main" val="29519116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err="1"/>
              <a:t>Câu</a:t>
            </a:r>
            <a:r>
              <a:rPr lang="en-US" dirty="0"/>
              <a:t> </a:t>
            </a:r>
            <a:r>
              <a:rPr lang="en-US" dirty="0" err="1"/>
              <a:t>hỏi</a:t>
            </a:r>
            <a:r>
              <a:rPr lang="en-US" dirty="0"/>
              <a:t> </a:t>
            </a:r>
            <a:r>
              <a:rPr lang="en-US" dirty="0" err="1"/>
              <a:t>ôn</a:t>
            </a:r>
            <a:r>
              <a:rPr lang="en-US" dirty="0"/>
              <a:t> </a:t>
            </a:r>
            <a:r>
              <a:rPr lang="en-US" dirty="0" err="1"/>
              <a:t>tập</a:t>
            </a:r>
            <a:r>
              <a:rPr lang="en-US" dirty="0"/>
              <a:t> </a:t>
            </a:r>
            <a:r>
              <a:rPr lang="en-US" dirty="0" err="1"/>
              <a:t>chương</a:t>
            </a:r>
            <a:r>
              <a:rPr lang="en-US" dirty="0"/>
              <a:t> 2</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lstStyle/>
          <a:p>
            <a:r>
              <a:rPr lang="vi-VN" sz="2800" dirty="0"/>
              <a:t>Nêu các thành phần chính của hệ điều hành?</a:t>
            </a:r>
          </a:p>
          <a:p>
            <a:r>
              <a:rPr lang="vi-VN" sz="2800" dirty="0"/>
              <a:t>Nêu các dịch vụ mà hệ điều hành cung cấp?</a:t>
            </a:r>
          </a:p>
          <a:p>
            <a:r>
              <a:rPr lang="vi-VN" sz="2800" dirty="0"/>
              <a:t>Lời gọi hệ thống là gì? Nêu </a:t>
            </a:r>
            <a:r>
              <a:rPr lang="en-US" sz="2800" dirty="0" err="1"/>
              <a:t>một</a:t>
            </a:r>
            <a:r>
              <a:rPr lang="vi-VN" sz="2800" dirty="0"/>
              <a:t> vài ví dụ?</a:t>
            </a:r>
          </a:p>
          <a:p>
            <a:r>
              <a:rPr lang="vi-VN" sz="2800" dirty="0"/>
              <a:t>Có mấy dạng cấu trúc hệ điều hành? Kể tên?</a:t>
            </a:r>
          </a:p>
          <a:p>
            <a:r>
              <a:rPr lang="vi-VN" sz="2800" dirty="0"/>
              <a:t>Tiến trình là gì? Các nhiệm vụ chính của thành phần quản lý tiến trình?</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113</a:t>
            </a:fld>
            <a:endParaRPr lang="en-VN" dirty="0"/>
          </a:p>
        </p:txBody>
      </p:sp>
    </p:spTree>
    <p:extLst>
      <p:ext uri="{BB962C8B-B14F-4D97-AF65-F5344CB8AC3E}">
        <p14:creationId xmlns:p14="http://schemas.microsoft.com/office/powerpoint/2010/main" val="1427100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114</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34182375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115</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US"/>
              <a:t>HỆ ĐIỀU HÀNH</a:t>
            </a:r>
            <a:endParaRPr lang="en-VN" dirty="0"/>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lstStyle/>
          <a:p>
            <a:r>
              <a:rPr lang="en-US" dirty="0">
                <a:gradFill flip="none" rotWithShape="1">
                  <a:gsLst>
                    <a:gs pos="0">
                      <a:schemeClr val="accent5"/>
                    </a:gs>
                    <a:gs pos="100000">
                      <a:schemeClr val="accent3"/>
                    </a:gs>
                  </a:gsLst>
                  <a:lin ang="5400000" scaled="1"/>
                  <a:tileRect/>
                </a:gradFill>
              </a:rPr>
              <a:t>CHƯƠNG 3: TIẾN TRÌNH</a:t>
            </a:r>
            <a:endParaRPr lang="en-VN" dirty="0">
              <a:gradFill flip="none" rotWithShape="1">
                <a:gsLst>
                  <a:gs pos="0">
                    <a:schemeClr val="accent5"/>
                  </a:gs>
                  <a:gs pos="100000">
                    <a:schemeClr val="accent3"/>
                  </a:gs>
                </a:gsLst>
                <a:lin ang="5400000" scaled="1"/>
                <a:tileRect/>
              </a:gradFill>
            </a:endParaRP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US" dirty="0" err="1"/>
              <a:t>Trình</a:t>
            </a:r>
            <a:r>
              <a:rPr lang="en-US" dirty="0"/>
              <a:t> </a:t>
            </a:r>
            <a:r>
              <a:rPr lang="en-US" dirty="0" err="1"/>
              <a:t>bày</a:t>
            </a:r>
            <a:r>
              <a:rPr lang="en-US" dirty="0"/>
              <a:t>: ...</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US" dirty="0" err="1"/>
              <a:t>Trình</a:t>
            </a:r>
            <a:r>
              <a:rPr lang="en-US" dirty="0"/>
              <a:t> </a:t>
            </a:r>
            <a:r>
              <a:rPr lang="en-US" dirty="0" err="1"/>
              <a:t>bày</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tiến</a:t>
            </a:r>
            <a:r>
              <a:rPr lang="en-US" dirty="0"/>
              <a:t> </a:t>
            </a:r>
            <a:r>
              <a:rPr lang="en-US" dirty="0" err="1"/>
              <a:t>trình</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của</a:t>
            </a:r>
            <a:r>
              <a:rPr lang="en-US" dirty="0"/>
              <a:t> </a:t>
            </a:r>
            <a:r>
              <a:rPr lang="en-US" dirty="0" err="1"/>
              <a:t>tiến</a:t>
            </a:r>
            <a:r>
              <a:rPr lang="en-US" dirty="0"/>
              <a:t> </a:t>
            </a:r>
            <a:r>
              <a:rPr lang="en-US" dirty="0" err="1"/>
              <a:t>trình</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r>
              <a:rPr lang="en-US" dirty="0"/>
              <a:t> </a:t>
            </a:r>
            <a:r>
              <a:rPr lang="en-US" dirty="0" err="1"/>
              <a:t>tiến</a:t>
            </a:r>
            <a:r>
              <a:rPr lang="en-US" dirty="0"/>
              <a:t> </a:t>
            </a:r>
            <a:r>
              <a:rPr lang="en-US" dirty="0" err="1"/>
              <a:t>trình</a:t>
            </a:r>
            <a:r>
              <a:rPr lang="en-US" dirty="0"/>
              <a:t> </a:t>
            </a:r>
            <a:r>
              <a:rPr lang="en-US" dirty="0" err="1"/>
              <a:t>và</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và</a:t>
            </a:r>
            <a:r>
              <a:rPr lang="en-US" dirty="0"/>
              <a:t> </a:t>
            </a:r>
            <a:r>
              <a:rPr lang="en-US" dirty="0" err="1"/>
              <a:t>biết</a:t>
            </a:r>
            <a:r>
              <a:rPr lang="en-US" dirty="0"/>
              <a:t> </a:t>
            </a:r>
            <a:r>
              <a:rPr lang="en-US" dirty="0" err="1"/>
              <a:t>được</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cơ</a:t>
            </a:r>
            <a:r>
              <a:rPr lang="en-US" dirty="0"/>
              <a:t> </a:t>
            </a:r>
            <a:r>
              <a:rPr lang="en-US" dirty="0" err="1"/>
              <a:t>bản</a:t>
            </a:r>
            <a:r>
              <a:rPr lang="en-US" dirty="0"/>
              <a:t> </a:t>
            </a:r>
            <a:r>
              <a:rPr lang="en-US" dirty="0" err="1"/>
              <a:t>của</a:t>
            </a:r>
            <a:r>
              <a:rPr lang="en-US" dirty="0"/>
              <a:t> </a:t>
            </a:r>
            <a:r>
              <a:rPr lang="en-US" dirty="0" err="1"/>
              <a:t>một</a:t>
            </a:r>
            <a:r>
              <a:rPr lang="en-US" dirty="0"/>
              <a:t> </a:t>
            </a:r>
            <a:r>
              <a:rPr lang="en-US" dirty="0" err="1"/>
              <a:t>tiến</a:t>
            </a:r>
            <a:r>
              <a:rPr lang="en-US" dirty="0"/>
              <a:t> </a:t>
            </a:r>
            <a:r>
              <a:rPr lang="en-US" dirty="0" err="1"/>
              <a:t>trình</a:t>
            </a:r>
            <a:endParaRPr lang="en-VN" dirty="0"/>
          </a:p>
        </p:txBody>
      </p:sp>
      <p:sp>
        <p:nvSpPr>
          <p:cNvPr id="3" name="Text Placeholder 8">
            <a:extLst>
              <a:ext uri="{FF2B5EF4-FFF2-40B4-BE49-F238E27FC236}">
                <a16:creationId xmlns:a16="http://schemas.microsoft.com/office/drawing/2014/main" id="{73C36C02-D07F-350E-FFAF-5A6A840EE53F}"/>
              </a:ext>
            </a:extLst>
          </p:cNvPr>
          <p:cNvSpPr txBox="1">
            <a:spLocks/>
          </p:cNvSpPr>
          <p:nvPr/>
        </p:nvSpPr>
        <p:spPr>
          <a:xfrm>
            <a:off x="4680970" y="4959362"/>
            <a:ext cx="2830058" cy="48823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Trình bày: ...</a:t>
            </a:r>
            <a:endParaRPr lang="en-VN" dirty="0"/>
          </a:p>
        </p:txBody>
      </p:sp>
    </p:spTree>
    <p:extLst>
      <p:ext uri="{BB962C8B-B14F-4D97-AF65-F5344CB8AC3E}">
        <p14:creationId xmlns:p14="http://schemas.microsoft.com/office/powerpoint/2010/main" val="23063203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116</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normAutofit/>
          </a:bodyPr>
          <a:lstStyle/>
          <a:p>
            <a:pPr>
              <a:lnSpc>
                <a:spcPct val="130000"/>
              </a:lnSpc>
              <a:spcBef>
                <a:spcPts val="300"/>
              </a:spcBef>
              <a:spcAft>
                <a:spcPts val="300"/>
              </a:spcAft>
            </a:pPr>
            <a:r>
              <a:rPr lang="vi-VN" sz="2400" dirty="0"/>
              <a:t>Hiểu được khái niệm và các trạng thái của tiến trình</a:t>
            </a:r>
          </a:p>
          <a:p>
            <a:pPr>
              <a:lnSpc>
                <a:spcPct val="130000"/>
              </a:lnSpc>
              <a:spcBef>
                <a:spcPts val="300"/>
              </a:spcBef>
              <a:spcAft>
                <a:spcPts val="300"/>
              </a:spcAft>
            </a:pPr>
            <a:r>
              <a:rPr lang="vi-VN" sz="2400" dirty="0"/>
              <a:t>Biết được các thông số của tiến trình</a:t>
            </a:r>
          </a:p>
          <a:p>
            <a:pPr>
              <a:lnSpc>
                <a:spcPct val="130000"/>
              </a:lnSpc>
              <a:spcBef>
                <a:spcPts val="300"/>
              </a:spcBef>
              <a:spcAft>
                <a:spcPts val="300"/>
              </a:spcAft>
            </a:pPr>
            <a:r>
              <a:rPr lang="vi-VN" sz="2400" dirty="0"/>
              <a:t>Biết được các khái niệm về định thời tiến trình</a:t>
            </a:r>
          </a:p>
          <a:p>
            <a:pPr>
              <a:lnSpc>
                <a:spcPct val="130000"/>
              </a:lnSpc>
              <a:spcBef>
                <a:spcPts val="300"/>
              </a:spcBef>
              <a:spcAft>
                <a:spcPts val="300"/>
              </a:spcAft>
            </a:pPr>
            <a:r>
              <a:rPr lang="vi-VN" sz="2400" dirty="0"/>
              <a:t>Biết được các tác vụ cơ bản của một tiến trình</a:t>
            </a:r>
          </a:p>
          <a:p>
            <a:pPr>
              <a:lnSpc>
                <a:spcPct val="130000"/>
              </a:lnSpc>
              <a:spcBef>
                <a:spcPts val="300"/>
              </a:spcBef>
              <a:spcAft>
                <a:spcPts val="300"/>
              </a:spcAft>
            </a:pPr>
            <a:r>
              <a:rPr lang="vi-VN" sz="2400" dirty="0"/>
              <a:t>Hiểu được cách giao tiếp giữa các tiến trình</a:t>
            </a:r>
          </a:p>
        </p:txBody>
      </p:sp>
    </p:spTree>
    <p:extLst>
      <p:ext uri="{BB962C8B-B14F-4D97-AF65-F5344CB8AC3E}">
        <p14:creationId xmlns:p14="http://schemas.microsoft.com/office/powerpoint/2010/main" val="234781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117</a:t>
            </a:fld>
            <a:endParaRPr lang="en-VN" dirty="0"/>
          </a:p>
        </p:txBody>
      </p:sp>
      <p:sp>
        <p:nvSpPr>
          <p:cNvPr id="5" name="Text Placeholder 4">
            <a:extLst>
              <a:ext uri="{FF2B5EF4-FFF2-40B4-BE49-F238E27FC236}">
                <a16:creationId xmlns:a16="http://schemas.microsoft.com/office/drawing/2014/main" id="{CFBD77E0-7814-E542-0144-95AEF5C06AD5}"/>
              </a:ext>
            </a:extLst>
          </p:cNvPr>
          <p:cNvSpPr>
            <a:spLocks noGrp="1"/>
          </p:cNvSpPr>
          <p:nvPr>
            <p:ph type="body" sz="quarter" idx="13"/>
          </p:nvPr>
        </p:nvSpPr>
        <p:spPr>
          <a:xfrm>
            <a:off x="3465442" y="1286346"/>
            <a:ext cx="5261115" cy="4699000"/>
          </a:xfrm>
        </p:spPr>
        <p:txBody>
          <a:bodyPr>
            <a:normAutofit/>
          </a:bodyPr>
          <a:lstStyle/>
          <a:p>
            <a:pPr>
              <a:lnSpc>
                <a:spcPct val="130000"/>
              </a:lnSpc>
              <a:spcBef>
                <a:spcPts val="300"/>
              </a:spcBef>
              <a:spcAft>
                <a:spcPts val="300"/>
              </a:spcAft>
            </a:pPr>
            <a:r>
              <a:rPr lang="vi-VN" sz="2400" dirty="0"/>
              <a:t>Khái niệm cơ bản</a:t>
            </a:r>
          </a:p>
          <a:p>
            <a:pPr>
              <a:lnSpc>
                <a:spcPct val="130000"/>
              </a:lnSpc>
              <a:spcBef>
                <a:spcPts val="300"/>
              </a:spcBef>
              <a:spcAft>
                <a:spcPts val="300"/>
              </a:spcAft>
            </a:pPr>
            <a:r>
              <a:rPr lang="vi-VN" sz="2400" dirty="0"/>
              <a:t>Trạng thái tiến trình</a:t>
            </a:r>
          </a:p>
          <a:p>
            <a:pPr>
              <a:lnSpc>
                <a:spcPct val="130000"/>
              </a:lnSpc>
              <a:spcBef>
                <a:spcPts val="300"/>
              </a:spcBef>
              <a:spcAft>
                <a:spcPts val="300"/>
              </a:spcAft>
            </a:pPr>
            <a:r>
              <a:rPr lang="vi-VN" sz="2400" dirty="0"/>
              <a:t>Khối điều khiển tiến trình</a:t>
            </a:r>
          </a:p>
          <a:p>
            <a:pPr>
              <a:lnSpc>
                <a:spcPct val="130000"/>
              </a:lnSpc>
              <a:spcBef>
                <a:spcPts val="300"/>
              </a:spcBef>
              <a:spcAft>
                <a:spcPts val="300"/>
              </a:spcAft>
            </a:pPr>
            <a:r>
              <a:rPr lang="vi-VN" sz="2400" dirty="0"/>
              <a:t>Định thời tiến trình</a:t>
            </a:r>
          </a:p>
          <a:p>
            <a:pPr>
              <a:lnSpc>
                <a:spcPct val="130000"/>
              </a:lnSpc>
              <a:spcBef>
                <a:spcPts val="300"/>
              </a:spcBef>
              <a:spcAft>
                <a:spcPts val="300"/>
              </a:spcAft>
            </a:pPr>
            <a:r>
              <a:rPr lang="vi-VN" sz="2400" dirty="0"/>
              <a:t>Các tác vụ đối với tiến trình</a:t>
            </a:r>
          </a:p>
          <a:p>
            <a:pPr>
              <a:lnSpc>
                <a:spcPct val="130000"/>
              </a:lnSpc>
              <a:spcBef>
                <a:spcPts val="300"/>
              </a:spcBef>
              <a:spcAft>
                <a:spcPts val="300"/>
              </a:spcAft>
            </a:pPr>
            <a:r>
              <a:rPr lang="vi-VN" sz="2400" dirty="0"/>
              <a:t>Sự cộng tác giữa các tiến trình</a:t>
            </a:r>
          </a:p>
          <a:p>
            <a:pPr>
              <a:lnSpc>
                <a:spcPct val="130000"/>
              </a:lnSpc>
              <a:spcBef>
                <a:spcPts val="300"/>
              </a:spcBef>
              <a:spcAft>
                <a:spcPts val="300"/>
              </a:spcAft>
            </a:pPr>
            <a:r>
              <a:rPr lang="vi-VN" sz="2400" dirty="0"/>
              <a:t>Giao tiếp giữa các tiến trình</a:t>
            </a:r>
          </a:p>
          <a:p>
            <a:pPr>
              <a:lnSpc>
                <a:spcPct val="130000"/>
              </a:lnSpc>
              <a:spcBef>
                <a:spcPts val="300"/>
              </a:spcBef>
              <a:spcAft>
                <a:spcPts val="300"/>
              </a:spcAft>
            </a:pPr>
            <a:r>
              <a:rPr lang="vi-VN" sz="2400" dirty="0"/>
              <a:t>Tiểu trình</a:t>
            </a:r>
          </a:p>
        </p:txBody>
      </p:sp>
    </p:spTree>
    <p:extLst>
      <p:ext uri="{BB962C8B-B14F-4D97-AF65-F5344CB8AC3E}">
        <p14:creationId xmlns:p14="http://schemas.microsoft.com/office/powerpoint/2010/main" val="20391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118</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vi-VN" dirty="0"/>
              <a:t>KHÁI NIỆM CƠ BẢN</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36383770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dirty="0"/>
              <a:t>1. Khái niệm cơ bản</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10579654" cy="3904233"/>
          </a:xfrm>
        </p:spPr>
        <p:txBody>
          <a:bodyPr>
            <a:normAutofit/>
          </a:bodyPr>
          <a:lstStyle/>
          <a:p>
            <a:r>
              <a:rPr lang="en-US" sz="2400" dirty="0" err="1"/>
              <a:t>Một</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 </a:t>
            </a:r>
            <a:r>
              <a:rPr lang="en-US" sz="2400" dirty="0" err="1"/>
              <a:t>thực</a:t>
            </a:r>
            <a:r>
              <a:rPr lang="en-US" sz="2400" dirty="0"/>
              <a:t> </a:t>
            </a:r>
            <a:r>
              <a:rPr lang="en-US" sz="2400" dirty="0" err="1"/>
              <a:t>thi</a:t>
            </a:r>
            <a:r>
              <a:rPr lang="en-US" sz="2400" dirty="0"/>
              <a:t> </a:t>
            </a:r>
            <a:r>
              <a:rPr lang="en-US" sz="2400" i="1" dirty="0" err="1"/>
              <a:t>chương</a:t>
            </a:r>
            <a:r>
              <a:rPr lang="en-US" sz="2400" i="1" dirty="0"/>
              <a:t> </a:t>
            </a:r>
            <a:r>
              <a:rPr lang="en-US" sz="2400" i="1" dirty="0" err="1"/>
              <a:t>trình</a:t>
            </a:r>
            <a:r>
              <a:rPr lang="en-US" sz="2400" i="1" dirty="0"/>
              <a:t> </a:t>
            </a:r>
            <a:r>
              <a:rPr lang="en-US" sz="2400" dirty="0" err="1"/>
              <a:t>như</a:t>
            </a:r>
            <a:r>
              <a:rPr lang="en-US" sz="2400" dirty="0"/>
              <a:t> </a:t>
            </a:r>
            <a:r>
              <a:rPr lang="en-US" sz="2400" dirty="0" err="1"/>
              <a:t>là</a:t>
            </a:r>
            <a:r>
              <a:rPr lang="en-US" sz="2400" dirty="0"/>
              <a:t> </a:t>
            </a:r>
            <a:r>
              <a:rPr lang="en-US" sz="2400" dirty="0" err="1"/>
              <a:t>một</a:t>
            </a:r>
            <a:r>
              <a:rPr lang="en-US" sz="2400" dirty="0"/>
              <a:t> </a:t>
            </a:r>
            <a:r>
              <a:rPr lang="en-US" sz="2400" i="1" dirty="0" err="1"/>
              <a:t>tiến</a:t>
            </a:r>
            <a:r>
              <a:rPr lang="en-US" sz="2400" i="1" dirty="0"/>
              <a:t> </a:t>
            </a:r>
            <a:r>
              <a:rPr lang="en-US" sz="2400" i="1" dirty="0" err="1"/>
              <a:t>trình</a:t>
            </a:r>
            <a:r>
              <a:rPr lang="en-US" sz="2400" i="1" dirty="0"/>
              <a:t>.</a:t>
            </a:r>
            <a:endParaRPr lang="vi-VN" sz="2400" i="1" dirty="0"/>
          </a:p>
          <a:p>
            <a:r>
              <a:rPr lang="en-US" sz="2400" dirty="0"/>
              <a:t>T</a:t>
            </a:r>
            <a:r>
              <a:rPr lang="vi-VN" sz="2400" dirty="0"/>
              <a:t>iến trình (pr</a:t>
            </a:r>
            <a:r>
              <a:rPr lang="en-US" sz="2400" dirty="0"/>
              <a:t>o</a:t>
            </a:r>
            <a:r>
              <a:rPr lang="vi-VN" sz="2400" dirty="0"/>
              <a:t>cess) là gì?</a:t>
            </a:r>
          </a:p>
          <a:p>
            <a:pPr marL="457200" lvl="1" indent="0">
              <a:buNone/>
            </a:pPr>
            <a:r>
              <a:rPr lang="en-US" b="1" dirty="0">
                <a:sym typeface="Wingdings" pitchFamily="2" charset="2"/>
              </a:rPr>
              <a:t> </a:t>
            </a:r>
            <a:r>
              <a:rPr lang="vi-VN" b="1" dirty="0"/>
              <a:t>Một chương trình đang thực thi</a:t>
            </a:r>
          </a:p>
          <a:p>
            <a:r>
              <a:rPr lang="en-US" altLang="en-US" sz="2400" dirty="0"/>
              <a:t>Ch</a:t>
            </a:r>
            <a:r>
              <a:rPr lang="vi-VN" altLang="en-US" sz="2400" dirty="0"/>
              <a:t>ư</a:t>
            </a:r>
            <a:r>
              <a:rPr lang="en-US" altLang="en-US" sz="2400" dirty="0" err="1"/>
              <a:t>ơng</a:t>
            </a:r>
            <a:r>
              <a:rPr lang="en-US" altLang="en-US" sz="2400" dirty="0"/>
              <a:t> </a:t>
            </a:r>
            <a:r>
              <a:rPr lang="en-US" altLang="en-US" sz="2400" dirty="0" err="1"/>
              <a:t>trình</a:t>
            </a:r>
            <a:r>
              <a:rPr lang="en-US" altLang="en-US" sz="2400" dirty="0"/>
              <a:t> </a:t>
            </a:r>
            <a:r>
              <a:rPr lang="en-US" altLang="en-US" sz="2400" dirty="0" err="1"/>
              <a:t>là</a:t>
            </a:r>
            <a:r>
              <a:rPr lang="en-US" altLang="en-US" sz="2400" dirty="0"/>
              <a:t> </a:t>
            </a:r>
            <a:r>
              <a:rPr lang="en-US" altLang="en-US" sz="2400" dirty="0" err="1"/>
              <a:t>thực</a:t>
            </a:r>
            <a:r>
              <a:rPr lang="en-US" altLang="en-US" sz="2400" dirty="0"/>
              <a:t> </a:t>
            </a:r>
            <a:r>
              <a:rPr lang="en-US" altLang="en-US" sz="2400" dirty="0" err="1"/>
              <a:t>thể</a:t>
            </a:r>
            <a:r>
              <a:rPr lang="en-US" altLang="en-US" sz="2400" dirty="0"/>
              <a:t> </a:t>
            </a:r>
            <a:r>
              <a:rPr lang="en-US" altLang="en-US" sz="2400" b="1" dirty="0" err="1"/>
              <a:t>bị</a:t>
            </a:r>
            <a:r>
              <a:rPr lang="en-US" altLang="en-US" sz="2400" b="1" dirty="0"/>
              <a:t> </a:t>
            </a:r>
            <a:r>
              <a:rPr lang="en-US" altLang="en-US" sz="2400" b="1" dirty="0" err="1"/>
              <a:t>động</a:t>
            </a:r>
            <a:r>
              <a:rPr lang="en-US" altLang="en-US" sz="2400" b="1" dirty="0"/>
              <a:t> </a:t>
            </a:r>
            <a:r>
              <a:rPr lang="en-US" altLang="en-US" sz="2400" dirty="0"/>
              <a:t>l</a:t>
            </a:r>
            <a:r>
              <a:rPr lang="vi-VN" altLang="en-US" sz="2400" dirty="0"/>
              <a:t>ư</a:t>
            </a:r>
            <a:r>
              <a:rPr lang="en-US" altLang="en-US" sz="2400" dirty="0"/>
              <a:t>u </a:t>
            </a:r>
            <a:r>
              <a:rPr lang="en-US" altLang="en-US" sz="2400" dirty="0" err="1"/>
              <a:t>trên</a:t>
            </a:r>
            <a:r>
              <a:rPr lang="en-US" altLang="en-US" sz="2400" dirty="0"/>
              <a:t> </a:t>
            </a:r>
            <a:r>
              <a:rPr lang="en-US" altLang="en-US" sz="2400" dirty="0" err="1"/>
              <a:t>đĩa</a:t>
            </a:r>
            <a:r>
              <a:rPr lang="en-US" altLang="en-US" sz="2400" dirty="0"/>
              <a:t> (</a:t>
            </a:r>
            <a:r>
              <a:rPr lang="en-US" altLang="en-US" sz="2400" dirty="0" err="1"/>
              <a:t>tập</a:t>
            </a:r>
            <a:r>
              <a:rPr lang="en-US" altLang="en-US" sz="2400" dirty="0"/>
              <a:t> tin </a:t>
            </a:r>
            <a:r>
              <a:rPr lang="en-US" altLang="en-US" sz="2400" dirty="0" err="1"/>
              <a:t>thực</a:t>
            </a:r>
            <a:r>
              <a:rPr lang="en-US" altLang="en-US" sz="2400" dirty="0"/>
              <a:t> </a:t>
            </a:r>
            <a:r>
              <a:rPr lang="en-US" altLang="en-US" sz="2400" dirty="0" err="1"/>
              <a:t>thi</a:t>
            </a:r>
            <a:r>
              <a:rPr lang="en-US" altLang="en-US" sz="2400" dirty="0"/>
              <a:t> - executable file); </a:t>
            </a:r>
            <a:r>
              <a:rPr lang="en-US" altLang="en-US" sz="2400" dirty="0" err="1"/>
              <a:t>tiến</a:t>
            </a:r>
            <a:r>
              <a:rPr lang="en-US" altLang="en-US" sz="2400" dirty="0"/>
              <a:t> </a:t>
            </a:r>
            <a:r>
              <a:rPr lang="en-US" altLang="en-US" sz="2400" dirty="0" err="1"/>
              <a:t>trình</a:t>
            </a:r>
            <a:r>
              <a:rPr lang="en-US" altLang="en-US" sz="2400" dirty="0"/>
              <a:t> </a:t>
            </a:r>
            <a:r>
              <a:rPr lang="en-US" altLang="en-US" sz="2400" dirty="0" err="1"/>
              <a:t>là</a:t>
            </a:r>
            <a:r>
              <a:rPr lang="en-US" altLang="en-US" sz="2400" dirty="0"/>
              <a:t> </a:t>
            </a:r>
            <a:r>
              <a:rPr lang="en-US" altLang="en-US" sz="2400" dirty="0" err="1"/>
              <a:t>thực</a:t>
            </a:r>
            <a:r>
              <a:rPr lang="en-US" altLang="en-US" sz="2400" dirty="0"/>
              <a:t> </a:t>
            </a:r>
            <a:r>
              <a:rPr lang="en-US" altLang="en-US" sz="2400" dirty="0" err="1"/>
              <a:t>thể</a:t>
            </a:r>
            <a:r>
              <a:rPr lang="en-US" altLang="en-US" sz="2400" dirty="0"/>
              <a:t> </a:t>
            </a:r>
            <a:r>
              <a:rPr lang="en-US" altLang="en-US" sz="2400" b="1" dirty="0" err="1"/>
              <a:t>chủ</a:t>
            </a:r>
            <a:r>
              <a:rPr lang="en-US" altLang="en-US" sz="2400" b="1" dirty="0"/>
              <a:t> </a:t>
            </a:r>
            <a:r>
              <a:rPr lang="en-US" altLang="en-US" sz="2400" b="1" dirty="0" err="1"/>
              <a:t>động</a:t>
            </a:r>
            <a:r>
              <a:rPr lang="en-US" altLang="en-US" sz="2400" dirty="0"/>
              <a:t>. </a:t>
            </a:r>
          </a:p>
          <a:p>
            <a:r>
              <a:rPr lang="en-US" sz="2400" dirty="0"/>
              <a:t>Ch</a:t>
            </a:r>
            <a:r>
              <a:rPr lang="vi-VN" sz="2400" dirty="0"/>
              <a:t>ư</a:t>
            </a:r>
            <a:r>
              <a:rPr lang="en-US" sz="2400" dirty="0" err="1"/>
              <a:t>ơng</a:t>
            </a:r>
            <a:r>
              <a:rPr lang="en-US" sz="2400" dirty="0"/>
              <a:t> </a:t>
            </a:r>
            <a:r>
              <a:rPr lang="en-US" sz="2400" dirty="0" err="1"/>
              <a:t>trình</a:t>
            </a:r>
            <a:r>
              <a:rPr lang="en-US" sz="2400" dirty="0"/>
              <a:t> </a:t>
            </a:r>
            <a:r>
              <a:rPr lang="en-US" sz="2400" dirty="0" err="1"/>
              <a:t>trở</a:t>
            </a:r>
            <a:r>
              <a:rPr lang="en-US" sz="2400" dirty="0"/>
              <a:t> </a:t>
            </a:r>
            <a:r>
              <a:rPr lang="en-US" sz="2400" dirty="0" err="1"/>
              <a:t>thành</a:t>
            </a:r>
            <a:r>
              <a:rPr lang="en-US" sz="2400" dirty="0"/>
              <a:t> </a:t>
            </a:r>
            <a:r>
              <a:rPr lang="en-US" sz="2400" dirty="0" err="1"/>
              <a:t>tiến</a:t>
            </a:r>
            <a:r>
              <a:rPr lang="en-US" sz="2400" dirty="0"/>
              <a:t> </a:t>
            </a:r>
            <a:r>
              <a:rPr lang="en-US" sz="2400" dirty="0" err="1"/>
              <a:t>trình</a:t>
            </a:r>
            <a:r>
              <a:rPr lang="en-US" sz="2400" dirty="0"/>
              <a:t> </a:t>
            </a:r>
            <a:r>
              <a:rPr lang="en-US" sz="2400" dirty="0" err="1"/>
              <a:t>khi</a:t>
            </a:r>
            <a:r>
              <a:rPr lang="en-US" sz="2400" dirty="0"/>
              <a:t> </a:t>
            </a:r>
            <a:r>
              <a:rPr lang="en-US" sz="2400" dirty="0" err="1"/>
              <a:t>một</a:t>
            </a:r>
            <a:r>
              <a:rPr lang="en-US" sz="2400" dirty="0"/>
              <a:t> </a:t>
            </a:r>
            <a:r>
              <a:rPr lang="en-US" sz="2400" dirty="0" err="1"/>
              <a:t>tập</a:t>
            </a:r>
            <a:r>
              <a:rPr lang="en-US" sz="2400" dirty="0"/>
              <a:t> tin </a:t>
            </a:r>
            <a:r>
              <a:rPr lang="en-US" sz="2400" dirty="0" err="1"/>
              <a:t>thực</a:t>
            </a:r>
            <a:r>
              <a:rPr lang="en-US" sz="2400" dirty="0"/>
              <a:t> </a:t>
            </a:r>
            <a:r>
              <a:rPr lang="en-US" sz="2400" dirty="0" err="1"/>
              <a:t>thi</a:t>
            </a:r>
            <a:r>
              <a:rPr lang="en-US" sz="2400" dirty="0"/>
              <a:t> </a:t>
            </a:r>
            <a:r>
              <a:rPr lang="en-US" sz="2400" dirty="0" err="1"/>
              <a:t>đ</a:t>
            </a:r>
            <a:r>
              <a:rPr lang="vi-VN" sz="2400" dirty="0"/>
              <a:t>ư</a:t>
            </a:r>
            <a:r>
              <a:rPr lang="en-US" sz="2400" dirty="0" err="1"/>
              <a:t>ợc</a:t>
            </a:r>
            <a:r>
              <a:rPr lang="en-US" sz="2400" dirty="0"/>
              <a:t> </a:t>
            </a:r>
            <a:r>
              <a:rPr lang="en-US" sz="2400" dirty="0" err="1"/>
              <a:t>nạp</a:t>
            </a:r>
            <a:r>
              <a:rPr lang="en-US" sz="2400" dirty="0"/>
              <a:t> </a:t>
            </a:r>
            <a:r>
              <a:rPr lang="en-US" sz="2400" dirty="0" err="1"/>
              <a:t>vào</a:t>
            </a:r>
            <a:r>
              <a:rPr lang="en-US" sz="2400" dirty="0"/>
              <a:t> bộ </a:t>
            </a:r>
            <a:r>
              <a:rPr lang="en-US" sz="2400" dirty="0" err="1"/>
              <a:t>nhớ</a:t>
            </a:r>
            <a:r>
              <a:rPr lang="en-US" sz="2400" dirty="0"/>
              <a:t>. </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119</a:t>
            </a:fld>
            <a:endParaRPr lang="en-VN" dirty="0"/>
          </a:p>
        </p:txBody>
      </p:sp>
    </p:spTree>
    <p:extLst>
      <p:ext uri="{BB962C8B-B14F-4D97-AF65-F5344CB8AC3E}">
        <p14:creationId xmlns:p14="http://schemas.microsoft.com/office/powerpoint/2010/main" val="222375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9B1A-439F-E223-F335-17E0C1494BBD}"/>
              </a:ext>
            </a:extLst>
          </p:cNvPr>
          <p:cNvSpPr>
            <a:spLocks noGrp="1"/>
          </p:cNvSpPr>
          <p:nvPr>
            <p:ph type="title"/>
          </p:nvPr>
        </p:nvSpPr>
        <p:spPr/>
        <p:txBody>
          <a:bodyPr>
            <a:normAutofit fontScale="90000"/>
          </a:bodyPr>
          <a:lstStyle/>
          <a:p>
            <a:r>
              <a:rPr lang="en-US" dirty="0"/>
              <a:t>2.1. </a:t>
            </a:r>
            <a:r>
              <a:rPr lang="en-US" dirty="0" err="1"/>
              <a:t>Bên</a:t>
            </a:r>
            <a:r>
              <a:rPr lang="en-US" dirty="0"/>
              <a:t> </a:t>
            </a:r>
            <a:r>
              <a:rPr lang="en-US" dirty="0" err="1"/>
              <a:t>trong</a:t>
            </a:r>
            <a:r>
              <a:rPr lang="en-US" dirty="0"/>
              <a:t> </a:t>
            </a:r>
            <a:r>
              <a:rPr lang="en-US" dirty="0" err="1"/>
              <a:t>hệ</a:t>
            </a:r>
            <a:r>
              <a:rPr lang="en-US" dirty="0"/>
              <a:t> </a:t>
            </a:r>
            <a:r>
              <a:rPr lang="en-US" dirty="0" err="1"/>
              <a:t>điều</a:t>
            </a:r>
            <a:r>
              <a:rPr lang="en-US" dirty="0"/>
              <a:t> </a:t>
            </a:r>
            <a:r>
              <a:rPr lang="en-US" dirty="0" err="1"/>
              <a:t>hành</a:t>
            </a:r>
            <a:endParaRPr lang="en-US" dirty="0"/>
          </a:p>
        </p:txBody>
      </p:sp>
      <p:sp>
        <p:nvSpPr>
          <p:cNvPr id="3" name="Content Placeholder 2">
            <a:extLst>
              <a:ext uri="{FF2B5EF4-FFF2-40B4-BE49-F238E27FC236}">
                <a16:creationId xmlns:a16="http://schemas.microsoft.com/office/drawing/2014/main" id="{106572C4-1D27-FCEC-511D-95C8AEBE75BA}"/>
              </a:ext>
            </a:extLst>
          </p:cNvPr>
          <p:cNvSpPr>
            <a:spLocks noGrp="1"/>
          </p:cNvSpPr>
          <p:nvPr>
            <p:ph idx="1"/>
          </p:nvPr>
        </p:nvSpPr>
        <p:spPr/>
        <p:txBody>
          <a:bodyPr>
            <a:normAutofit fontScale="92500" lnSpcReduction="20000"/>
          </a:bodyPr>
          <a:lstStyle/>
          <a:p>
            <a:r>
              <a:rPr lang="en-US" altLang="ja-JP" dirty="0" err="1"/>
              <a:t>Chương</a:t>
            </a:r>
            <a:r>
              <a:rPr lang="en-US" altLang="ja-JP" dirty="0"/>
              <a:t> </a:t>
            </a:r>
            <a:r>
              <a:rPr lang="en-US" altLang="ja-JP" dirty="0" err="1"/>
              <a:t>trình</a:t>
            </a:r>
            <a:r>
              <a:rPr lang="en-US" altLang="ja-JP" dirty="0"/>
              <a:t> </a:t>
            </a:r>
            <a:r>
              <a:rPr lang="en-US" altLang="ja-JP" dirty="0" err="1"/>
              <a:t>duy</a:t>
            </a:r>
            <a:r>
              <a:rPr lang="en-US" altLang="ja-JP" dirty="0"/>
              <a:t> </a:t>
            </a:r>
            <a:r>
              <a:rPr lang="en-US" altLang="ja-JP" dirty="0" err="1"/>
              <a:t>nhất</a:t>
            </a:r>
            <a:r>
              <a:rPr lang="en-US" altLang="ja-JP" dirty="0"/>
              <a:t> </a:t>
            </a:r>
            <a:r>
              <a:rPr lang="en-US" altLang="ja-JP" dirty="0" err="1"/>
              <a:t>luôn</a:t>
            </a:r>
            <a:r>
              <a:rPr lang="en-US" altLang="ja-JP" dirty="0"/>
              <a:t> </a:t>
            </a:r>
            <a:r>
              <a:rPr lang="en-US" altLang="ja-JP" dirty="0" err="1"/>
              <a:t>chạy</a:t>
            </a:r>
            <a:r>
              <a:rPr lang="en-US" altLang="ja-JP" dirty="0"/>
              <a:t> </a:t>
            </a:r>
            <a:r>
              <a:rPr lang="en-US" altLang="ja-JP" dirty="0" err="1"/>
              <a:t>tại</a:t>
            </a:r>
            <a:r>
              <a:rPr lang="en-US" altLang="ja-JP" dirty="0"/>
              <a:t> </a:t>
            </a:r>
            <a:r>
              <a:rPr lang="en-US" altLang="ja-JP" dirty="0" err="1"/>
              <a:t>tất</a:t>
            </a:r>
            <a:r>
              <a:rPr lang="en-US" altLang="ja-JP" dirty="0"/>
              <a:t> </a:t>
            </a:r>
            <a:r>
              <a:rPr lang="en-US" altLang="ja-JP" dirty="0" err="1"/>
              <a:t>cả</a:t>
            </a:r>
            <a:r>
              <a:rPr lang="en-US" altLang="ja-JP" dirty="0"/>
              <a:t> </a:t>
            </a:r>
            <a:r>
              <a:rPr lang="en-US" altLang="ja-JP" dirty="0" err="1"/>
              <a:t>các</a:t>
            </a:r>
            <a:r>
              <a:rPr lang="en-US" altLang="ja-JP" dirty="0"/>
              <a:t> </a:t>
            </a:r>
            <a:r>
              <a:rPr lang="en-US" altLang="ja-JP" dirty="0" err="1"/>
              <a:t>thời</a:t>
            </a:r>
            <a:r>
              <a:rPr lang="en-US" altLang="ja-JP" dirty="0"/>
              <a:t> </a:t>
            </a:r>
            <a:r>
              <a:rPr lang="en-US" altLang="ja-JP" dirty="0" err="1"/>
              <a:t>điểm</a:t>
            </a:r>
            <a:r>
              <a:rPr lang="en-US" altLang="ja-JP" dirty="0"/>
              <a:t> </a:t>
            </a:r>
            <a:r>
              <a:rPr lang="en-US" altLang="ja-JP" dirty="0" err="1"/>
              <a:t>máy</a:t>
            </a:r>
            <a:r>
              <a:rPr lang="en-US" altLang="ja-JP" dirty="0"/>
              <a:t> </a:t>
            </a:r>
            <a:r>
              <a:rPr lang="en-US" altLang="ja-JP" dirty="0" err="1"/>
              <a:t>tính</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là</a:t>
            </a:r>
            <a:r>
              <a:rPr lang="en-US" altLang="ja-JP" dirty="0"/>
              <a:t> </a:t>
            </a:r>
            <a:r>
              <a:rPr lang="en-US" altLang="ja-JP" dirty="0" err="1"/>
              <a:t>nhân</a:t>
            </a:r>
            <a:r>
              <a:rPr lang="en-US" altLang="ja-JP" dirty="0"/>
              <a:t>/</a:t>
            </a:r>
            <a:r>
              <a:rPr lang="en-US" altLang="ja-JP" dirty="0" err="1"/>
              <a:t>hạt</a:t>
            </a:r>
            <a:r>
              <a:rPr lang="en-US" altLang="ja-JP" dirty="0"/>
              <a:t> </a:t>
            </a:r>
            <a:r>
              <a:rPr lang="en-US" altLang="ja-JP" dirty="0" err="1"/>
              <a:t>nhân</a:t>
            </a:r>
            <a:r>
              <a:rPr lang="en-US" altLang="ja-JP" dirty="0"/>
              <a:t> (kernel).</a:t>
            </a:r>
            <a:endParaRPr lang="en-US" altLang="ja-JP" b="1" dirty="0">
              <a:solidFill>
                <a:srgbClr val="006699"/>
              </a:solidFill>
            </a:endParaRPr>
          </a:p>
          <a:p>
            <a:r>
              <a:rPr lang="en-US" altLang="ja-JP" dirty="0" err="1"/>
              <a:t>Đi</a:t>
            </a:r>
            <a:r>
              <a:rPr lang="en-US" altLang="ja-JP" dirty="0"/>
              <a:t> </a:t>
            </a:r>
            <a:r>
              <a:rPr lang="en-US" altLang="ja-JP" dirty="0" err="1"/>
              <a:t>kèm</a:t>
            </a:r>
            <a:r>
              <a:rPr lang="en-US" altLang="ja-JP" dirty="0"/>
              <a:t> </a:t>
            </a:r>
            <a:r>
              <a:rPr lang="en-US" altLang="ja-JP" dirty="0" err="1"/>
              <a:t>với</a:t>
            </a:r>
            <a:r>
              <a:rPr lang="en-US" altLang="ja-JP" dirty="0"/>
              <a:t> </a:t>
            </a:r>
            <a:r>
              <a:rPr lang="en-US" altLang="ja-JP" dirty="0" err="1"/>
              <a:t>nhân</a:t>
            </a:r>
            <a:r>
              <a:rPr lang="en-US" altLang="ja-JP" dirty="0"/>
              <a:t> </a:t>
            </a:r>
            <a:r>
              <a:rPr lang="en-US" altLang="ja-JP" dirty="0" err="1"/>
              <a:t>còn</a:t>
            </a:r>
            <a:r>
              <a:rPr lang="en-US" altLang="ja-JP" dirty="0"/>
              <a:t> </a:t>
            </a:r>
            <a:r>
              <a:rPr lang="en-US" altLang="ja-JP" dirty="0" err="1"/>
              <a:t>có</a:t>
            </a:r>
            <a:r>
              <a:rPr lang="en-US" altLang="ja-JP" dirty="0"/>
              <a:t> </a:t>
            </a:r>
            <a:r>
              <a:rPr lang="en-US" altLang="ja-JP" dirty="0" err="1"/>
              <a:t>hai</a:t>
            </a:r>
            <a:r>
              <a:rPr lang="en-US" altLang="ja-JP" dirty="0"/>
              <a:t> </a:t>
            </a:r>
            <a:r>
              <a:rPr lang="en-US" altLang="ja-JP" dirty="0" err="1"/>
              <a:t>loại</a:t>
            </a:r>
            <a:r>
              <a:rPr lang="en-US" altLang="ja-JP" dirty="0"/>
              <a:t> </a:t>
            </a:r>
            <a:r>
              <a:rPr lang="en-US" altLang="ja-JP" dirty="0" err="1"/>
              <a:t>chương</a:t>
            </a:r>
            <a:r>
              <a:rPr lang="en-US" altLang="ja-JP" dirty="0"/>
              <a:t> </a:t>
            </a:r>
            <a:r>
              <a:rPr lang="en-US" altLang="ja-JP" dirty="0" err="1"/>
              <a:t>trình</a:t>
            </a:r>
            <a:r>
              <a:rPr lang="en-US" altLang="ja-JP" dirty="0"/>
              <a:t>: </a:t>
            </a:r>
          </a:p>
          <a:p>
            <a:pPr lvl="1"/>
            <a:r>
              <a:rPr lang="en-US" altLang="ja-JP" dirty="0" err="1"/>
              <a:t>Chương</a:t>
            </a:r>
            <a:r>
              <a:rPr lang="en-US" altLang="ja-JP" dirty="0"/>
              <a:t> </a:t>
            </a:r>
            <a:r>
              <a:rPr lang="en-US" altLang="ja-JP" dirty="0" err="1"/>
              <a:t>trình</a:t>
            </a:r>
            <a:r>
              <a:rPr lang="en-US" altLang="ja-JP" dirty="0"/>
              <a:t> </a:t>
            </a:r>
            <a:r>
              <a:rPr lang="en-US" altLang="ja-JP" dirty="0" err="1"/>
              <a:t>hệ</a:t>
            </a:r>
            <a:r>
              <a:rPr lang="en-US" altLang="ja-JP" dirty="0"/>
              <a:t> </a:t>
            </a:r>
            <a:r>
              <a:rPr lang="en-US" altLang="ja-JP" dirty="0" err="1"/>
              <a:t>thống</a:t>
            </a:r>
            <a:r>
              <a:rPr lang="en-US" altLang="ja-JP" dirty="0"/>
              <a:t> (system program): </a:t>
            </a:r>
            <a:r>
              <a:rPr lang="en-US" altLang="ja-JP" dirty="0" err="1"/>
              <a:t>được</a:t>
            </a:r>
            <a:r>
              <a:rPr lang="en-US" altLang="ja-JP" dirty="0"/>
              <a:t> </a:t>
            </a:r>
            <a:r>
              <a:rPr lang="en-US" altLang="ja-JP" dirty="0" err="1"/>
              <a:t>đóng</a:t>
            </a:r>
            <a:r>
              <a:rPr lang="en-US" altLang="ja-JP" dirty="0"/>
              <a:t> </a:t>
            </a:r>
            <a:r>
              <a:rPr lang="en-US" altLang="ja-JP" dirty="0" err="1"/>
              <a:t>gói</a:t>
            </a:r>
            <a:r>
              <a:rPr lang="en-US" altLang="ja-JP" dirty="0"/>
              <a:t> </a:t>
            </a:r>
            <a:r>
              <a:rPr lang="en-US" altLang="ja-JP" dirty="0" err="1"/>
              <a:t>cùng</a:t>
            </a:r>
            <a:r>
              <a:rPr lang="en-US" altLang="ja-JP" dirty="0"/>
              <a:t> </a:t>
            </a:r>
            <a:r>
              <a:rPr lang="en-US" altLang="ja-JP" dirty="0" err="1"/>
              <a:t>với</a:t>
            </a:r>
            <a:r>
              <a:rPr lang="en-US" altLang="ja-JP" dirty="0"/>
              <a:t> </a:t>
            </a:r>
            <a:r>
              <a:rPr lang="en-US" altLang="ja-JP" dirty="0" err="1"/>
              <a:t>hệ</a:t>
            </a:r>
            <a:r>
              <a:rPr lang="en-US" altLang="ja-JP" dirty="0"/>
              <a:t> </a:t>
            </a:r>
            <a:r>
              <a:rPr lang="en-US" altLang="ja-JP" dirty="0" err="1"/>
              <a:t>điều</a:t>
            </a:r>
            <a:r>
              <a:rPr lang="en-US" altLang="ja-JP" dirty="0"/>
              <a:t> </a:t>
            </a:r>
            <a:r>
              <a:rPr lang="en-US" altLang="ja-JP" dirty="0" err="1"/>
              <a:t>hành</a:t>
            </a:r>
            <a:r>
              <a:rPr lang="en-US" altLang="ja-JP" dirty="0"/>
              <a:t> </a:t>
            </a:r>
            <a:r>
              <a:rPr lang="en-US" altLang="ja-JP" dirty="0" err="1"/>
              <a:t>nhưng</a:t>
            </a:r>
            <a:r>
              <a:rPr lang="en-US" altLang="ja-JP" dirty="0"/>
              <a:t> </a:t>
            </a:r>
            <a:r>
              <a:rPr lang="en-US" altLang="ja-JP" dirty="0" err="1"/>
              <a:t>không</a:t>
            </a:r>
            <a:r>
              <a:rPr lang="en-US" altLang="ja-JP" dirty="0"/>
              <a:t> </a:t>
            </a:r>
            <a:r>
              <a:rPr lang="en-US" altLang="ja-JP" dirty="0" err="1"/>
              <a:t>phải</a:t>
            </a:r>
            <a:r>
              <a:rPr lang="en-US" altLang="ja-JP" dirty="0"/>
              <a:t> </a:t>
            </a:r>
            <a:r>
              <a:rPr lang="en-US" altLang="ja-JP" dirty="0" err="1"/>
              <a:t>là</a:t>
            </a:r>
            <a:r>
              <a:rPr lang="en-US" altLang="ja-JP" dirty="0"/>
              <a:t> </a:t>
            </a:r>
            <a:r>
              <a:rPr lang="en-US" altLang="ja-JP" dirty="0" err="1"/>
              <a:t>một</a:t>
            </a:r>
            <a:r>
              <a:rPr lang="en-US" altLang="ja-JP" dirty="0"/>
              <a:t> </a:t>
            </a:r>
            <a:r>
              <a:rPr lang="en-US" altLang="ja-JP" dirty="0" err="1"/>
              <a:t>phần</a:t>
            </a:r>
            <a:r>
              <a:rPr lang="en-US" altLang="ja-JP" dirty="0"/>
              <a:t> </a:t>
            </a:r>
            <a:r>
              <a:rPr lang="en-US" altLang="ja-JP" dirty="0" err="1"/>
              <a:t>của</a:t>
            </a:r>
            <a:r>
              <a:rPr lang="en-US" altLang="ja-JP" dirty="0"/>
              <a:t> </a:t>
            </a:r>
            <a:r>
              <a:rPr lang="en-US" altLang="ja-JP" dirty="0" err="1"/>
              <a:t>nhân</a:t>
            </a:r>
            <a:r>
              <a:rPr lang="en-US" altLang="ja-JP" dirty="0"/>
              <a:t>.</a:t>
            </a:r>
          </a:p>
          <a:p>
            <a:pPr lvl="1"/>
            <a:r>
              <a:rPr lang="en-US" altLang="ja-JP" dirty="0" err="1"/>
              <a:t>Chương</a:t>
            </a:r>
            <a:r>
              <a:rPr lang="en-US" altLang="ja-JP" dirty="0"/>
              <a:t> </a:t>
            </a:r>
            <a:r>
              <a:rPr lang="en-US" altLang="ja-JP" dirty="0" err="1"/>
              <a:t>trình</a:t>
            </a:r>
            <a:r>
              <a:rPr lang="en-US" altLang="ja-JP" dirty="0"/>
              <a:t> </a:t>
            </a:r>
            <a:r>
              <a:rPr lang="en-US" altLang="ja-JP" dirty="0" err="1"/>
              <a:t>ứng</a:t>
            </a:r>
            <a:r>
              <a:rPr lang="en-US" altLang="ja-JP" dirty="0"/>
              <a:t> </a:t>
            </a:r>
            <a:r>
              <a:rPr lang="en-US" altLang="ja-JP" dirty="0" err="1"/>
              <a:t>dụng</a:t>
            </a:r>
            <a:r>
              <a:rPr lang="en-US" altLang="ja-JP" dirty="0"/>
              <a:t>: </a:t>
            </a:r>
            <a:r>
              <a:rPr lang="en-US" altLang="ja-JP" dirty="0" err="1"/>
              <a:t>tất</a:t>
            </a:r>
            <a:r>
              <a:rPr lang="en-US" altLang="ja-JP" dirty="0"/>
              <a:t> </a:t>
            </a:r>
            <a:r>
              <a:rPr lang="en-US" altLang="ja-JP" dirty="0" err="1"/>
              <a:t>cả</a:t>
            </a:r>
            <a:r>
              <a:rPr lang="en-US" altLang="ja-JP" dirty="0"/>
              <a:t> </a:t>
            </a:r>
            <a:r>
              <a:rPr lang="en-US" altLang="ja-JP" dirty="0" err="1"/>
              <a:t>các</a:t>
            </a:r>
            <a:r>
              <a:rPr lang="en-US" altLang="ja-JP" dirty="0"/>
              <a:t> </a:t>
            </a:r>
            <a:r>
              <a:rPr lang="en-US" altLang="ja-JP" dirty="0" err="1"/>
              <a:t>chương</a:t>
            </a:r>
            <a:r>
              <a:rPr lang="en-US" altLang="ja-JP" dirty="0"/>
              <a:t> </a:t>
            </a:r>
            <a:r>
              <a:rPr lang="en-US" altLang="ja-JP" dirty="0" err="1"/>
              <a:t>trình</a:t>
            </a:r>
            <a:r>
              <a:rPr lang="en-US" altLang="ja-JP" dirty="0"/>
              <a:t> </a:t>
            </a:r>
            <a:r>
              <a:rPr lang="en-US" altLang="ja-JP" dirty="0" err="1"/>
              <a:t>không</a:t>
            </a:r>
            <a:r>
              <a:rPr lang="en-US" altLang="ja-JP" dirty="0"/>
              <a:t> </a:t>
            </a:r>
            <a:r>
              <a:rPr lang="en-US" altLang="ja-JP" dirty="0" err="1"/>
              <a:t>có</a:t>
            </a:r>
            <a:r>
              <a:rPr lang="en-US" altLang="ja-JP" dirty="0"/>
              <a:t> </a:t>
            </a:r>
            <a:r>
              <a:rPr lang="en-US" altLang="ja-JP" dirty="0" err="1"/>
              <a:t>liên</a:t>
            </a:r>
            <a:r>
              <a:rPr lang="en-US" altLang="ja-JP" dirty="0"/>
              <a:t> </a:t>
            </a:r>
            <a:r>
              <a:rPr lang="en-US" altLang="ja-JP" dirty="0" err="1"/>
              <a:t>kết</a:t>
            </a:r>
            <a:r>
              <a:rPr lang="en-US" altLang="ja-JP" dirty="0"/>
              <a:t> (associate) </a:t>
            </a:r>
            <a:r>
              <a:rPr lang="en-US" altLang="ja-JP" dirty="0" err="1"/>
              <a:t>với</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của</a:t>
            </a:r>
            <a:r>
              <a:rPr lang="en-US" altLang="ja-JP" dirty="0"/>
              <a:t> </a:t>
            </a:r>
            <a:r>
              <a:rPr lang="en-US" altLang="ja-JP" dirty="0" err="1"/>
              <a:t>hệ</a:t>
            </a:r>
            <a:r>
              <a:rPr lang="en-US" altLang="ja-JP" dirty="0"/>
              <a:t> </a:t>
            </a:r>
            <a:r>
              <a:rPr lang="en-US" altLang="ja-JP" dirty="0" err="1"/>
              <a:t>thống</a:t>
            </a:r>
            <a:r>
              <a:rPr lang="en-US" altLang="ja-JP" dirty="0"/>
              <a:t>.</a:t>
            </a:r>
          </a:p>
          <a:p>
            <a:r>
              <a:rPr lang="en-US" altLang="en-US" dirty="0" err="1"/>
              <a:t>Ngày</a:t>
            </a:r>
            <a:r>
              <a:rPr lang="en-US" altLang="en-US" dirty="0"/>
              <a:t> nay, </a:t>
            </a:r>
            <a:r>
              <a:rPr lang="en-US" altLang="en-US" dirty="0" err="1"/>
              <a:t>một</a:t>
            </a:r>
            <a:r>
              <a:rPr lang="en-US" altLang="en-US" dirty="0"/>
              <a:t> </a:t>
            </a:r>
            <a:r>
              <a:rPr lang="en-US" altLang="en-US" dirty="0" err="1"/>
              <a:t>số</a:t>
            </a:r>
            <a:r>
              <a:rPr lang="en-US" altLang="en-US" dirty="0"/>
              <a:t>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a:t>
            </a:r>
            <a:r>
              <a:rPr lang="en-US" altLang="en-US" dirty="0" err="1"/>
              <a:t>còn</a:t>
            </a:r>
            <a:r>
              <a:rPr lang="en-US" altLang="en-US" dirty="0"/>
              <a:t> </a:t>
            </a:r>
            <a:r>
              <a:rPr lang="en-US" altLang="en-US" dirty="0" err="1"/>
              <a:t>chứa</a:t>
            </a:r>
            <a:r>
              <a:rPr lang="en-US" altLang="en-US" dirty="0"/>
              <a:t> middleware – </a:t>
            </a:r>
            <a:r>
              <a:rPr lang="en-US" altLang="en-US" dirty="0" err="1"/>
              <a:t>một</a:t>
            </a:r>
            <a:r>
              <a:rPr lang="en-US" altLang="en-US" dirty="0"/>
              <a:t> </a:t>
            </a:r>
            <a:r>
              <a:rPr lang="en-US" altLang="en-US" dirty="0" err="1"/>
              <a:t>tập</a:t>
            </a:r>
            <a:r>
              <a:rPr lang="en-US" altLang="en-US" dirty="0"/>
              <a:t> </a:t>
            </a:r>
            <a:r>
              <a:rPr lang="en-US" altLang="en-US" dirty="0" err="1"/>
              <a:t>các</a:t>
            </a:r>
            <a:r>
              <a:rPr lang="en-US" altLang="en-US" dirty="0"/>
              <a:t> </a:t>
            </a:r>
            <a:r>
              <a:rPr lang="en-US" altLang="en-US" dirty="0" err="1"/>
              <a:t>khung</a:t>
            </a:r>
            <a:r>
              <a:rPr lang="en-US" altLang="en-US" dirty="0"/>
              <a:t>/</a:t>
            </a:r>
            <a:r>
              <a:rPr lang="en-US" altLang="en-US" dirty="0" err="1"/>
              <a:t>nền</a:t>
            </a:r>
            <a:r>
              <a:rPr lang="en-US" altLang="en-US" dirty="0"/>
              <a:t> </a:t>
            </a:r>
            <a:r>
              <a:rPr lang="en-US" altLang="en-US" dirty="0" err="1"/>
              <a:t>tảng</a:t>
            </a:r>
            <a:r>
              <a:rPr lang="en-US" altLang="en-US" dirty="0"/>
              <a:t> </a:t>
            </a:r>
            <a:r>
              <a:rPr lang="en-US" altLang="en-US" dirty="0" err="1"/>
              <a:t>phần</a:t>
            </a:r>
            <a:r>
              <a:rPr lang="en-US" altLang="en-US" dirty="0"/>
              <a:t> </a:t>
            </a:r>
            <a:r>
              <a:rPr lang="en-US" altLang="en-US" dirty="0" err="1"/>
              <a:t>mềm</a:t>
            </a:r>
            <a:r>
              <a:rPr lang="en-US" altLang="en-US" dirty="0"/>
              <a:t> (software framework) </a:t>
            </a:r>
            <a:r>
              <a:rPr lang="en-US" altLang="en-US" dirty="0" err="1"/>
              <a:t>cung</a:t>
            </a:r>
            <a:r>
              <a:rPr lang="en-US" altLang="en-US" dirty="0"/>
              <a:t> </a:t>
            </a:r>
            <a:r>
              <a:rPr lang="en-US" altLang="en-US" dirty="0" err="1"/>
              <a:t>cấp</a:t>
            </a:r>
            <a:r>
              <a:rPr lang="en-US" altLang="en-US" dirty="0"/>
              <a:t> </a:t>
            </a:r>
            <a:r>
              <a:rPr lang="en-US" altLang="en-US" dirty="0" err="1"/>
              <a:t>các</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bổ</a:t>
            </a:r>
            <a:r>
              <a:rPr lang="en-US" altLang="en-US" dirty="0"/>
              <a:t> sung </a:t>
            </a:r>
            <a:r>
              <a:rPr lang="en-US" altLang="en-US" dirty="0" err="1"/>
              <a:t>hỗ</a:t>
            </a:r>
            <a:r>
              <a:rPr lang="en-US" altLang="en-US" dirty="0"/>
              <a:t> </a:t>
            </a:r>
            <a:r>
              <a:rPr lang="en-US" altLang="en-US" dirty="0" err="1"/>
              <a:t>trợ</a:t>
            </a:r>
            <a:r>
              <a:rPr lang="en-US" altLang="en-US" dirty="0"/>
              <a:t> </a:t>
            </a:r>
            <a:r>
              <a:rPr lang="en-US" altLang="en-US" dirty="0" err="1"/>
              <a:t>cho</a:t>
            </a:r>
            <a:r>
              <a:rPr lang="en-US" altLang="en-US" dirty="0"/>
              <a:t> </a:t>
            </a:r>
            <a:r>
              <a:rPr lang="en-US" altLang="en-US" dirty="0" err="1"/>
              <a:t>nhà</a:t>
            </a:r>
            <a:r>
              <a:rPr lang="en-US" altLang="en-US" dirty="0"/>
              <a:t> </a:t>
            </a:r>
            <a:r>
              <a:rPr lang="en-US" altLang="en-US" dirty="0" err="1"/>
              <a:t>phát</a:t>
            </a:r>
            <a:r>
              <a:rPr lang="en-US" altLang="en-US" dirty="0"/>
              <a:t> </a:t>
            </a:r>
            <a:r>
              <a:rPr lang="en-US" altLang="en-US" dirty="0" err="1"/>
              <a:t>triển</a:t>
            </a:r>
            <a:r>
              <a:rPr lang="en-US" altLang="en-US" dirty="0"/>
              <a:t> </a:t>
            </a:r>
            <a:r>
              <a:rPr lang="en-US" altLang="en-US" dirty="0" err="1"/>
              <a:t>ứng</a:t>
            </a:r>
            <a:r>
              <a:rPr lang="en-US" altLang="en-US" dirty="0"/>
              <a:t> </a:t>
            </a:r>
            <a:r>
              <a:rPr lang="en-US" altLang="en-US" dirty="0" err="1"/>
              <a:t>dụng</a:t>
            </a:r>
            <a:r>
              <a:rPr lang="en-US" altLang="en-US" dirty="0"/>
              <a:t> </a:t>
            </a:r>
            <a:r>
              <a:rPr lang="en-US" altLang="en-US" dirty="0" err="1"/>
              <a:t>như</a:t>
            </a:r>
            <a:r>
              <a:rPr lang="en-US" altLang="en-US" dirty="0"/>
              <a:t>  </a:t>
            </a:r>
            <a:r>
              <a:rPr lang="en-US" altLang="en-US" dirty="0" err="1"/>
              <a:t>cơ</a:t>
            </a:r>
            <a:r>
              <a:rPr lang="en-US" altLang="en-US" dirty="0"/>
              <a:t> </a:t>
            </a:r>
            <a:r>
              <a:rPr lang="en-US" altLang="en-US" dirty="0" err="1"/>
              <a:t>sở</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đa</a:t>
            </a:r>
            <a:r>
              <a:rPr lang="en-US" altLang="en-US" dirty="0"/>
              <a:t> </a:t>
            </a:r>
            <a:r>
              <a:rPr lang="en-US" altLang="en-US" dirty="0" err="1"/>
              <a:t>phương</a:t>
            </a:r>
            <a:r>
              <a:rPr lang="en-US" altLang="en-US" dirty="0"/>
              <a:t> </a:t>
            </a:r>
            <a:r>
              <a:rPr lang="en-US" altLang="en-US" dirty="0" err="1"/>
              <a:t>tiện</a:t>
            </a:r>
            <a:r>
              <a:rPr lang="en-US" altLang="en-US" dirty="0"/>
              <a:t>, </a:t>
            </a:r>
            <a:r>
              <a:rPr lang="en-US" altLang="en-US" dirty="0" err="1"/>
              <a:t>đồ</a:t>
            </a:r>
            <a:r>
              <a:rPr lang="en-US" altLang="en-US" dirty="0"/>
              <a:t> </a:t>
            </a:r>
            <a:r>
              <a:rPr lang="en-US" altLang="en-US" dirty="0" err="1"/>
              <a:t>họa</a:t>
            </a:r>
            <a:r>
              <a:rPr lang="en-US" altLang="en-US" dirty="0"/>
              <a:t>, …</a:t>
            </a:r>
            <a:endParaRPr lang="en-US" dirty="0"/>
          </a:p>
        </p:txBody>
      </p:sp>
      <p:sp>
        <p:nvSpPr>
          <p:cNvPr id="6" name="Footer Placeholder 5">
            <a:extLst>
              <a:ext uri="{FF2B5EF4-FFF2-40B4-BE49-F238E27FC236}">
                <a16:creationId xmlns:a16="http://schemas.microsoft.com/office/drawing/2014/main" id="{77773A71-E581-6DFE-8C9D-EC5B30186448}"/>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D6F3FA5A-B339-77B3-FDEB-E4317FAD4685}"/>
              </a:ext>
            </a:extLst>
          </p:cNvPr>
          <p:cNvSpPr>
            <a:spLocks noGrp="1"/>
          </p:cNvSpPr>
          <p:nvPr>
            <p:ph type="sldNum" sz="quarter" idx="12"/>
          </p:nvPr>
        </p:nvSpPr>
        <p:spPr/>
        <p:txBody>
          <a:bodyPr/>
          <a:lstStyle/>
          <a:p>
            <a:fld id="{800C8475-47C1-49C9-BEE5-594F8CF4D71F}" type="slidenum">
              <a:rPr kumimoji="1" lang="ja-JP" altLang="en-US" smtClean="0"/>
              <a:pPr/>
              <a:t>12</a:t>
            </a:fld>
            <a:endParaRPr kumimoji="1" lang="ja-JP" altLang="en-US"/>
          </a:p>
        </p:txBody>
      </p:sp>
    </p:spTree>
    <p:extLst>
      <p:ext uri="{BB962C8B-B14F-4D97-AF65-F5344CB8AC3E}">
        <p14:creationId xmlns:p14="http://schemas.microsoft.com/office/powerpoint/2010/main" val="128913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dirty="0"/>
              <a:t>1. Khái niệm cơ bản</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6889398" cy="4943139"/>
          </a:xfrm>
        </p:spPr>
        <p:txBody>
          <a:bodyPr/>
          <a:lstStyle/>
          <a:p>
            <a:r>
              <a:rPr lang="vi-VN" dirty="0"/>
              <a:t>Một tiến trình bao gồm:</a:t>
            </a:r>
          </a:p>
          <a:p>
            <a:pPr lvl="1"/>
            <a:r>
              <a:rPr lang="vi-VN" dirty="0"/>
              <a:t>Text section (program code)</a:t>
            </a:r>
          </a:p>
          <a:p>
            <a:pPr lvl="1"/>
            <a:r>
              <a:rPr lang="vi-VN" dirty="0"/>
              <a:t>Data section (chứa global variables)</a:t>
            </a:r>
            <a:endParaRPr lang="en-US" dirty="0"/>
          </a:p>
          <a:p>
            <a:pPr lvl="1"/>
            <a:r>
              <a:rPr lang="en-US" dirty="0"/>
              <a:t>P</a:t>
            </a:r>
            <a:r>
              <a:rPr lang="vi-VN" dirty="0"/>
              <a:t>rogram counter, processor registers</a:t>
            </a:r>
          </a:p>
          <a:p>
            <a:pPr lvl="1"/>
            <a:r>
              <a:rPr lang="en-US" dirty="0"/>
              <a:t>Heap section (</a:t>
            </a:r>
            <a:r>
              <a:rPr lang="en-US" dirty="0" err="1"/>
              <a:t>chứa</a:t>
            </a:r>
            <a:r>
              <a:rPr lang="en-US" dirty="0"/>
              <a:t> bộ </a:t>
            </a:r>
            <a:r>
              <a:rPr lang="en-US" dirty="0" err="1"/>
              <a:t>nhớ</a:t>
            </a:r>
            <a:r>
              <a:rPr lang="en-US" dirty="0"/>
              <a:t> </a:t>
            </a:r>
            <a:r>
              <a:rPr lang="en-US" dirty="0" err="1"/>
              <a:t>cấp</a:t>
            </a:r>
            <a:r>
              <a:rPr lang="en-US" dirty="0"/>
              <a:t> </a:t>
            </a:r>
            <a:r>
              <a:rPr lang="en-US" dirty="0" err="1"/>
              <a:t>phát</a:t>
            </a:r>
            <a:r>
              <a:rPr lang="en-US" dirty="0"/>
              <a:t> </a:t>
            </a:r>
            <a:r>
              <a:rPr lang="en-US" dirty="0" err="1"/>
              <a:t>động</a:t>
            </a:r>
            <a:r>
              <a:rPr lang="en-US" dirty="0"/>
              <a:t>)</a:t>
            </a:r>
            <a:endParaRPr lang="vi-VN" dirty="0"/>
          </a:p>
          <a:p>
            <a:pPr lvl="1"/>
            <a:r>
              <a:rPr lang="en-US" dirty="0"/>
              <a:t>Stack section </a:t>
            </a:r>
            <a:r>
              <a:rPr lang="vi-VN" dirty="0"/>
              <a:t>(</a:t>
            </a:r>
            <a:r>
              <a:rPr lang="en-US" dirty="0" err="1"/>
              <a:t>chứa</a:t>
            </a:r>
            <a:r>
              <a:rPr lang="en-US" dirty="0"/>
              <a:t> </a:t>
            </a:r>
            <a:r>
              <a:rPr lang="en-US" dirty="0" err="1"/>
              <a:t>dữ</a:t>
            </a:r>
            <a:r>
              <a:rPr lang="en-US" dirty="0"/>
              <a:t> </a:t>
            </a:r>
            <a:r>
              <a:rPr lang="en-US" dirty="0" err="1"/>
              <a:t>liệu</a:t>
            </a:r>
            <a:r>
              <a:rPr lang="en-US" dirty="0"/>
              <a:t> </a:t>
            </a:r>
            <a:r>
              <a:rPr lang="en-US" dirty="0" err="1"/>
              <a:t>tạm</a:t>
            </a:r>
            <a:r>
              <a:rPr lang="en-US" dirty="0"/>
              <a:t> </a:t>
            </a:r>
            <a:r>
              <a:rPr lang="en-US" dirty="0" err="1"/>
              <a:t>thời</a:t>
            </a:r>
            <a:r>
              <a:rPr lang="en-US" dirty="0"/>
              <a:t>)</a:t>
            </a:r>
          </a:p>
          <a:p>
            <a:pPr lvl="2"/>
            <a:r>
              <a:rPr lang="en-US" dirty="0"/>
              <a:t>Function parameters</a:t>
            </a:r>
          </a:p>
          <a:p>
            <a:pPr lvl="2"/>
            <a:r>
              <a:rPr lang="en-US" dirty="0"/>
              <a:t>Return address</a:t>
            </a:r>
          </a:p>
          <a:p>
            <a:pPr lvl="2"/>
            <a:r>
              <a:rPr lang="en-US" dirty="0"/>
              <a:t>Local variables </a:t>
            </a:r>
            <a:endParaRPr lang="vi-VN" dirty="0"/>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120</a:t>
            </a:fld>
            <a:endParaRPr lang="en-VN" dirty="0"/>
          </a:p>
        </p:txBody>
      </p:sp>
      <p:pic>
        <p:nvPicPr>
          <p:cNvPr id="6" name="Picture 5">
            <a:extLst>
              <a:ext uri="{FF2B5EF4-FFF2-40B4-BE49-F238E27FC236}">
                <a16:creationId xmlns:a16="http://schemas.microsoft.com/office/drawing/2014/main" id="{7218E36F-C50A-8FFD-9406-97BB1DD4E8A8}"/>
              </a:ext>
            </a:extLst>
          </p:cNvPr>
          <p:cNvPicPr>
            <a:picLocks noChangeAspect="1"/>
          </p:cNvPicPr>
          <p:nvPr/>
        </p:nvPicPr>
        <p:blipFill>
          <a:blip r:embed="rId2"/>
          <a:stretch>
            <a:fillRect/>
          </a:stretch>
        </p:blipFill>
        <p:spPr>
          <a:xfrm>
            <a:off x="8077201" y="697607"/>
            <a:ext cx="3534180" cy="4931090"/>
          </a:xfrm>
          <a:prstGeom prst="rect">
            <a:avLst/>
          </a:prstGeom>
        </p:spPr>
      </p:pic>
      <p:sp>
        <p:nvSpPr>
          <p:cNvPr id="7" name="Rectangle 6">
            <a:extLst>
              <a:ext uri="{FF2B5EF4-FFF2-40B4-BE49-F238E27FC236}">
                <a16:creationId xmlns:a16="http://schemas.microsoft.com/office/drawing/2014/main" id="{462A7264-7C81-D4E4-7022-0B63A8C5A989}"/>
              </a:ext>
            </a:extLst>
          </p:cNvPr>
          <p:cNvSpPr/>
          <p:nvPr/>
        </p:nvSpPr>
        <p:spPr>
          <a:xfrm>
            <a:off x="7814369" y="5628697"/>
            <a:ext cx="3813865" cy="369332"/>
          </a:xfrm>
          <a:prstGeom prst="rect">
            <a:avLst/>
          </a:prstGeom>
        </p:spPr>
        <p:txBody>
          <a:bodyPr wrap="none">
            <a:spAutoFit/>
          </a:bodyPr>
          <a:lstStyle/>
          <a:p>
            <a:pPr lvl="1"/>
            <a:r>
              <a:rPr lang="vi-VN" dirty="0"/>
              <a:t>Layout </a:t>
            </a:r>
            <a:r>
              <a:rPr lang="en-US" dirty="0" err="1"/>
              <a:t>của</a:t>
            </a:r>
            <a:r>
              <a:rPr lang="en-US" dirty="0"/>
              <a:t> </a:t>
            </a:r>
            <a:r>
              <a:rPr lang="en-US" dirty="0" err="1"/>
              <a:t>tiến</a:t>
            </a:r>
            <a:r>
              <a:rPr lang="en-US" dirty="0"/>
              <a:t> </a:t>
            </a:r>
            <a:r>
              <a:rPr lang="en-US" dirty="0" err="1"/>
              <a:t>trình</a:t>
            </a:r>
            <a:r>
              <a:rPr lang="en-US" dirty="0"/>
              <a:t> </a:t>
            </a:r>
            <a:r>
              <a:rPr lang="en-US" dirty="0" err="1"/>
              <a:t>trong</a:t>
            </a:r>
            <a:r>
              <a:rPr lang="en-US" dirty="0"/>
              <a:t> </a:t>
            </a:r>
            <a:r>
              <a:rPr lang="en-US" dirty="0" err="1"/>
              <a:t>bộ</a:t>
            </a:r>
            <a:r>
              <a:rPr lang="en-US" dirty="0"/>
              <a:t> </a:t>
            </a:r>
            <a:r>
              <a:rPr lang="en-US" dirty="0" err="1"/>
              <a:t>nhớ</a:t>
            </a:r>
            <a:endParaRPr lang="vi-VN" dirty="0"/>
          </a:p>
        </p:txBody>
      </p:sp>
    </p:spTree>
    <p:extLst>
      <p:ext uri="{BB962C8B-B14F-4D97-AF65-F5344CB8AC3E}">
        <p14:creationId xmlns:p14="http://schemas.microsoft.com/office/powerpoint/2010/main" val="22834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dirty="0"/>
              <a:t>1. Khái niệm cơ bản</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904774" y="1233824"/>
            <a:ext cx="6386685" cy="494751"/>
          </a:xfrm>
          <a:gradFill>
            <a:gsLst>
              <a:gs pos="0">
                <a:srgbClr val="0072FF"/>
              </a:gs>
              <a:gs pos="100000">
                <a:srgbClr val="00C6FF"/>
              </a:gs>
            </a:gsLst>
            <a:lin ang="2700000" scaled="1"/>
          </a:gradFill>
        </p:spPr>
        <p:txBody>
          <a:bodyPr wrap="none" rtlCol="0">
            <a:spAutoFit/>
          </a:bodyPr>
          <a:lstStyle/>
          <a:p>
            <a:pPr marL="0" indent="0" algn="l">
              <a:lnSpc>
                <a:spcPct val="120000"/>
              </a:lnSpc>
              <a:spcBef>
                <a:spcPts val="200"/>
              </a:spcBef>
              <a:spcAft>
                <a:spcPts val="200"/>
              </a:spcAft>
              <a:buNone/>
            </a:pPr>
            <a:r>
              <a:rPr lang="en-US" sz="2400" b="1" dirty="0" err="1">
                <a:solidFill>
                  <a:schemeClr val="bg1"/>
                </a:solidFill>
              </a:rPr>
              <a:t>Các</a:t>
            </a:r>
            <a:r>
              <a:rPr lang="en-US" sz="2400" b="1" dirty="0">
                <a:solidFill>
                  <a:schemeClr val="bg1"/>
                </a:solidFill>
              </a:rPr>
              <a:t> </a:t>
            </a:r>
            <a:r>
              <a:rPr lang="en-US" sz="2400" b="1" dirty="0" err="1">
                <a:solidFill>
                  <a:schemeClr val="bg1"/>
                </a:solidFill>
              </a:rPr>
              <a:t>bước</a:t>
            </a:r>
            <a:r>
              <a:rPr lang="en-US" sz="2400" b="1" dirty="0">
                <a:solidFill>
                  <a:schemeClr val="bg1"/>
                </a:solidFill>
              </a:rPr>
              <a:t> </a:t>
            </a:r>
            <a:r>
              <a:rPr lang="en-US" sz="2400" b="1" dirty="0" err="1">
                <a:solidFill>
                  <a:schemeClr val="bg1"/>
                </a:solidFill>
              </a:rPr>
              <a:t>nạp</a:t>
            </a:r>
            <a:r>
              <a:rPr lang="en-US" sz="2400" b="1" dirty="0">
                <a:solidFill>
                  <a:schemeClr val="bg1"/>
                </a:solidFill>
              </a:rPr>
              <a:t> </a:t>
            </a:r>
            <a:r>
              <a:rPr lang="en-US" sz="2400" b="1" dirty="0" err="1">
                <a:solidFill>
                  <a:schemeClr val="bg1"/>
                </a:solidFill>
              </a:rPr>
              <a:t>chương</a:t>
            </a:r>
            <a:r>
              <a:rPr lang="en-US" sz="2400" b="1" dirty="0">
                <a:solidFill>
                  <a:schemeClr val="bg1"/>
                </a:solidFill>
              </a:rPr>
              <a:t> </a:t>
            </a:r>
            <a:r>
              <a:rPr lang="en-US" sz="2400" b="1" dirty="0" err="1">
                <a:solidFill>
                  <a:schemeClr val="bg1"/>
                </a:solidFill>
              </a:rPr>
              <a:t>trình</a:t>
            </a:r>
            <a:r>
              <a:rPr lang="en-US" sz="2400" b="1" dirty="0">
                <a:solidFill>
                  <a:schemeClr val="bg1"/>
                </a:solidFill>
              </a:rPr>
              <a:t> </a:t>
            </a:r>
            <a:r>
              <a:rPr lang="en-US" sz="2400" b="1" dirty="0" err="1">
                <a:solidFill>
                  <a:schemeClr val="bg1"/>
                </a:solidFill>
              </a:rPr>
              <a:t>vào</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nhớ</a:t>
            </a:r>
            <a:r>
              <a:rPr lang="en-US" sz="2400" b="1" dirty="0">
                <a:solidFill>
                  <a:schemeClr val="bg1"/>
                </a:solidFill>
              </a:rPr>
              <a:t>:</a:t>
            </a:r>
            <a:endParaRPr lang="vi-VN" sz="2400" b="1" dirty="0">
              <a:solidFill>
                <a:schemeClr val="bg1"/>
              </a:solidFill>
            </a:endParaRP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121</a:t>
            </a:fld>
            <a:endParaRPr lang="en-VN" dirty="0"/>
          </a:p>
        </p:txBody>
      </p:sp>
      <p:graphicFrame>
        <p:nvGraphicFramePr>
          <p:cNvPr id="8" name="Object 1">
            <a:extLst>
              <a:ext uri="{FF2B5EF4-FFF2-40B4-BE49-F238E27FC236}">
                <a16:creationId xmlns:a16="http://schemas.microsoft.com/office/drawing/2014/main" id="{E0D1B055-4486-F89D-749E-63896E9E4BBE}"/>
              </a:ext>
            </a:extLst>
          </p:cNvPr>
          <p:cNvGraphicFramePr>
            <a:graphicFrameLocks noChangeAspect="1"/>
          </p:cNvGraphicFramePr>
          <p:nvPr>
            <p:extLst/>
          </p:nvPr>
        </p:nvGraphicFramePr>
        <p:xfrm>
          <a:off x="1932781" y="2569028"/>
          <a:ext cx="8326438" cy="3352800"/>
        </p:xfrm>
        <a:graphic>
          <a:graphicData uri="http://schemas.openxmlformats.org/presentationml/2006/ole">
            <mc:AlternateContent xmlns:mc="http://schemas.openxmlformats.org/markup-compatibility/2006">
              <mc:Choice xmlns:v="urn:schemas-microsoft-com:vml" Requires="v">
                <p:oleObj spid="_x0000_s1027" name="Artwork" r:id="rId3" imgW="8771429" imgH="3704762" progId="Adobe.Illustrator.7">
                  <p:embed/>
                </p:oleObj>
              </mc:Choice>
              <mc:Fallback>
                <p:oleObj name="Artwork" r:id="rId3" imgW="8771429" imgH="3704762" progId="Adobe.Illustrator.7">
                  <p:embed/>
                  <p:pic>
                    <p:nvPicPr>
                      <p:cNvPr id="8" name="Object 1">
                        <a:extLst>
                          <a:ext uri="{FF2B5EF4-FFF2-40B4-BE49-F238E27FC236}">
                            <a16:creationId xmlns:a16="http://schemas.microsoft.com/office/drawing/2014/main" id="{E0D1B055-4486-F89D-749E-63896E9E4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781" y="2569028"/>
                        <a:ext cx="83264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8436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915659" y="1092193"/>
            <a:ext cx="5934638" cy="494751"/>
          </a:xfrm>
          <a:gradFill>
            <a:gsLst>
              <a:gs pos="0">
                <a:srgbClr val="0072FF"/>
              </a:gs>
              <a:gs pos="100000">
                <a:srgbClr val="00C6FF"/>
              </a:gs>
            </a:gsLst>
            <a:lin ang="2700000" scaled="1"/>
          </a:gradFill>
        </p:spPr>
        <p:txBody>
          <a:bodyPr wrap="none" rtlCol="0">
            <a:spAutoFit/>
          </a:bodyPr>
          <a:lstStyle/>
          <a:p>
            <a:r>
              <a:rPr lang="en-US" sz="2400" dirty="0">
                <a:solidFill>
                  <a:schemeClr val="bg1"/>
                </a:solidFill>
                <a:latin typeface="Arial" panose="020B0604020202020204" pitchFamily="34" charset="0"/>
                <a:ea typeface="+mn-ea"/>
                <a:cs typeface="Arial" panose="020B0604020202020204" pitchFamily="34" charset="0"/>
              </a:rPr>
              <a:t>Layout </a:t>
            </a:r>
            <a:r>
              <a:rPr lang="en-US" sz="2400" dirty="0" err="1">
                <a:solidFill>
                  <a:schemeClr val="bg1"/>
                </a:solidFill>
                <a:latin typeface="Arial" panose="020B0604020202020204" pitchFamily="34" charset="0"/>
                <a:ea typeface="+mn-ea"/>
                <a:cs typeface="Arial" panose="020B0604020202020204" pitchFamily="34" charset="0"/>
              </a:rPr>
              <a:t>bộ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nhớ</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của</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một</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ch</a:t>
            </a:r>
            <a:r>
              <a:rPr lang="vi-VN" sz="2400" dirty="0">
                <a:solidFill>
                  <a:schemeClr val="bg1"/>
                </a:solidFill>
                <a:latin typeface="Arial" panose="020B0604020202020204" pitchFamily="34" charset="0"/>
                <a:ea typeface="+mn-ea"/>
                <a:cs typeface="Arial" panose="020B0604020202020204" pitchFamily="34" charset="0"/>
              </a:rPr>
              <a:t>ư</a:t>
            </a:r>
            <a:r>
              <a:rPr lang="en-US" sz="2400" dirty="0" err="1">
                <a:solidFill>
                  <a:schemeClr val="bg1"/>
                </a:solidFill>
                <a:latin typeface="Arial" panose="020B0604020202020204" pitchFamily="34" charset="0"/>
                <a:ea typeface="+mn-ea"/>
                <a:cs typeface="Arial" panose="020B0604020202020204" pitchFamily="34" charset="0"/>
              </a:rPr>
              <a:t>ơng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trình</a:t>
            </a:r>
            <a:r>
              <a:rPr lang="en-US" sz="2400" dirty="0">
                <a:solidFill>
                  <a:schemeClr val="bg1"/>
                </a:solidFill>
                <a:latin typeface="Arial" panose="020B0604020202020204" pitchFamily="34" charset="0"/>
                <a:ea typeface="+mn-ea"/>
                <a:cs typeface="Arial" panose="020B0604020202020204" pitchFamily="34" charset="0"/>
              </a:rPr>
              <a:t> C</a:t>
            </a:r>
            <a:endParaRPr lang="en-VN" sz="2400" dirty="0">
              <a:solidFill>
                <a:schemeClr val="bg1"/>
              </a:solidFill>
              <a:latin typeface="Arial" panose="020B0604020202020204" pitchFamily="34" charset="0"/>
              <a:ea typeface="+mn-ea"/>
              <a:cs typeface="Arial" panose="020B0604020202020204" pitchFamily="34" charset="0"/>
            </a:endParaRPr>
          </a:p>
        </p:txBody>
      </p:sp>
      <p:pic>
        <p:nvPicPr>
          <p:cNvPr id="9" name="Content Placeholder 6" descr="A close up of a map&#10;&#10;Description automatically generated">
            <a:extLst>
              <a:ext uri="{FF2B5EF4-FFF2-40B4-BE49-F238E27FC236}">
                <a16:creationId xmlns:a16="http://schemas.microsoft.com/office/drawing/2014/main" id="{74BB03B8-2544-1856-0AD1-BDF1BDBD19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96143" y="1990040"/>
            <a:ext cx="8599714" cy="408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122</a:t>
            </a:fld>
            <a:endParaRPr lang="en-VN" dirty="0"/>
          </a:p>
        </p:txBody>
      </p:sp>
      <p:sp>
        <p:nvSpPr>
          <p:cNvPr id="3" name="Title 1">
            <a:extLst>
              <a:ext uri="{FF2B5EF4-FFF2-40B4-BE49-F238E27FC236}">
                <a16:creationId xmlns:a16="http://schemas.microsoft.com/office/drawing/2014/main" id="{6E760DF3-593B-5C37-6B8C-42B252E1AF47}"/>
              </a:ext>
            </a:extLst>
          </p:cNvPr>
          <p:cNvSpPr txBox="1">
            <a:spLocks/>
          </p:cNvSpPr>
          <p:nvPr/>
        </p:nvSpPr>
        <p:spPr>
          <a:xfrm>
            <a:off x="774145" y="223964"/>
            <a:ext cx="10579655" cy="78589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vi-VN"/>
              <a:t>1. Khái niệm cơ bản</a:t>
            </a:r>
            <a:endParaRPr lang="en-VN" dirty="0"/>
          </a:p>
        </p:txBody>
      </p:sp>
    </p:spTree>
    <p:extLst>
      <p:ext uri="{BB962C8B-B14F-4D97-AF65-F5344CB8AC3E}">
        <p14:creationId xmlns:p14="http://schemas.microsoft.com/office/powerpoint/2010/main" val="29634003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dirty="0"/>
              <a:t>1. Khái niệm cơ bản</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10579654" cy="3534119"/>
          </a:xfrm>
        </p:spPr>
        <p:txBody>
          <a:bodyPr>
            <a:normAutofit/>
          </a:bodyPr>
          <a:lstStyle/>
          <a:p>
            <a:r>
              <a:rPr lang="vi-VN" dirty="0"/>
              <a:t>Các bước khởi tạo tiến trình:</a:t>
            </a:r>
          </a:p>
          <a:p>
            <a:pPr lvl="1"/>
            <a:r>
              <a:rPr lang="vi-VN" dirty="0"/>
              <a:t>Cấp phát một định danh duy nhất cho tiến trình</a:t>
            </a:r>
            <a:r>
              <a:rPr lang="en-US" dirty="0"/>
              <a:t>.</a:t>
            </a:r>
            <a:endParaRPr lang="vi-VN" dirty="0"/>
          </a:p>
          <a:p>
            <a:pPr lvl="1"/>
            <a:r>
              <a:rPr lang="vi-VN" dirty="0"/>
              <a:t>Cấp phát không gian nhớ để nạp tiến trình</a:t>
            </a:r>
            <a:r>
              <a:rPr lang="en-US" dirty="0"/>
              <a:t>.</a:t>
            </a:r>
            <a:endParaRPr lang="vi-VN" dirty="0"/>
          </a:p>
          <a:p>
            <a:pPr lvl="1"/>
            <a:r>
              <a:rPr lang="vi-VN" dirty="0"/>
              <a:t>Khởi tạo khối dữ liệu Process Control Block (PCB) cho tiến trình</a:t>
            </a:r>
            <a:r>
              <a:rPr lang="en-US" dirty="0"/>
              <a:t>.</a:t>
            </a:r>
            <a:endParaRPr lang="vi-VN" dirty="0"/>
          </a:p>
          <a:p>
            <a:pPr lvl="1"/>
            <a:r>
              <a:rPr lang="vi-VN" dirty="0"/>
              <a:t>Thiết lập các mối liên hệ cần thiết (ví dụ: sắp PCB vào hàng đợi định thời, …)</a:t>
            </a:r>
            <a:r>
              <a:rPr lang="en-US" dirty="0"/>
              <a:t>.</a:t>
            </a:r>
            <a:endParaRPr lang="vi-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123</a:t>
            </a:fld>
            <a:endParaRPr lang="en-VN" dirty="0"/>
          </a:p>
        </p:txBody>
      </p:sp>
    </p:spTree>
    <p:extLst>
      <p:ext uri="{BB962C8B-B14F-4D97-AF65-F5344CB8AC3E}">
        <p14:creationId xmlns:p14="http://schemas.microsoft.com/office/powerpoint/2010/main" val="8110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US" dirty="0"/>
              <a:t>TRẠNG THÁI TIẾN TRÌNH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2</a:t>
            </a:r>
          </a:p>
        </p:txBody>
      </p:sp>
    </p:spTree>
    <p:extLst>
      <p:ext uri="{BB962C8B-B14F-4D97-AF65-F5344CB8AC3E}">
        <p14:creationId xmlns:p14="http://schemas.microsoft.com/office/powerpoint/2010/main" val="28260477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Trạng</a:t>
            </a:r>
            <a:r>
              <a:rPr lang="en-US" dirty="0"/>
              <a:t> </a:t>
            </a:r>
            <a:r>
              <a:rPr lang="en-US" dirty="0" err="1"/>
              <a:t>thái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pPr>
              <a:lnSpc>
                <a:spcPct val="150000"/>
              </a:lnSpc>
            </a:pPr>
            <a:r>
              <a:rPr lang="vi-VN" b="1" dirty="0">
                <a:gradFill>
                  <a:gsLst>
                    <a:gs pos="0">
                      <a:srgbClr val="0072FF"/>
                    </a:gs>
                    <a:gs pos="100000">
                      <a:srgbClr val="00C6FF"/>
                    </a:gs>
                  </a:gsLst>
                  <a:lin ang="2700000" scaled="1"/>
                </a:gradFill>
              </a:rPr>
              <a:t>new</a:t>
            </a:r>
            <a:r>
              <a:rPr lang="vi-VN" dirty="0"/>
              <a:t>: tiến trình vừa được tạo</a:t>
            </a:r>
          </a:p>
          <a:p>
            <a:pPr>
              <a:lnSpc>
                <a:spcPct val="150000"/>
              </a:lnSpc>
            </a:pPr>
            <a:r>
              <a:rPr lang="vi-VN" b="1" dirty="0">
                <a:gradFill>
                  <a:gsLst>
                    <a:gs pos="0">
                      <a:srgbClr val="0072FF"/>
                    </a:gs>
                    <a:gs pos="100000">
                      <a:srgbClr val="00C6FF"/>
                    </a:gs>
                  </a:gsLst>
                  <a:lin ang="2700000" scaled="1"/>
                </a:gradFill>
              </a:rPr>
              <a:t>ready</a:t>
            </a:r>
            <a:r>
              <a:rPr lang="vi-VN" dirty="0"/>
              <a:t>: tiến trình đã có đủ tài nguyên, chỉ còn cần CPU</a:t>
            </a:r>
          </a:p>
          <a:p>
            <a:pPr>
              <a:lnSpc>
                <a:spcPct val="150000"/>
              </a:lnSpc>
            </a:pPr>
            <a:r>
              <a:rPr lang="vi-VN" b="1" dirty="0">
                <a:gradFill>
                  <a:gsLst>
                    <a:gs pos="0">
                      <a:srgbClr val="0072FF"/>
                    </a:gs>
                    <a:gs pos="100000">
                      <a:srgbClr val="00C6FF"/>
                    </a:gs>
                  </a:gsLst>
                  <a:lin ang="2700000" scaled="1"/>
                </a:gradFill>
              </a:rPr>
              <a:t>running</a:t>
            </a:r>
            <a:r>
              <a:rPr lang="vi-VN" dirty="0"/>
              <a:t>: các lệnh của tiến trình đang được thực thi</a:t>
            </a:r>
          </a:p>
          <a:p>
            <a:pPr>
              <a:lnSpc>
                <a:spcPct val="150000"/>
              </a:lnSpc>
            </a:pPr>
            <a:r>
              <a:rPr lang="vi-VN" b="1" dirty="0">
                <a:gradFill>
                  <a:gsLst>
                    <a:gs pos="0">
                      <a:srgbClr val="0072FF"/>
                    </a:gs>
                    <a:gs pos="100000">
                      <a:srgbClr val="00C6FF"/>
                    </a:gs>
                  </a:gsLst>
                  <a:lin ang="2700000" scaled="1"/>
                </a:gradFill>
              </a:rPr>
              <a:t>waiting </a:t>
            </a:r>
            <a:r>
              <a:rPr lang="vi-VN" dirty="0"/>
              <a:t>(hay </a:t>
            </a:r>
            <a:r>
              <a:rPr lang="vi-VN" b="1" dirty="0">
                <a:gradFill>
                  <a:gsLst>
                    <a:gs pos="0">
                      <a:srgbClr val="0072FF"/>
                    </a:gs>
                    <a:gs pos="100000">
                      <a:srgbClr val="00C6FF"/>
                    </a:gs>
                  </a:gsLst>
                  <a:lin ang="2700000" scaled="1"/>
                </a:gradFill>
              </a:rPr>
              <a:t>blocked</a:t>
            </a:r>
            <a:r>
              <a:rPr lang="vi-VN" dirty="0"/>
              <a:t>): tiến trình đợi I/O hoàn tất, hoặc đợi tín hiệu</a:t>
            </a:r>
          </a:p>
          <a:p>
            <a:pPr>
              <a:lnSpc>
                <a:spcPct val="150000"/>
              </a:lnSpc>
            </a:pPr>
            <a:r>
              <a:rPr lang="vi-VN" b="1" dirty="0">
                <a:gradFill>
                  <a:gsLst>
                    <a:gs pos="0">
                      <a:srgbClr val="0072FF"/>
                    </a:gs>
                    <a:gs pos="100000">
                      <a:srgbClr val="00C6FF"/>
                    </a:gs>
                  </a:gsLst>
                  <a:lin ang="2700000" scaled="1"/>
                </a:gradFill>
              </a:rPr>
              <a:t>terminated</a:t>
            </a:r>
            <a:r>
              <a:rPr lang="vi-VN" dirty="0"/>
              <a:t>: tiến trình đã kết thúc</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125</a:t>
            </a:fld>
            <a:endParaRPr lang="en-VN" dirty="0"/>
          </a:p>
        </p:txBody>
      </p:sp>
    </p:spTree>
    <p:extLst>
      <p:ext uri="{BB962C8B-B14F-4D97-AF65-F5344CB8AC3E}">
        <p14:creationId xmlns:p14="http://schemas.microsoft.com/office/powerpoint/2010/main" val="31079612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Trạng</a:t>
            </a:r>
            <a:r>
              <a:rPr lang="en-US" dirty="0"/>
              <a:t> </a:t>
            </a:r>
            <a:r>
              <a:rPr lang="en-US" dirty="0" err="1"/>
              <a:t>thái</a:t>
            </a:r>
            <a:r>
              <a:rPr lang="en-US" dirty="0"/>
              <a:t> </a:t>
            </a:r>
            <a:r>
              <a:rPr lang="en-US" dirty="0" err="1"/>
              <a:t>tiến</a:t>
            </a:r>
            <a:r>
              <a:rPr lang="en-US" dirty="0"/>
              <a:t> </a:t>
            </a:r>
            <a:r>
              <a:rPr lang="en-US" dirty="0" err="1"/>
              <a:t>trình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126</a:t>
            </a:fld>
            <a:endParaRPr lang="en-VN" dirty="0"/>
          </a:p>
        </p:txBody>
      </p:sp>
      <p:sp>
        <p:nvSpPr>
          <p:cNvPr id="3" name="Text Box 2">
            <a:extLst>
              <a:ext uri="{FF2B5EF4-FFF2-40B4-BE49-F238E27FC236}">
                <a16:creationId xmlns:a16="http://schemas.microsoft.com/office/drawing/2014/main" id="{ACA61CD2-9460-2A1C-48D7-37C69DEE031E}"/>
              </a:ext>
            </a:extLst>
          </p:cNvPr>
          <p:cNvSpPr txBox="1">
            <a:spLocks noChangeArrowheads="1"/>
          </p:cNvSpPr>
          <p:nvPr/>
        </p:nvSpPr>
        <p:spPr bwMode="auto">
          <a:xfrm>
            <a:off x="2740755" y="5783538"/>
            <a:ext cx="671049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9pPr>
          </a:lstStyle>
          <a:p>
            <a:pPr algn="ctr"/>
            <a:r>
              <a:rPr lang="en-US" altLang="en-US"/>
              <a:t>Chuyển đổi giữa các trạng thái của tiến trình</a:t>
            </a:r>
            <a:endParaRPr lang="vi-VN" altLang="en-US" dirty="0"/>
          </a:p>
        </p:txBody>
      </p:sp>
      <p:sp>
        <p:nvSpPr>
          <p:cNvPr id="6" name="Oval 5">
            <a:extLst>
              <a:ext uri="{FF2B5EF4-FFF2-40B4-BE49-F238E27FC236}">
                <a16:creationId xmlns:a16="http://schemas.microsoft.com/office/drawing/2014/main" id="{222621CE-F67C-D2BF-5BEB-767DB1664CDB}"/>
              </a:ext>
            </a:extLst>
          </p:cNvPr>
          <p:cNvSpPr>
            <a:spLocks noChangeArrowheads="1"/>
          </p:cNvSpPr>
          <p:nvPr/>
        </p:nvSpPr>
        <p:spPr bwMode="auto">
          <a:xfrm>
            <a:off x="3827463" y="2438401"/>
            <a:ext cx="1446212" cy="944563"/>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buClr>
                <a:srgbClr val="000000"/>
              </a:buClr>
            </a:pPr>
            <a:r>
              <a:rPr lang="en-US" altLang="en-US">
                <a:latin typeface="Arial" panose="020B0604020202020204" pitchFamily="34" charset="0"/>
                <a:ea typeface="DFKai-SB" pitchFamily="65" charset="-128"/>
              </a:rPr>
              <a:t>ready</a:t>
            </a:r>
          </a:p>
        </p:txBody>
      </p:sp>
      <p:sp>
        <p:nvSpPr>
          <p:cNvPr id="7" name="Oval 6">
            <a:extLst>
              <a:ext uri="{FF2B5EF4-FFF2-40B4-BE49-F238E27FC236}">
                <a16:creationId xmlns:a16="http://schemas.microsoft.com/office/drawing/2014/main" id="{D00FD44F-9802-DAB8-483A-2DD7418CDC51}"/>
              </a:ext>
            </a:extLst>
          </p:cNvPr>
          <p:cNvSpPr>
            <a:spLocks noChangeArrowheads="1"/>
          </p:cNvSpPr>
          <p:nvPr/>
        </p:nvSpPr>
        <p:spPr bwMode="auto">
          <a:xfrm>
            <a:off x="6723064" y="2514601"/>
            <a:ext cx="1538287" cy="86836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anchor="ctr"/>
          <a:lstStyle/>
          <a:p>
            <a:pPr algn="ctr">
              <a:buClr>
                <a:srgbClr val="000000"/>
              </a:buClr>
            </a:pPr>
            <a:r>
              <a:rPr lang="en-US" altLang="en-US">
                <a:latin typeface="Arial" panose="020B0604020202020204" pitchFamily="34" charset="0"/>
                <a:ea typeface="DFKai-SB" pitchFamily="65" charset="-128"/>
              </a:rPr>
              <a:t>running</a:t>
            </a:r>
          </a:p>
        </p:txBody>
      </p:sp>
      <p:sp>
        <p:nvSpPr>
          <p:cNvPr id="9" name="Text Box 5">
            <a:extLst>
              <a:ext uri="{FF2B5EF4-FFF2-40B4-BE49-F238E27FC236}">
                <a16:creationId xmlns:a16="http://schemas.microsoft.com/office/drawing/2014/main" id="{2C2000CA-40CC-CACB-5A74-8F2EC2FFB912}"/>
              </a:ext>
            </a:extLst>
          </p:cNvPr>
          <p:cNvSpPr txBox="1">
            <a:spLocks noChangeArrowheads="1"/>
          </p:cNvSpPr>
          <p:nvPr/>
        </p:nvSpPr>
        <p:spPr bwMode="auto">
          <a:xfrm>
            <a:off x="5351464" y="1790701"/>
            <a:ext cx="11953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000000"/>
              </a:buClr>
            </a:pPr>
            <a:r>
              <a:rPr lang="en-US" altLang="en-US">
                <a:latin typeface="Arial" panose="020B0604020202020204" pitchFamily="34" charset="0"/>
                <a:ea typeface="DFKai-SB" pitchFamily="65" charset="-128"/>
              </a:rPr>
              <a:t>dispatch</a:t>
            </a:r>
          </a:p>
        </p:txBody>
      </p:sp>
      <p:sp>
        <p:nvSpPr>
          <p:cNvPr id="10" name="Text Box 6">
            <a:extLst>
              <a:ext uri="{FF2B5EF4-FFF2-40B4-BE49-F238E27FC236}">
                <a16:creationId xmlns:a16="http://schemas.microsoft.com/office/drawing/2014/main" id="{5DA90D8A-CBAF-CC9E-F3BB-0C703A31A616}"/>
              </a:ext>
            </a:extLst>
          </p:cNvPr>
          <p:cNvSpPr txBox="1">
            <a:spLocks noChangeArrowheads="1"/>
          </p:cNvSpPr>
          <p:nvPr/>
        </p:nvSpPr>
        <p:spPr bwMode="auto">
          <a:xfrm>
            <a:off x="5122863" y="3670300"/>
            <a:ext cx="1593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rgbClr val="000000"/>
              </a:buClr>
            </a:pPr>
            <a:r>
              <a:rPr lang="en-US" altLang="en-US">
                <a:latin typeface="Arial" panose="020B0604020202020204" pitchFamily="34" charset="0"/>
                <a:ea typeface="DFKai-SB" pitchFamily="65" charset="-128"/>
              </a:rPr>
              <a:t>interrupt</a:t>
            </a:r>
          </a:p>
        </p:txBody>
      </p:sp>
      <p:sp>
        <p:nvSpPr>
          <p:cNvPr id="11" name="Text Box 7">
            <a:extLst>
              <a:ext uri="{FF2B5EF4-FFF2-40B4-BE49-F238E27FC236}">
                <a16:creationId xmlns:a16="http://schemas.microsoft.com/office/drawing/2014/main" id="{76F9A594-27D3-754C-85D1-38EE807134FB}"/>
              </a:ext>
            </a:extLst>
          </p:cNvPr>
          <p:cNvSpPr txBox="1">
            <a:spLocks noChangeArrowheads="1"/>
          </p:cNvSpPr>
          <p:nvPr/>
        </p:nvSpPr>
        <p:spPr bwMode="auto">
          <a:xfrm>
            <a:off x="3135313" y="3971925"/>
            <a:ext cx="14335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
                <a:srgbClr val="000000"/>
              </a:buClr>
            </a:pPr>
            <a:r>
              <a:rPr lang="en-US" altLang="en-US">
                <a:latin typeface="Arial" panose="020B0604020202020204" pitchFamily="34" charset="0"/>
                <a:ea typeface="DFKai-SB" pitchFamily="65" charset="-128"/>
              </a:rPr>
              <a:t>I/O or event completion</a:t>
            </a:r>
          </a:p>
        </p:txBody>
      </p:sp>
      <p:sp>
        <p:nvSpPr>
          <p:cNvPr id="12" name="Text Box 8">
            <a:extLst>
              <a:ext uri="{FF2B5EF4-FFF2-40B4-BE49-F238E27FC236}">
                <a16:creationId xmlns:a16="http://schemas.microsoft.com/office/drawing/2014/main" id="{EC2A9934-27D7-D9E4-D0CF-9A8E7D978C1F}"/>
              </a:ext>
            </a:extLst>
          </p:cNvPr>
          <p:cNvSpPr txBox="1">
            <a:spLocks noChangeArrowheads="1"/>
          </p:cNvSpPr>
          <p:nvPr/>
        </p:nvSpPr>
        <p:spPr bwMode="auto">
          <a:xfrm>
            <a:off x="7267576" y="3962400"/>
            <a:ext cx="13239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
                <a:srgbClr val="000000"/>
              </a:buClr>
            </a:pPr>
            <a:r>
              <a:rPr lang="en-US" altLang="en-US">
                <a:latin typeface="Arial" panose="020B0604020202020204" pitchFamily="34" charset="0"/>
                <a:ea typeface="DFKai-SB" pitchFamily="65" charset="-128"/>
              </a:rPr>
              <a:t>I/O or event wait</a:t>
            </a:r>
          </a:p>
        </p:txBody>
      </p:sp>
      <p:sp>
        <p:nvSpPr>
          <p:cNvPr id="13" name="Oval 9">
            <a:extLst>
              <a:ext uri="{FF2B5EF4-FFF2-40B4-BE49-F238E27FC236}">
                <a16:creationId xmlns:a16="http://schemas.microsoft.com/office/drawing/2014/main" id="{9BBAAF19-3C1A-E910-0E4D-758545C13A67}"/>
              </a:ext>
            </a:extLst>
          </p:cNvPr>
          <p:cNvSpPr>
            <a:spLocks noChangeArrowheads="1"/>
          </p:cNvSpPr>
          <p:nvPr/>
        </p:nvSpPr>
        <p:spPr bwMode="auto">
          <a:xfrm>
            <a:off x="2241550" y="1676400"/>
            <a:ext cx="1066800" cy="609600"/>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spcBef>
                <a:spcPct val="50000"/>
              </a:spcBef>
              <a:buClr>
                <a:srgbClr val="000000"/>
              </a:buClr>
            </a:pPr>
            <a:r>
              <a:rPr lang="en-US" altLang="en-US">
                <a:latin typeface="Arial" panose="020B0604020202020204" pitchFamily="34" charset="0"/>
                <a:ea typeface="DFKai-SB" pitchFamily="65" charset="-128"/>
              </a:rPr>
              <a:t>new</a:t>
            </a:r>
          </a:p>
        </p:txBody>
      </p:sp>
      <p:cxnSp>
        <p:nvCxnSpPr>
          <p:cNvPr id="14" name="AutoShape 10">
            <a:extLst>
              <a:ext uri="{FF2B5EF4-FFF2-40B4-BE49-F238E27FC236}">
                <a16:creationId xmlns:a16="http://schemas.microsoft.com/office/drawing/2014/main" id="{DCF4B119-0C04-0575-9B70-3689473FA0D6}"/>
              </a:ext>
            </a:extLst>
          </p:cNvPr>
          <p:cNvCxnSpPr>
            <a:cxnSpLocks noChangeShapeType="1"/>
            <a:stCxn id="13" idx="6"/>
            <a:endCxn id="6" idx="1"/>
          </p:cNvCxnSpPr>
          <p:nvPr/>
        </p:nvCxnSpPr>
        <p:spPr bwMode="auto">
          <a:xfrm>
            <a:off x="3308350" y="1981201"/>
            <a:ext cx="730250" cy="595313"/>
          </a:xfrm>
          <a:prstGeom prst="curvedConnector2">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Oval 14">
            <a:extLst>
              <a:ext uri="{FF2B5EF4-FFF2-40B4-BE49-F238E27FC236}">
                <a16:creationId xmlns:a16="http://schemas.microsoft.com/office/drawing/2014/main" id="{78E9AAB9-377C-6FD2-E957-FFB87E0231E5}"/>
              </a:ext>
            </a:extLst>
          </p:cNvPr>
          <p:cNvSpPr>
            <a:spLocks noChangeArrowheads="1"/>
          </p:cNvSpPr>
          <p:nvPr/>
        </p:nvSpPr>
        <p:spPr bwMode="auto">
          <a:xfrm>
            <a:off x="8642350" y="1524000"/>
            <a:ext cx="1447800" cy="60960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spcBef>
                <a:spcPct val="50000"/>
              </a:spcBef>
              <a:buClr>
                <a:srgbClr val="000000"/>
              </a:buClr>
            </a:pPr>
            <a:r>
              <a:rPr lang="en-US" altLang="en-US">
                <a:latin typeface="Arial" panose="020B0604020202020204" pitchFamily="34" charset="0"/>
                <a:ea typeface="DFKai-SB" pitchFamily="65" charset="-128"/>
              </a:rPr>
              <a:t>terminated</a:t>
            </a:r>
          </a:p>
        </p:txBody>
      </p:sp>
      <p:cxnSp>
        <p:nvCxnSpPr>
          <p:cNvPr id="16" name="AutoShape 12">
            <a:extLst>
              <a:ext uri="{FF2B5EF4-FFF2-40B4-BE49-F238E27FC236}">
                <a16:creationId xmlns:a16="http://schemas.microsoft.com/office/drawing/2014/main" id="{D85D58E0-87BF-0E29-7993-79D94E2181C6}"/>
              </a:ext>
            </a:extLst>
          </p:cNvPr>
          <p:cNvCxnSpPr>
            <a:cxnSpLocks noChangeShapeType="1"/>
            <a:stCxn id="7" idx="7"/>
            <a:endCxn id="15" idx="2"/>
          </p:cNvCxnSpPr>
          <p:nvPr/>
        </p:nvCxnSpPr>
        <p:spPr bwMode="auto">
          <a:xfrm rot="16200000">
            <a:off x="7932738" y="1931988"/>
            <a:ext cx="812800" cy="606425"/>
          </a:xfrm>
          <a:prstGeom prst="curvedConnector2">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3">
            <a:extLst>
              <a:ext uri="{FF2B5EF4-FFF2-40B4-BE49-F238E27FC236}">
                <a16:creationId xmlns:a16="http://schemas.microsoft.com/office/drawing/2014/main" id="{AE03F68F-EE48-0EE7-C8A4-649A62689F8D}"/>
              </a:ext>
            </a:extLst>
          </p:cNvPr>
          <p:cNvCxnSpPr>
            <a:cxnSpLocks noChangeShapeType="1"/>
            <a:stCxn id="6" idx="7"/>
            <a:endCxn id="7" idx="1"/>
          </p:cNvCxnSpPr>
          <p:nvPr/>
        </p:nvCxnSpPr>
        <p:spPr bwMode="auto">
          <a:xfrm rot="5400000" flipV="1">
            <a:off x="5972970" y="1666082"/>
            <a:ext cx="65087" cy="1885950"/>
          </a:xfrm>
          <a:prstGeom prst="curvedConnector3">
            <a:avLst>
              <a:gd name="adj1" fmla="val -563417"/>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4">
            <a:extLst>
              <a:ext uri="{FF2B5EF4-FFF2-40B4-BE49-F238E27FC236}">
                <a16:creationId xmlns:a16="http://schemas.microsoft.com/office/drawing/2014/main" id="{FC1057A5-AF34-280B-5B94-CA1F3829A5E6}"/>
              </a:ext>
            </a:extLst>
          </p:cNvPr>
          <p:cNvCxnSpPr>
            <a:cxnSpLocks noChangeShapeType="1"/>
            <a:stCxn id="7" idx="3"/>
            <a:endCxn id="6" idx="5"/>
          </p:cNvCxnSpPr>
          <p:nvPr/>
        </p:nvCxnSpPr>
        <p:spPr bwMode="auto">
          <a:xfrm rot="16200000" flipV="1">
            <a:off x="5999957" y="2307432"/>
            <a:ext cx="11113" cy="1885950"/>
          </a:xfrm>
          <a:prstGeom prst="curvedConnector3">
            <a:avLst>
              <a:gd name="adj1" fmla="val -3185713"/>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5">
            <a:extLst>
              <a:ext uri="{FF2B5EF4-FFF2-40B4-BE49-F238E27FC236}">
                <a16:creationId xmlns:a16="http://schemas.microsoft.com/office/drawing/2014/main" id="{6A55D61E-0C2A-2B0D-1678-67949A9CFFDE}"/>
              </a:ext>
            </a:extLst>
          </p:cNvPr>
          <p:cNvCxnSpPr>
            <a:cxnSpLocks noChangeShapeType="1"/>
            <a:stCxn id="7" idx="4"/>
            <a:endCxn id="20" idx="6"/>
          </p:cNvCxnSpPr>
          <p:nvPr/>
        </p:nvCxnSpPr>
        <p:spPr bwMode="auto">
          <a:xfrm rot="5400000">
            <a:off x="6326188" y="3717926"/>
            <a:ext cx="1501775" cy="831850"/>
          </a:xfrm>
          <a:prstGeom prst="curvedConnector2">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F7D4DC29-094B-8263-DAB0-3ABC7E4677F0}"/>
              </a:ext>
            </a:extLst>
          </p:cNvPr>
          <p:cNvSpPr>
            <a:spLocks noChangeArrowheads="1"/>
          </p:cNvSpPr>
          <p:nvPr/>
        </p:nvSpPr>
        <p:spPr bwMode="auto">
          <a:xfrm>
            <a:off x="5289550" y="4419601"/>
            <a:ext cx="1371600" cy="930275"/>
          </a:xfrm>
          <a:prstGeom prst="ellipse">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buClr>
                <a:srgbClr val="000000"/>
              </a:buClr>
            </a:pPr>
            <a:r>
              <a:rPr lang="en-US" altLang="en-US">
                <a:latin typeface="Arial" panose="020B0604020202020204" pitchFamily="34" charset="0"/>
                <a:ea typeface="DFKai-SB" pitchFamily="65" charset="-128"/>
              </a:rPr>
              <a:t>waiting</a:t>
            </a:r>
          </a:p>
        </p:txBody>
      </p:sp>
      <p:cxnSp>
        <p:nvCxnSpPr>
          <p:cNvPr id="21" name="AutoShape 17">
            <a:extLst>
              <a:ext uri="{FF2B5EF4-FFF2-40B4-BE49-F238E27FC236}">
                <a16:creationId xmlns:a16="http://schemas.microsoft.com/office/drawing/2014/main" id="{0BF3A5B4-E930-1B13-FC0E-7AB6BA1E12EB}"/>
              </a:ext>
            </a:extLst>
          </p:cNvPr>
          <p:cNvCxnSpPr>
            <a:cxnSpLocks noChangeShapeType="1"/>
            <a:stCxn id="20" idx="2"/>
            <a:endCxn id="6" idx="4"/>
          </p:cNvCxnSpPr>
          <p:nvPr/>
        </p:nvCxnSpPr>
        <p:spPr bwMode="auto">
          <a:xfrm rot="10800000">
            <a:off x="4551364" y="3382964"/>
            <a:ext cx="738187" cy="1501775"/>
          </a:xfrm>
          <a:prstGeom prst="curvedConnector2">
            <a:avLst/>
          </a:prstGeom>
          <a:noFill/>
          <a:ln w="254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Box 18">
            <a:extLst>
              <a:ext uri="{FF2B5EF4-FFF2-40B4-BE49-F238E27FC236}">
                <a16:creationId xmlns:a16="http://schemas.microsoft.com/office/drawing/2014/main" id="{107DEFD5-269B-06F3-0C95-B865F633C013}"/>
              </a:ext>
            </a:extLst>
          </p:cNvPr>
          <p:cNvSpPr txBox="1">
            <a:spLocks noChangeArrowheads="1"/>
          </p:cNvSpPr>
          <p:nvPr/>
        </p:nvSpPr>
        <p:spPr bwMode="auto">
          <a:xfrm>
            <a:off x="3746500" y="1778001"/>
            <a:ext cx="74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
                <a:srgbClr val="000000"/>
              </a:buClr>
            </a:pPr>
            <a:r>
              <a:rPr lang="en-US" altLang="en-US">
                <a:latin typeface="Arial" panose="020B0604020202020204" pitchFamily="34" charset="0"/>
                <a:ea typeface="DFKai-SB" pitchFamily="65" charset="-128"/>
              </a:rPr>
              <a:t>admit</a:t>
            </a:r>
          </a:p>
        </p:txBody>
      </p:sp>
      <p:sp>
        <p:nvSpPr>
          <p:cNvPr id="23" name="Text Box 19">
            <a:extLst>
              <a:ext uri="{FF2B5EF4-FFF2-40B4-BE49-F238E27FC236}">
                <a16:creationId xmlns:a16="http://schemas.microsoft.com/office/drawing/2014/main" id="{B0938D5A-4D66-C00E-4A6B-2AA9FCB913B6}"/>
              </a:ext>
            </a:extLst>
          </p:cNvPr>
          <p:cNvSpPr txBox="1">
            <a:spLocks noChangeArrowheads="1"/>
          </p:cNvSpPr>
          <p:nvPr/>
        </p:nvSpPr>
        <p:spPr bwMode="auto">
          <a:xfrm>
            <a:off x="7664450" y="1803401"/>
            <a:ext cx="53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buClr>
                <a:srgbClr val="000000"/>
              </a:buClr>
            </a:pPr>
            <a:r>
              <a:rPr lang="en-US" altLang="en-US">
                <a:latin typeface="Arial" panose="020B0604020202020204" pitchFamily="34" charset="0"/>
                <a:ea typeface="DFKai-SB" pitchFamily="65" charset="-128"/>
              </a:rPr>
              <a:t>exit</a:t>
            </a:r>
          </a:p>
        </p:txBody>
      </p:sp>
    </p:spTree>
    <p:extLst>
      <p:ext uri="{BB962C8B-B14F-4D97-AF65-F5344CB8AC3E}">
        <p14:creationId xmlns:p14="http://schemas.microsoft.com/office/powerpoint/2010/main" val="165722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p:bldP spid="12" grpId="0"/>
      <p:bldP spid="13" grpId="0" animBg="1"/>
      <p:bldP spid="15" grpId="0" animBg="1"/>
      <p:bldP spid="20" grpId="0" animBg="1"/>
      <p:bldP spid="22" grpId="0"/>
      <p:bldP spid="2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Trạng</a:t>
            </a:r>
            <a:r>
              <a:rPr lang="en-US" dirty="0"/>
              <a:t> </a:t>
            </a:r>
            <a:r>
              <a:rPr lang="en-US" dirty="0" err="1"/>
              <a:t>thái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6095999" y="1105593"/>
            <a:ext cx="5562397" cy="5250755"/>
          </a:xfrm>
        </p:spPr>
        <p:txBody>
          <a:bodyPr>
            <a:normAutofit lnSpcReduction="10000"/>
          </a:bodyPr>
          <a:lstStyle/>
          <a:p>
            <a:r>
              <a:rPr lang="vi-VN" dirty="0"/>
              <a:t>Chuỗi trạng thái của tiến trình test như sau (trường hợp tốt nhất):</a:t>
            </a:r>
          </a:p>
          <a:p>
            <a:pPr lvl="1"/>
            <a:r>
              <a:rPr lang="vi-VN" dirty="0">
                <a:solidFill>
                  <a:schemeClr val="accent2"/>
                </a:solidFill>
              </a:rPr>
              <a:t>new</a:t>
            </a:r>
          </a:p>
          <a:p>
            <a:pPr lvl="1"/>
            <a:r>
              <a:rPr lang="vi-VN" dirty="0">
                <a:solidFill>
                  <a:schemeClr val="accent3"/>
                </a:solidFill>
              </a:rPr>
              <a:t>ready</a:t>
            </a:r>
          </a:p>
          <a:p>
            <a:pPr lvl="1"/>
            <a:r>
              <a:rPr lang="vi-VN" dirty="0">
                <a:solidFill>
                  <a:schemeClr val="accent5"/>
                </a:solidFill>
              </a:rPr>
              <a:t>running</a:t>
            </a:r>
          </a:p>
          <a:p>
            <a:pPr lvl="1"/>
            <a:r>
              <a:rPr lang="vi-VN" dirty="0">
                <a:solidFill>
                  <a:schemeClr val="accent6"/>
                </a:solidFill>
              </a:rPr>
              <a:t>waiting</a:t>
            </a:r>
            <a:r>
              <a:rPr lang="vi-VN" dirty="0"/>
              <a:t> (do chờ I/O khi gọi printf)</a:t>
            </a:r>
          </a:p>
          <a:p>
            <a:pPr lvl="1"/>
            <a:r>
              <a:rPr lang="vi-VN" dirty="0">
                <a:solidFill>
                  <a:schemeClr val="accent3"/>
                </a:solidFill>
              </a:rPr>
              <a:t>ready</a:t>
            </a:r>
          </a:p>
          <a:p>
            <a:pPr lvl="1"/>
            <a:r>
              <a:rPr lang="vi-VN" dirty="0">
                <a:solidFill>
                  <a:schemeClr val="accent5"/>
                </a:solidFill>
              </a:rPr>
              <a:t>running</a:t>
            </a:r>
          </a:p>
          <a:p>
            <a:pPr lvl="1"/>
            <a:r>
              <a:rPr lang="vi-VN" dirty="0">
                <a:solidFill>
                  <a:schemeClr val="accent4">
                    <a:lumMod val="75000"/>
                  </a:schemeClr>
                </a:solidFill>
              </a:rPr>
              <a:t>terminated</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127</a:t>
            </a:fld>
            <a:endParaRPr lang="en-VN" dirty="0"/>
          </a:p>
        </p:txBody>
      </p:sp>
      <p:sp>
        <p:nvSpPr>
          <p:cNvPr id="6" name="Rectangle 6">
            <a:extLst>
              <a:ext uri="{FF2B5EF4-FFF2-40B4-BE49-F238E27FC236}">
                <a16:creationId xmlns:a16="http://schemas.microsoft.com/office/drawing/2014/main" id="{9B6B8017-EB8A-AB0D-575B-9DD31CD5B4BB}"/>
              </a:ext>
            </a:extLst>
          </p:cNvPr>
          <p:cNvSpPr txBox="1">
            <a:spLocks noChangeArrowheads="1"/>
          </p:cNvSpPr>
          <p:nvPr/>
        </p:nvSpPr>
        <p:spPr bwMode="auto">
          <a:xfrm>
            <a:off x="1142797" y="1105593"/>
            <a:ext cx="4419600" cy="2323407"/>
          </a:xfrm>
          <a:prstGeom prst="roundRect">
            <a:avLst>
              <a:gd name="adj" fmla="val 1759"/>
            </a:avLst>
          </a:prstGeom>
          <a:noFill/>
          <a:ln w="19050" cap="rnd">
            <a:gradFill flip="none" rotWithShape="1">
              <a:gsLst>
                <a:gs pos="0">
                  <a:srgbClr val="0072FF"/>
                </a:gs>
                <a:gs pos="100000">
                  <a:srgbClr val="00C6FF"/>
                </a:gs>
              </a:gsLst>
              <a:lin ang="2700000" scaled="1"/>
              <a:tileRect/>
            </a:gradFill>
            <a:round/>
            <a:headEnd/>
            <a:tailEnd/>
          </a:ln>
          <a:extLst>
            <a:ext uri="{909E8E84-426E-40DD-AFC4-6F175D3DCCD1}">
              <a14:hiddenFill xmlns:a14="http://schemas.microsoft.com/office/drawing/2010/main">
                <a:solidFill>
                  <a:srgbClr val="FFFFFF"/>
                </a:solidFill>
              </a14:hiddenFill>
            </a:ext>
          </a:extLst>
        </p:spPr>
        <p:txBody>
          <a:bodyPr/>
          <a:lstStyle/>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dirty="0" err="1">
                <a:solidFill>
                  <a:srgbClr val="000000"/>
                </a:solidFill>
                <a:latin typeface="Courier New" panose="02070309020205020404" pitchFamily="49" charset="0"/>
                <a:cs typeface="Courier New" panose="02070309020205020404" pitchFamily="49" charset="0"/>
              </a:rPr>
              <a:t>test.c</a:t>
            </a:r>
            <a:r>
              <a:rPr lang="en-US" altLang="en-US" sz="1600" dirty="0">
                <a:solidFill>
                  <a:srgbClr val="000000"/>
                </a:solidFill>
                <a:latin typeface="Courier New" panose="02070309020205020404" pitchFamily="49" charset="0"/>
                <a:cs typeface="Courier New" panose="02070309020205020404" pitchFamily="49" charset="0"/>
              </a:rPr>
              <a:t> */</a:t>
            </a:r>
          </a:p>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int main(int </a:t>
            </a:r>
            <a:r>
              <a:rPr lang="en-US" altLang="en-US" sz="1600" dirty="0" err="1">
                <a:solidFill>
                  <a:srgbClr val="000000"/>
                </a:solidFill>
                <a:latin typeface="Courier New" panose="02070309020205020404" pitchFamily="49" charset="0"/>
                <a:cs typeface="Courier New" panose="02070309020205020404" pitchFamily="49" charset="0"/>
              </a:rPr>
              <a:t>argc</a:t>
            </a:r>
            <a:r>
              <a:rPr lang="en-US" altLang="en-US" sz="1600" dirty="0">
                <a:solidFill>
                  <a:srgbClr val="000000"/>
                </a:solidFill>
                <a:latin typeface="Courier New" panose="02070309020205020404" pitchFamily="49" charset="0"/>
                <a:cs typeface="Courier New" panose="02070309020205020404" pitchFamily="49" charset="0"/>
              </a:rPr>
              <a:t>, char** </a:t>
            </a:r>
            <a:r>
              <a:rPr lang="en-US" altLang="en-US" sz="1600" dirty="0" err="1">
                <a:solidFill>
                  <a:srgbClr val="000000"/>
                </a:solidFill>
                <a:latin typeface="Courier New" panose="02070309020205020404" pitchFamily="49" charset="0"/>
                <a:cs typeface="Courier New" panose="02070309020205020404" pitchFamily="49" charset="0"/>
              </a:rPr>
              <a:t>argv</a:t>
            </a:r>
            <a:r>
              <a:rPr lang="en-US" altLang="en-US" sz="1600" dirty="0">
                <a:solidFill>
                  <a:srgbClr val="000000"/>
                </a:solidFill>
                <a:latin typeface="Courier New" panose="02070309020205020404" pitchFamily="49" charset="0"/>
                <a:cs typeface="Courier New" panose="02070309020205020404" pitchFamily="49" charset="0"/>
              </a:rPr>
              <a:t>)</a:t>
            </a:r>
          </a:p>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       </a:t>
            </a:r>
          </a:p>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dirty="0" err="1">
                <a:solidFill>
                  <a:srgbClr val="000000"/>
                </a:solidFill>
                <a:latin typeface="Courier New" panose="02070309020205020404" pitchFamily="49" charset="0"/>
                <a:cs typeface="Courier New" panose="02070309020205020404" pitchFamily="49" charset="0"/>
              </a:rPr>
              <a:t>printf</a:t>
            </a:r>
            <a:r>
              <a:rPr lang="en-US" altLang="en-US" sz="1600" dirty="0">
                <a:solidFill>
                  <a:srgbClr val="000000"/>
                </a:solidFill>
                <a:latin typeface="Courier New" panose="02070309020205020404" pitchFamily="49" charset="0"/>
                <a:cs typeface="Courier New" panose="02070309020205020404" pitchFamily="49" charset="0"/>
              </a:rPr>
              <a:t>(“Hello world\n");</a:t>
            </a:r>
          </a:p>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   exit(0);</a:t>
            </a:r>
          </a:p>
          <a:p>
            <a:pPr>
              <a:spcBef>
                <a:spcPts val="788"/>
              </a:spcBef>
              <a:buClr>
                <a:srgbClr val="000000"/>
              </a:buClr>
              <a:buSzPct val="100000"/>
            </a:pPr>
            <a:r>
              <a:rPr lang="en-US" altLang="en-US" sz="1600" dirty="0">
                <a:solidFill>
                  <a:srgbClr val="000000"/>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087097FC-196B-C50B-2E50-5122D67AB927}"/>
              </a:ext>
            </a:extLst>
          </p:cNvPr>
          <p:cNvSpPr txBox="1"/>
          <p:nvPr/>
        </p:nvSpPr>
        <p:spPr>
          <a:xfrm>
            <a:off x="1142797" y="3688951"/>
            <a:ext cx="4419600" cy="2667397"/>
          </a:xfrm>
          <a:prstGeom prst="rect">
            <a:avLst/>
          </a:prstGeom>
          <a:noFill/>
        </p:spPr>
        <p:txBody>
          <a:bodyPr wrap="square">
            <a:spAutoFit/>
          </a:bodyPr>
          <a:lstStyle/>
          <a:p>
            <a:pPr marL="342900" indent="-342900">
              <a:spcBef>
                <a:spcPts val="788"/>
              </a:spcBef>
              <a:buClr>
                <a:srgbClr val="000000"/>
              </a:buClr>
              <a:buSzPct val="100000"/>
              <a:buFont typeface="Arial" panose="020B0604020202020204" pitchFamily="34" charset="0"/>
              <a:buChar char="•"/>
            </a:pPr>
            <a:r>
              <a:rPr lang="vi-VN" altLang="en-US" sz="2200" dirty="0">
                <a:solidFill>
                  <a:srgbClr val="000000"/>
                </a:solidFill>
              </a:rPr>
              <a:t>Biên dịch chương trình trong Linux</a:t>
            </a:r>
            <a:r>
              <a:rPr lang="en-US" altLang="en-US" sz="2200" dirty="0">
                <a:solidFill>
                  <a:srgbClr val="000000"/>
                </a:solidFill>
              </a:rPr>
              <a:t>: </a:t>
            </a:r>
            <a:r>
              <a:rPr lang="en-US" altLang="en-US" sz="2200" b="1" dirty="0" err="1">
                <a:solidFill>
                  <a:srgbClr val="000000"/>
                </a:solidFill>
              </a:rPr>
              <a:t>gcc</a:t>
            </a:r>
            <a:r>
              <a:rPr lang="en-US" altLang="en-US" sz="2200" b="1" dirty="0">
                <a:solidFill>
                  <a:srgbClr val="000000"/>
                </a:solidFill>
              </a:rPr>
              <a:t> </a:t>
            </a:r>
            <a:r>
              <a:rPr lang="en-US" altLang="en-US" sz="2200" b="1" dirty="0" err="1">
                <a:solidFill>
                  <a:srgbClr val="000000"/>
                </a:solidFill>
              </a:rPr>
              <a:t>test.c</a:t>
            </a:r>
            <a:r>
              <a:rPr lang="en-US" altLang="en-US" sz="2200" b="1" dirty="0">
                <a:solidFill>
                  <a:srgbClr val="000000"/>
                </a:solidFill>
              </a:rPr>
              <a:t> –o test</a:t>
            </a:r>
          </a:p>
          <a:p>
            <a:pPr marL="342900" indent="-342900">
              <a:spcBef>
                <a:spcPts val="788"/>
              </a:spcBef>
              <a:buClr>
                <a:srgbClr val="000000"/>
              </a:buClr>
              <a:buSzPct val="100000"/>
              <a:buFont typeface="Arial" panose="020B0604020202020204" pitchFamily="34" charset="0"/>
              <a:buChar char="•"/>
            </a:pPr>
            <a:r>
              <a:rPr lang="vi-VN" altLang="en-US" sz="2200" dirty="0">
                <a:solidFill>
                  <a:srgbClr val="000000"/>
                </a:solidFill>
              </a:rPr>
              <a:t>Thực thi chương trình test</a:t>
            </a:r>
            <a:r>
              <a:rPr lang="en-US" altLang="en-US" sz="2200" dirty="0">
                <a:solidFill>
                  <a:srgbClr val="000000"/>
                </a:solidFill>
              </a:rPr>
              <a:t>: </a:t>
            </a:r>
            <a:r>
              <a:rPr lang="en-US" altLang="en-US" sz="2200" b="1" dirty="0">
                <a:solidFill>
                  <a:srgbClr val="000000"/>
                </a:solidFill>
              </a:rPr>
              <a:t>./test</a:t>
            </a:r>
          </a:p>
          <a:p>
            <a:pPr marL="342900" indent="-342900">
              <a:spcBef>
                <a:spcPts val="788"/>
              </a:spcBef>
              <a:buClr>
                <a:srgbClr val="000000"/>
              </a:buClr>
              <a:buSzPct val="100000"/>
              <a:buFont typeface="Arial" panose="020B0604020202020204" pitchFamily="34" charset="0"/>
              <a:buChar char="•"/>
            </a:pPr>
            <a:r>
              <a:rPr lang="vi-VN" altLang="en-US" sz="2200" dirty="0">
                <a:solidFill>
                  <a:srgbClr val="000000"/>
                </a:solidFill>
              </a:rPr>
              <a:t>Trong hệ thống sẽ có một tiến trình test được tạo ra, thực thi và kết thúc.</a:t>
            </a:r>
          </a:p>
        </p:txBody>
      </p:sp>
    </p:spTree>
    <p:extLst>
      <p:ext uri="{BB962C8B-B14F-4D97-AF65-F5344CB8AC3E}">
        <p14:creationId xmlns:p14="http://schemas.microsoft.com/office/powerpoint/2010/main" val="1456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Trạng</a:t>
            </a:r>
            <a:r>
              <a:rPr lang="en-US" dirty="0"/>
              <a:t> </a:t>
            </a:r>
            <a:r>
              <a:rPr lang="en-US" dirty="0" err="1"/>
              <a:t>thái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5682343" y="1195821"/>
            <a:ext cx="5976054" cy="1778873"/>
          </a:xfrm>
        </p:spPr>
        <p:txBody>
          <a:bodyPr>
            <a:normAutofit/>
          </a:bodyPr>
          <a:lstStyle/>
          <a:p>
            <a:r>
              <a:rPr lang="en-US" sz="2400" dirty="0" err="1"/>
              <a:t>Hỏi</a:t>
            </a:r>
            <a:r>
              <a:rPr lang="en-US" sz="2400" dirty="0"/>
              <a:t> </a:t>
            </a:r>
            <a:r>
              <a:rPr lang="en-US" sz="2400" dirty="0" err="1"/>
              <a:t>sau</a:t>
            </a:r>
            <a:r>
              <a:rPr lang="en-US" sz="2400" dirty="0"/>
              <a:t> </a:t>
            </a:r>
            <a:r>
              <a:rPr lang="en-US" sz="2400" dirty="0" err="1"/>
              <a:t>khi</a:t>
            </a:r>
            <a:r>
              <a:rPr lang="en-US" sz="2400" dirty="0"/>
              <a:t> </a:t>
            </a:r>
            <a:r>
              <a:rPr lang="en-US" sz="2400" dirty="0" err="1"/>
              <a:t>kết</a:t>
            </a:r>
            <a:r>
              <a:rPr lang="en-US" sz="2400" dirty="0"/>
              <a:t> </a:t>
            </a:r>
            <a:r>
              <a:rPr lang="en-US" sz="2400" dirty="0" err="1"/>
              <a:t>thúc</a:t>
            </a:r>
            <a:r>
              <a:rPr lang="en-US" sz="2400" dirty="0"/>
              <a:t> </a:t>
            </a:r>
            <a:r>
              <a:rPr lang="en-US" sz="2400" dirty="0" err="1"/>
              <a:t>thì</a:t>
            </a:r>
            <a:r>
              <a:rPr lang="en-US" sz="2400" dirty="0"/>
              <a:t> </a:t>
            </a:r>
            <a:r>
              <a:rPr lang="en-US" sz="2400" dirty="0" err="1"/>
              <a:t>tiến</a:t>
            </a:r>
            <a:r>
              <a:rPr lang="en-US" sz="2400" dirty="0"/>
              <a:t> </a:t>
            </a:r>
            <a:r>
              <a:rPr lang="en-US" sz="2400" dirty="0" err="1"/>
              <a:t>trình</a:t>
            </a:r>
            <a:r>
              <a:rPr lang="en-US" sz="2400" dirty="0"/>
              <a:t> </a:t>
            </a:r>
            <a:r>
              <a:rPr lang="en-US" sz="2400" dirty="0" err="1"/>
              <a:t>khi</a:t>
            </a:r>
            <a:r>
              <a:rPr lang="en-US" sz="2400" dirty="0"/>
              <a:t> </a:t>
            </a:r>
            <a:r>
              <a:rPr lang="en-US" sz="2400" dirty="0" err="1"/>
              <a:t>chạy</a:t>
            </a:r>
            <a:r>
              <a:rPr lang="en-US" sz="2400" dirty="0"/>
              <a:t> </a:t>
            </a:r>
            <a:r>
              <a:rPr lang="en-US" sz="2400" dirty="0" err="1"/>
              <a:t>từ</a:t>
            </a:r>
            <a:r>
              <a:rPr lang="en-US" sz="2400" dirty="0"/>
              <a:t> </a:t>
            </a:r>
            <a:r>
              <a:rPr lang="en-US" sz="2400" dirty="0" err="1"/>
              <a:t>chương</a:t>
            </a:r>
            <a:r>
              <a:rPr lang="en-US" sz="2400" dirty="0"/>
              <a:t> </a:t>
            </a:r>
            <a:r>
              <a:rPr lang="en-US" sz="2400" dirty="0" err="1"/>
              <a:t>trình</a:t>
            </a:r>
            <a:r>
              <a:rPr lang="en-US" sz="2400" dirty="0"/>
              <a:t> </a:t>
            </a:r>
            <a:r>
              <a:rPr lang="en-US" sz="2400" dirty="0" err="1"/>
              <a:t>trên</a:t>
            </a:r>
            <a:r>
              <a:rPr lang="en-US" sz="2400" dirty="0"/>
              <a:t> </a:t>
            </a:r>
            <a:r>
              <a:rPr lang="en-US" sz="2400" dirty="0" err="1"/>
              <a:t>đã</a:t>
            </a:r>
            <a:r>
              <a:rPr lang="en-US" sz="2400" dirty="0"/>
              <a:t> </a:t>
            </a:r>
            <a:r>
              <a:rPr lang="en-US" sz="2400" dirty="0" err="1"/>
              <a:t>nằm</a:t>
            </a:r>
            <a:r>
              <a:rPr lang="en-US" sz="2400" dirty="0"/>
              <a:t> </a:t>
            </a:r>
            <a:r>
              <a:rPr lang="en-US" sz="2400" dirty="0" err="1"/>
              <a:t>trong</a:t>
            </a:r>
            <a:r>
              <a:rPr lang="en-US" sz="2400" dirty="0"/>
              <a:t> </a:t>
            </a:r>
            <a:r>
              <a:rPr lang="en-US" sz="2400" dirty="0" err="1"/>
              <a:t>hàng</a:t>
            </a:r>
            <a:r>
              <a:rPr lang="en-US" sz="2400" dirty="0"/>
              <a:t> </a:t>
            </a:r>
            <a:r>
              <a:rPr lang="en-US" sz="2400" dirty="0" err="1"/>
              <a:t>đợi</a:t>
            </a:r>
            <a:r>
              <a:rPr lang="en-US" sz="2400" dirty="0"/>
              <a:t> waiting bao </a:t>
            </a:r>
            <a:r>
              <a:rPr lang="en-US" sz="2400" dirty="0" err="1"/>
              <a:t>nhiêu</a:t>
            </a:r>
            <a:r>
              <a:rPr lang="en-US" sz="2400" dirty="0"/>
              <a:t> </a:t>
            </a:r>
            <a:r>
              <a:rPr lang="en-US" sz="2400" dirty="0" err="1"/>
              <a:t>lần</a:t>
            </a:r>
            <a:r>
              <a:rPr lang="en-US" sz="2400" dirty="0"/>
              <a: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128</a:t>
            </a:fld>
            <a:endParaRPr lang="en-VN" dirty="0"/>
          </a:p>
        </p:txBody>
      </p:sp>
      <p:sp>
        <p:nvSpPr>
          <p:cNvPr id="6" name="Rectangle 6">
            <a:extLst>
              <a:ext uri="{FF2B5EF4-FFF2-40B4-BE49-F238E27FC236}">
                <a16:creationId xmlns:a16="http://schemas.microsoft.com/office/drawing/2014/main" id="{9B6B8017-EB8A-AB0D-575B-9DD31CD5B4BB}"/>
              </a:ext>
            </a:extLst>
          </p:cNvPr>
          <p:cNvSpPr txBox="1">
            <a:spLocks noChangeArrowheads="1"/>
          </p:cNvSpPr>
          <p:nvPr/>
        </p:nvSpPr>
        <p:spPr bwMode="auto">
          <a:xfrm>
            <a:off x="1142797" y="1105592"/>
            <a:ext cx="4419600" cy="5310187"/>
          </a:xfrm>
          <a:prstGeom prst="rect">
            <a:avLst/>
          </a:prstGeom>
          <a:noFill/>
          <a:ln w="19050" cap="rnd">
            <a:gradFill flip="none" rotWithShape="1">
              <a:gsLst>
                <a:gs pos="0">
                  <a:srgbClr val="0072FF"/>
                </a:gs>
                <a:gs pos="100000">
                  <a:srgbClr val="00C6FF"/>
                </a:gs>
              </a:gsLst>
              <a:lin ang="2700000" scaled="1"/>
              <a:tileRect/>
            </a:gradFill>
            <a:round/>
            <a:headEnd/>
            <a:tailEnd/>
          </a:ln>
          <a:extLst>
            <a:ext uri="{909E8E84-426E-40DD-AFC4-6F175D3DCCD1}">
              <a14:hiddenFill xmlns:a14="http://schemas.microsoft.com/office/drawing/2010/main">
                <a:solidFill>
                  <a:srgbClr val="FFFFFF"/>
                </a:solidFill>
              </a14:hiddenFill>
            </a:ext>
          </a:extLst>
        </p:spPr>
        <p:txBody>
          <a:bodyPr/>
          <a:lstStyle>
            <a:defPPr>
              <a:defRPr lang="en-VN"/>
            </a:defPPr>
            <a:lvl1pPr>
              <a:spcBef>
                <a:spcPts val="788"/>
              </a:spcBef>
              <a:buClr>
                <a:srgbClr val="000000"/>
              </a:buClr>
              <a:buSzPct val="100000"/>
              <a:defRPr sz="1600">
                <a:solidFill>
                  <a:srgbClr val="000000"/>
                </a:solidFill>
                <a:latin typeface="Courier New" panose="02070309020205020404" pitchFamily="49" charset="0"/>
                <a:cs typeface="Courier New" panose="02070309020205020404" pitchFamily="49" charset="0"/>
              </a:defRPr>
            </a:lvl1pPr>
          </a:lstStyle>
          <a:p>
            <a:pPr>
              <a:lnSpc>
                <a:spcPct val="110000"/>
              </a:lnSpc>
              <a:spcBef>
                <a:spcPts val="100"/>
              </a:spcBef>
              <a:spcAft>
                <a:spcPts val="100"/>
              </a:spcAft>
              <a:tabLst>
                <a:tab pos="484188" algn="l"/>
                <a:tab pos="922338" algn="l"/>
                <a:tab pos="1373188" algn="l"/>
              </a:tabLst>
            </a:pPr>
            <a:r>
              <a:rPr lang="en-US" dirty="0"/>
              <a:t>int main (int </a:t>
            </a:r>
            <a:r>
              <a:rPr lang="en-US" dirty="0" err="1"/>
              <a:t>argc</a:t>
            </a:r>
            <a:r>
              <a:rPr lang="en-US" dirty="0"/>
              <a:t>, char** </a:t>
            </a:r>
            <a:r>
              <a:rPr lang="en-US" dirty="0" err="1"/>
              <a:t>argv</a:t>
            </a:r>
            <a:r>
              <a:rPr lang="en-US" dirty="0"/>
              <a:t>)</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int </a:t>
            </a:r>
            <a:r>
              <a:rPr lang="en-US" dirty="0" err="1"/>
              <a:t>i</a:t>
            </a:r>
            <a:r>
              <a:rPr lang="en-US" dirty="0"/>
              <a:t> = 2;</a:t>
            </a:r>
          </a:p>
          <a:p>
            <a:pPr>
              <a:lnSpc>
                <a:spcPct val="110000"/>
              </a:lnSpc>
              <a:spcBef>
                <a:spcPts val="100"/>
              </a:spcBef>
              <a:spcAft>
                <a:spcPts val="100"/>
              </a:spcAft>
              <a:tabLst>
                <a:tab pos="484188" algn="l"/>
                <a:tab pos="922338" algn="l"/>
                <a:tab pos="1373188" algn="l"/>
              </a:tabLst>
            </a:pPr>
            <a:r>
              <a:rPr lang="en-US" dirty="0"/>
              <a:t>	while (</a:t>
            </a:r>
            <a:r>
              <a:rPr lang="en-US" dirty="0" err="1"/>
              <a:t>i</a:t>
            </a:r>
            <a:r>
              <a:rPr lang="en-US" dirty="0"/>
              <a:t> &lt; 5)</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a:t>
            </a:r>
            <a:r>
              <a:rPr lang="en-US" dirty="0" err="1"/>
              <a:t>i</a:t>
            </a:r>
            <a:r>
              <a:rPr lang="en-US" dirty="0"/>
              <a:t>++;</a:t>
            </a:r>
          </a:p>
          <a:p>
            <a:pPr>
              <a:lnSpc>
                <a:spcPct val="110000"/>
              </a:lnSpc>
              <a:spcBef>
                <a:spcPts val="100"/>
              </a:spcBef>
              <a:spcAft>
                <a:spcPts val="100"/>
              </a:spcAft>
              <a:tabLst>
                <a:tab pos="484188" algn="l"/>
                <a:tab pos="922338" algn="l"/>
                <a:tab pos="1373188" algn="l"/>
              </a:tabLst>
            </a:pPr>
            <a:r>
              <a:rPr lang="en-US" dirty="0"/>
              <a:t>		if (</a:t>
            </a:r>
            <a:r>
              <a:rPr lang="en-US" dirty="0" err="1"/>
              <a:t>i</a:t>
            </a:r>
            <a:r>
              <a:rPr lang="en-US" dirty="0"/>
              <a:t> % 2 == 0)</a:t>
            </a:r>
          </a:p>
          <a:p>
            <a:pPr>
              <a:lnSpc>
                <a:spcPct val="110000"/>
              </a:lnSpc>
              <a:spcBef>
                <a:spcPts val="100"/>
              </a:spcBef>
              <a:spcAft>
                <a:spcPts val="100"/>
              </a:spcAft>
              <a:tabLst>
                <a:tab pos="484188" algn="l"/>
                <a:tab pos="922338" algn="l"/>
                <a:tab pos="1373188" algn="l"/>
              </a:tabLst>
            </a:pPr>
            <a:r>
              <a:rPr lang="en-US" dirty="0"/>
              <a:t>		{   		</a:t>
            </a:r>
          </a:p>
          <a:p>
            <a:pPr>
              <a:lnSpc>
                <a:spcPct val="110000"/>
              </a:lnSpc>
              <a:spcBef>
                <a:spcPts val="100"/>
              </a:spcBef>
              <a:spcAft>
                <a:spcPts val="100"/>
              </a:spcAft>
              <a:tabLst>
                <a:tab pos="484188" algn="l"/>
                <a:tab pos="922338" algn="l"/>
                <a:tab pos="1373188" algn="l"/>
              </a:tabLst>
            </a:pPr>
            <a:r>
              <a:rPr lang="en-US" dirty="0"/>
              <a:t>			</a:t>
            </a:r>
            <a:r>
              <a:rPr lang="en-US" dirty="0" err="1"/>
              <a:t>printf</a:t>
            </a:r>
            <a:r>
              <a:rPr lang="en-US" dirty="0"/>
              <a:t> (“Hello”);</a:t>
            </a:r>
          </a:p>
          <a:p>
            <a:pPr>
              <a:lnSpc>
                <a:spcPct val="110000"/>
              </a:lnSpc>
              <a:spcBef>
                <a:spcPts val="100"/>
              </a:spcBef>
              <a:spcAft>
                <a:spcPts val="100"/>
              </a:spcAft>
              <a:tabLst>
                <a:tab pos="484188" algn="l"/>
                <a:tab pos="922338" algn="l"/>
                <a:tab pos="1373188" algn="l"/>
              </a:tabLst>
            </a:pPr>
            <a:r>
              <a:rPr lang="en-US" dirty="0"/>
              <a:t>			</a:t>
            </a:r>
            <a:r>
              <a:rPr lang="en-US" dirty="0" err="1"/>
              <a:t>printf</a:t>
            </a:r>
            <a:r>
              <a:rPr lang="en-US" dirty="0"/>
              <a:t> (“Hi”);</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else </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a:t>
            </a:r>
            <a:r>
              <a:rPr lang="en-US" dirty="0" err="1"/>
              <a:t>printf</a:t>
            </a:r>
            <a:r>
              <a:rPr lang="en-US" dirty="0"/>
              <a:t> (“Bye”);</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a:t>
            </a:r>
          </a:p>
          <a:p>
            <a:pPr>
              <a:lnSpc>
                <a:spcPct val="110000"/>
              </a:lnSpc>
              <a:spcBef>
                <a:spcPts val="100"/>
              </a:spcBef>
              <a:spcAft>
                <a:spcPts val="100"/>
              </a:spcAft>
              <a:tabLst>
                <a:tab pos="484188" algn="l"/>
                <a:tab pos="922338" algn="l"/>
                <a:tab pos="1373188" algn="l"/>
              </a:tabLst>
            </a:pPr>
            <a:r>
              <a:rPr lang="en-US" dirty="0"/>
              <a:t>   	exit (0);</a:t>
            </a:r>
          </a:p>
          <a:p>
            <a:pPr>
              <a:lnSpc>
                <a:spcPct val="110000"/>
              </a:lnSpc>
              <a:spcBef>
                <a:spcPts val="100"/>
              </a:spcBef>
              <a:spcAft>
                <a:spcPts val="100"/>
              </a:spcAft>
              <a:tabLst>
                <a:tab pos="484188" algn="l"/>
                <a:tab pos="922338" algn="l"/>
                <a:tab pos="1373188" algn="l"/>
              </a:tabLst>
            </a:pPr>
            <a:r>
              <a:rPr lang="en-US" dirty="0"/>
              <a:t>}</a:t>
            </a:r>
          </a:p>
          <a:p>
            <a:pPr>
              <a:lnSpc>
                <a:spcPct val="110000"/>
              </a:lnSpc>
              <a:spcBef>
                <a:spcPts val="100"/>
              </a:spcBef>
              <a:spcAft>
                <a:spcPts val="100"/>
              </a:spcAft>
              <a:tabLst>
                <a:tab pos="484188" algn="l"/>
                <a:tab pos="922338" algn="l"/>
                <a:tab pos="1373188" algn="l"/>
              </a:tabLst>
            </a:pPr>
            <a:endParaRPr lang="vi-VN" altLang="en-US" dirty="0"/>
          </a:p>
        </p:txBody>
      </p:sp>
      <p:sp>
        <p:nvSpPr>
          <p:cNvPr id="8" name="TextBox 7">
            <a:extLst>
              <a:ext uri="{FF2B5EF4-FFF2-40B4-BE49-F238E27FC236}">
                <a16:creationId xmlns:a16="http://schemas.microsoft.com/office/drawing/2014/main" id="{FFD9BF2D-1EB0-61D8-F70B-B5B97FDA2B4D}"/>
              </a:ext>
            </a:extLst>
          </p:cNvPr>
          <p:cNvSpPr txBox="1"/>
          <p:nvPr/>
        </p:nvSpPr>
        <p:spPr>
          <a:xfrm>
            <a:off x="5943600" y="3160655"/>
            <a:ext cx="5714797" cy="1962845"/>
          </a:xfrm>
          <a:prstGeom prst="rect">
            <a:avLst/>
          </a:prstGeom>
          <a:noFill/>
        </p:spPr>
        <p:txBody>
          <a:bodyPr wrap="square">
            <a:spAutoFit/>
          </a:bodyPr>
          <a:lstStyle/>
          <a:p>
            <a:pPr algn="just">
              <a:lnSpc>
                <a:spcPct val="130000"/>
              </a:lnSpc>
              <a:spcBef>
                <a:spcPts val="300"/>
              </a:spcBef>
              <a:spcAft>
                <a:spcPts val="300"/>
              </a:spcAft>
            </a:pPr>
            <a:r>
              <a:rPr lang="en-US" sz="2400" dirty="0">
                <a:solidFill>
                  <a:schemeClr val="accent2"/>
                </a:solidFill>
                <a:latin typeface="Arial" panose="020B0604020202020204" pitchFamily="34" charset="0"/>
                <a:cs typeface="Arial" panose="020B0604020202020204" pitchFamily="34" charset="0"/>
              </a:rPr>
              <a:t>new</a:t>
            </a:r>
            <a:r>
              <a:rPr lang="en-US" sz="2400" dirty="0">
                <a:latin typeface="Arial" panose="020B0604020202020204" pitchFamily="34" charset="0"/>
                <a:cs typeface="Arial" panose="020B0604020202020204" pitchFamily="34" charset="0"/>
              </a:rPr>
              <a:t> – </a:t>
            </a:r>
            <a:r>
              <a:rPr lang="en-US" sz="2400" dirty="0">
                <a:solidFill>
                  <a:schemeClr val="accent3"/>
                </a:solidFill>
                <a:latin typeface="Arial" panose="020B0604020202020204" pitchFamily="34" charset="0"/>
                <a:cs typeface="Arial" panose="020B0604020202020204" pitchFamily="34" charset="0"/>
              </a:rPr>
              <a:t>ready</a:t>
            </a:r>
            <a:r>
              <a:rPr lang="en-US" sz="2400" dirty="0">
                <a:latin typeface="Arial" panose="020B0604020202020204" pitchFamily="34" charset="0"/>
                <a:cs typeface="Arial" panose="020B0604020202020204" pitchFamily="34" charset="0"/>
              </a:rPr>
              <a:t> – </a:t>
            </a:r>
            <a:r>
              <a:rPr lang="en-US" sz="2400" dirty="0">
                <a:solidFill>
                  <a:schemeClr val="accent5"/>
                </a:solidFill>
                <a:latin typeface="Arial" panose="020B0604020202020204" pitchFamily="34" charset="0"/>
                <a:cs typeface="Arial" panose="020B0604020202020204" pitchFamily="34" charset="0"/>
              </a:rPr>
              <a:t>running</a:t>
            </a:r>
            <a:r>
              <a:rPr lang="en-US" sz="2400" dirty="0">
                <a:latin typeface="Arial" panose="020B0604020202020204" pitchFamily="34" charset="0"/>
                <a:cs typeface="Arial" panose="020B0604020202020204" pitchFamily="34" charset="0"/>
              </a:rPr>
              <a:t> – </a:t>
            </a:r>
            <a:r>
              <a:rPr lang="en-US" sz="2400" dirty="0">
                <a:solidFill>
                  <a:schemeClr val="accent6"/>
                </a:solidFill>
                <a:latin typeface="Arial" panose="020B0604020202020204" pitchFamily="34" charset="0"/>
                <a:cs typeface="Arial" panose="020B0604020202020204" pitchFamily="34" charset="0"/>
              </a:rPr>
              <a:t>waiting</a:t>
            </a:r>
            <a:r>
              <a:rPr lang="en-US" sz="2400" dirty="0">
                <a:latin typeface="Arial" panose="020B0604020202020204" pitchFamily="34" charset="0"/>
                <a:cs typeface="Arial" panose="020B0604020202020204" pitchFamily="34" charset="0"/>
              </a:rPr>
              <a:t> – </a:t>
            </a:r>
            <a:r>
              <a:rPr lang="en-US" sz="2400" dirty="0">
                <a:solidFill>
                  <a:schemeClr val="accent3"/>
                </a:solidFill>
                <a:latin typeface="Arial" panose="020B0604020202020204" pitchFamily="34" charset="0"/>
                <a:cs typeface="Arial" panose="020B0604020202020204" pitchFamily="34" charset="0"/>
              </a:rPr>
              <a:t>ready</a:t>
            </a:r>
            <a:r>
              <a:rPr lang="en-US" sz="2400" dirty="0">
                <a:latin typeface="Arial" panose="020B0604020202020204" pitchFamily="34" charset="0"/>
                <a:cs typeface="Arial" panose="020B0604020202020204" pitchFamily="34" charset="0"/>
              </a:rPr>
              <a:t> – </a:t>
            </a:r>
            <a:r>
              <a:rPr lang="en-US" sz="2400" dirty="0">
                <a:solidFill>
                  <a:schemeClr val="accent5"/>
                </a:solidFill>
                <a:latin typeface="Arial" panose="020B0604020202020204" pitchFamily="34" charset="0"/>
                <a:cs typeface="Arial" panose="020B0604020202020204" pitchFamily="34" charset="0"/>
              </a:rPr>
              <a:t>running</a:t>
            </a:r>
            <a:r>
              <a:rPr lang="en-US" sz="2400" dirty="0">
                <a:latin typeface="Arial" panose="020B0604020202020204" pitchFamily="34" charset="0"/>
                <a:cs typeface="Arial" panose="020B0604020202020204" pitchFamily="34" charset="0"/>
              </a:rPr>
              <a:t> – </a:t>
            </a:r>
            <a:r>
              <a:rPr lang="en-US" sz="2400" dirty="0">
                <a:solidFill>
                  <a:schemeClr val="accent6"/>
                </a:solidFill>
                <a:latin typeface="Arial" panose="020B0604020202020204" pitchFamily="34" charset="0"/>
                <a:cs typeface="Arial" panose="020B0604020202020204" pitchFamily="34" charset="0"/>
              </a:rPr>
              <a:t>waiting</a:t>
            </a:r>
            <a:r>
              <a:rPr lang="en-US" sz="2400" dirty="0">
                <a:latin typeface="Arial" panose="020B0604020202020204" pitchFamily="34" charset="0"/>
                <a:cs typeface="Arial" panose="020B0604020202020204" pitchFamily="34" charset="0"/>
              </a:rPr>
              <a:t> – </a:t>
            </a:r>
            <a:r>
              <a:rPr lang="en-US" sz="2400" dirty="0">
                <a:solidFill>
                  <a:schemeClr val="accent3"/>
                </a:solidFill>
                <a:latin typeface="Arial" panose="020B0604020202020204" pitchFamily="34" charset="0"/>
                <a:cs typeface="Arial" panose="020B0604020202020204" pitchFamily="34" charset="0"/>
              </a:rPr>
              <a:t>ready</a:t>
            </a:r>
            <a:r>
              <a:rPr lang="en-US" sz="2400" dirty="0">
                <a:latin typeface="Arial" panose="020B0604020202020204" pitchFamily="34" charset="0"/>
                <a:cs typeface="Arial" panose="020B0604020202020204" pitchFamily="34" charset="0"/>
              </a:rPr>
              <a:t> – </a:t>
            </a:r>
            <a:r>
              <a:rPr lang="en-US" sz="2400" dirty="0">
                <a:solidFill>
                  <a:schemeClr val="accent5"/>
                </a:solidFill>
                <a:latin typeface="Arial" panose="020B0604020202020204" pitchFamily="34" charset="0"/>
                <a:cs typeface="Arial" panose="020B0604020202020204" pitchFamily="34" charset="0"/>
              </a:rPr>
              <a:t>running</a:t>
            </a:r>
            <a:r>
              <a:rPr lang="en-US" sz="2400" dirty="0">
                <a:latin typeface="Arial" panose="020B0604020202020204" pitchFamily="34" charset="0"/>
                <a:cs typeface="Arial" panose="020B0604020202020204" pitchFamily="34" charset="0"/>
              </a:rPr>
              <a:t> – </a:t>
            </a:r>
            <a:r>
              <a:rPr lang="en-US" sz="2400" dirty="0">
                <a:solidFill>
                  <a:schemeClr val="accent6"/>
                </a:solidFill>
                <a:latin typeface="Arial" panose="020B0604020202020204" pitchFamily="34" charset="0"/>
                <a:cs typeface="Arial" panose="020B0604020202020204" pitchFamily="34" charset="0"/>
              </a:rPr>
              <a:t>waiting</a:t>
            </a:r>
            <a:r>
              <a:rPr lang="en-US" sz="2400" dirty="0">
                <a:latin typeface="Arial" panose="020B0604020202020204" pitchFamily="34" charset="0"/>
                <a:cs typeface="Arial" panose="020B0604020202020204" pitchFamily="34" charset="0"/>
              </a:rPr>
              <a:t> – </a:t>
            </a:r>
            <a:r>
              <a:rPr lang="en-US" sz="2400" dirty="0">
                <a:solidFill>
                  <a:schemeClr val="accent3"/>
                </a:solidFill>
                <a:latin typeface="Arial" panose="020B0604020202020204" pitchFamily="34" charset="0"/>
                <a:cs typeface="Arial" panose="020B0604020202020204" pitchFamily="34" charset="0"/>
              </a:rPr>
              <a:t>ready</a:t>
            </a:r>
            <a:r>
              <a:rPr lang="en-US" sz="2400" dirty="0">
                <a:latin typeface="Arial" panose="020B0604020202020204" pitchFamily="34" charset="0"/>
                <a:cs typeface="Arial" panose="020B0604020202020204" pitchFamily="34" charset="0"/>
              </a:rPr>
              <a:t> – </a:t>
            </a:r>
            <a:r>
              <a:rPr lang="en-US" sz="2400" dirty="0">
                <a:solidFill>
                  <a:schemeClr val="accent5"/>
                </a:solidFill>
                <a:latin typeface="Arial" panose="020B0604020202020204" pitchFamily="34" charset="0"/>
                <a:cs typeface="Arial" panose="020B0604020202020204" pitchFamily="34" charset="0"/>
              </a:rPr>
              <a:t>running</a:t>
            </a:r>
            <a:r>
              <a:rPr lang="en-US" sz="2400" dirty="0">
                <a:latin typeface="Arial" panose="020B0604020202020204" pitchFamily="34" charset="0"/>
                <a:cs typeface="Arial" panose="020B0604020202020204" pitchFamily="34" charset="0"/>
              </a:rPr>
              <a:t> – </a:t>
            </a:r>
            <a:r>
              <a:rPr lang="en-US" sz="2400" dirty="0">
                <a:solidFill>
                  <a:schemeClr val="accent6"/>
                </a:solidFill>
                <a:latin typeface="Arial" panose="020B0604020202020204" pitchFamily="34" charset="0"/>
                <a:cs typeface="Arial" panose="020B0604020202020204" pitchFamily="34" charset="0"/>
              </a:rPr>
              <a:t>waiting</a:t>
            </a:r>
            <a:r>
              <a:rPr lang="en-US" sz="2400" dirty="0">
                <a:latin typeface="Arial" panose="020B0604020202020204" pitchFamily="34" charset="0"/>
                <a:cs typeface="Arial" panose="020B0604020202020204" pitchFamily="34" charset="0"/>
              </a:rPr>
              <a:t> – </a:t>
            </a:r>
            <a:r>
              <a:rPr lang="en-US" sz="2400" dirty="0">
                <a:solidFill>
                  <a:schemeClr val="accent3"/>
                </a:solidFill>
                <a:latin typeface="Arial" panose="020B0604020202020204" pitchFamily="34" charset="0"/>
                <a:cs typeface="Arial" panose="020B0604020202020204" pitchFamily="34" charset="0"/>
              </a:rPr>
              <a:t>ready</a:t>
            </a:r>
            <a:r>
              <a:rPr lang="en-US" sz="2400" dirty="0">
                <a:latin typeface="Arial" panose="020B0604020202020204" pitchFamily="34" charset="0"/>
                <a:cs typeface="Arial" panose="020B0604020202020204" pitchFamily="34" charset="0"/>
              </a:rPr>
              <a:t> – </a:t>
            </a:r>
            <a:r>
              <a:rPr lang="en-US" sz="2400" dirty="0">
                <a:solidFill>
                  <a:schemeClr val="accent5"/>
                </a:solidFill>
                <a:latin typeface="Arial" panose="020B0604020202020204" pitchFamily="34" charset="0"/>
                <a:cs typeface="Arial" panose="020B0604020202020204" pitchFamily="34" charset="0"/>
              </a:rPr>
              <a:t>running</a:t>
            </a:r>
            <a:r>
              <a:rPr lang="en-US" sz="2400" dirty="0">
                <a:latin typeface="Arial" panose="020B0604020202020204" pitchFamily="34" charset="0"/>
                <a:cs typeface="Arial" panose="020B0604020202020204" pitchFamily="34" charset="0"/>
              </a:rPr>
              <a:t> – </a:t>
            </a:r>
            <a:r>
              <a:rPr lang="en-US" sz="2400" dirty="0">
                <a:solidFill>
                  <a:schemeClr val="accent4">
                    <a:lumMod val="75000"/>
                  </a:schemeClr>
                </a:solidFill>
                <a:latin typeface="Arial" panose="020B0604020202020204" pitchFamily="34" charset="0"/>
                <a:cs typeface="Arial" panose="020B0604020202020204" pitchFamily="34" charset="0"/>
              </a:rPr>
              <a:t>terminated</a:t>
            </a:r>
            <a:r>
              <a:rPr lang="en-US" sz="2400" dirty="0">
                <a:latin typeface="Arial" panose="020B0604020202020204" pitchFamily="34" charset="0"/>
                <a:cs typeface="Arial" panose="020B0604020202020204" pitchFamily="34" charset="0"/>
              </a:rPr>
              <a:t> </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6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ppt_x"/>
                                          </p:val>
                                        </p:tav>
                                        <p:tav tm="100000">
                                          <p:val>
                                            <p:strVal val="#ppt_x"/>
                                          </p:val>
                                        </p:tav>
                                      </p:tavLst>
                                    </p:anim>
                                    <p:anim calcmode="lin" valueType="num">
                                      <p:cBhvr additive="base">
                                        <p:cTn id="8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129</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1801591"/>
            <a:ext cx="8913812" cy="1178092"/>
          </a:xfrm>
        </p:spPr>
        <p:txBody>
          <a:bodyPr>
            <a:normAutofit/>
          </a:bodyPr>
          <a:lstStyle/>
          <a:p>
            <a:r>
              <a:rPr lang="en-US" dirty="0"/>
              <a:t>PROCESS CONTROL BLOCK</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3</a:t>
            </a:r>
          </a:p>
        </p:txBody>
      </p:sp>
    </p:spTree>
    <p:extLst>
      <p:ext uri="{BB962C8B-B14F-4D97-AF65-F5344CB8AC3E}">
        <p14:creationId xmlns:p14="http://schemas.microsoft.com/office/powerpoint/2010/main" val="240345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fontScale="92500"/>
          </a:bodyPr>
          <a:lstStyle/>
          <a:p>
            <a:r>
              <a:rPr lang="en-US" dirty="0"/>
              <a:t>HOẠT ĐỘNG BÊN TRONG MÁY TÍNH</a:t>
            </a:r>
          </a:p>
        </p:txBody>
      </p:sp>
      <p:sp>
        <p:nvSpPr>
          <p:cNvPr id="3" name="Text Placeholder 2">
            <a:extLst>
              <a:ext uri="{FF2B5EF4-FFF2-40B4-BE49-F238E27FC236}">
                <a16:creationId xmlns:a16="http://schemas.microsoft.com/office/drawing/2014/main" id="{B6992CDB-541D-FF4F-4E92-015FA6641DAB}"/>
              </a:ext>
            </a:extLst>
          </p:cNvPr>
          <p:cNvSpPr>
            <a:spLocks noGrp="1"/>
          </p:cNvSpPr>
          <p:nvPr>
            <p:ph type="body" sz="quarter" idx="14"/>
          </p:nvPr>
        </p:nvSpPr>
        <p:spPr/>
        <p:txBody>
          <a:bodyPr/>
          <a:lstStyle/>
          <a:p>
            <a:r>
              <a:rPr lang="en-US" dirty="0"/>
              <a:t>2.2. </a:t>
            </a:r>
            <a:r>
              <a:rPr lang="en-US" dirty="0" err="1"/>
              <a:t>Hoạt</a:t>
            </a:r>
            <a:r>
              <a:rPr lang="en-US" dirty="0"/>
              <a:t> </a:t>
            </a:r>
            <a:r>
              <a:rPr lang="en-US" dirty="0" err="1"/>
              <a:t>động</a:t>
            </a:r>
            <a:r>
              <a:rPr lang="en-US" dirty="0"/>
              <a:t> </a:t>
            </a:r>
            <a:r>
              <a:rPr lang="en-US" dirty="0" err="1"/>
              <a:t>bên</a:t>
            </a:r>
            <a:r>
              <a:rPr lang="en-US" dirty="0"/>
              <a:t> </a:t>
            </a:r>
            <a:r>
              <a:rPr lang="en-US" dirty="0" err="1"/>
              <a:t>trong</a:t>
            </a:r>
            <a:r>
              <a:rPr lang="en-US" dirty="0"/>
              <a:t> </a:t>
            </a:r>
            <a:r>
              <a:rPr lang="en-US" dirty="0" err="1"/>
              <a:t>máy</a:t>
            </a:r>
            <a:r>
              <a:rPr lang="en-US" dirty="0"/>
              <a:t> </a:t>
            </a:r>
            <a:r>
              <a:rPr lang="en-US" dirty="0" err="1"/>
              <a:t>tính</a:t>
            </a:r>
            <a:endParaRPr lang="en-US" dirty="0"/>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02.</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13</a:t>
            </a:fld>
            <a:endParaRPr kumimoji="1" lang="ja-JP" altLang="en-US"/>
          </a:p>
        </p:txBody>
      </p:sp>
    </p:spTree>
    <p:extLst>
      <p:ext uri="{BB962C8B-B14F-4D97-AF65-F5344CB8AC3E}">
        <p14:creationId xmlns:p14="http://schemas.microsoft.com/office/powerpoint/2010/main" val="4081353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3. Process Control Block</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7166088" cy="4943139"/>
          </a:xfrm>
        </p:spPr>
        <p:txBody>
          <a:bodyPr>
            <a:normAutofit fontScale="77500" lnSpcReduction="20000"/>
          </a:bodyPr>
          <a:lstStyle/>
          <a:p>
            <a:r>
              <a:rPr lang="vi-VN" dirty="0"/>
              <a:t>Mỗi tiến trình trong hệ thống đều được cấp phát một </a:t>
            </a:r>
            <a:r>
              <a:rPr lang="vi-VN" b="1" dirty="0">
                <a:gradFill>
                  <a:gsLst>
                    <a:gs pos="0">
                      <a:srgbClr val="0072FF"/>
                    </a:gs>
                    <a:gs pos="100000">
                      <a:srgbClr val="00C6FF"/>
                    </a:gs>
                  </a:gsLst>
                  <a:lin ang="2700000" scaled="1"/>
                </a:gradFill>
              </a:rPr>
              <a:t>Process Control Block </a:t>
            </a:r>
            <a:r>
              <a:rPr lang="vi-VN" dirty="0"/>
              <a:t>(PCB)</a:t>
            </a:r>
            <a:r>
              <a:rPr lang="en-US" dirty="0"/>
              <a:t>.</a:t>
            </a:r>
            <a:endParaRPr lang="vi-VN" dirty="0"/>
          </a:p>
          <a:p>
            <a:pPr lvl="1"/>
            <a:r>
              <a:rPr lang="vi-VN" dirty="0"/>
              <a:t>PCB là một trong các cấu trúc dữ liệu quan trọng nhất của hệ điều hành</a:t>
            </a:r>
            <a:r>
              <a:rPr lang="en-US" dirty="0"/>
              <a:t>.</a:t>
            </a:r>
            <a:endParaRPr lang="vi-VN" dirty="0"/>
          </a:p>
          <a:p>
            <a:r>
              <a:rPr lang="vi-VN" dirty="0"/>
              <a:t>PCB gồm:</a:t>
            </a:r>
          </a:p>
          <a:p>
            <a:pPr lvl="1"/>
            <a:r>
              <a:rPr lang="vi-VN" dirty="0"/>
              <a:t>Trạng thái tiến trình: new, ready, running,…</a:t>
            </a:r>
          </a:p>
          <a:p>
            <a:pPr lvl="1"/>
            <a:r>
              <a:rPr lang="vi-VN" dirty="0"/>
              <a:t>Bộ đếm chương trình</a:t>
            </a:r>
          </a:p>
          <a:p>
            <a:pPr lvl="1"/>
            <a:r>
              <a:rPr lang="vi-VN" dirty="0"/>
              <a:t>Các thanh ghi</a:t>
            </a:r>
          </a:p>
          <a:p>
            <a:pPr lvl="1"/>
            <a:r>
              <a:rPr lang="vi-VN" dirty="0"/>
              <a:t>Thông tin lập thời biểu CPU: độ ưu tiên, …</a:t>
            </a:r>
          </a:p>
          <a:p>
            <a:pPr lvl="1"/>
            <a:r>
              <a:rPr lang="vi-VN" dirty="0"/>
              <a:t>Thông tin quản lý bộ nhớ</a:t>
            </a:r>
          </a:p>
          <a:p>
            <a:pPr lvl="1"/>
            <a:r>
              <a:rPr lang="vi-VN" dirty="0"/>
              <a:t>Thông tin: lượng CPU, thời gian sử dụng,</a:t>
            </a:r>
          </a:p>
          <a:p>
            <a:pPr lvl="1"/>
            <a:r>
              <a:rPr lang="vi-VN" dirty="0"/>
              <a:t>Thông tin trạng thái I/O</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130</a:t>
            </a:fld>
            <a:endParaRPr lang="en-VN" dirty="0"/>
          </a:p>
        </p:txBody>
      </p:sp>
      <p:pic>
        <p:nvPicPr>
          <p:cNvPr id="6" name="Picture 3">
            <a:extLst>
              <a:ext uri="{FF2B5EF4-FFF2-40B4-BE49-F238E27FC236}">
                <a16:creationId xmlns:a16="http://schemas.microsoft.com/office/drawing/2014/main" id="{FE5828D0-3732-9CA4-1E62-3CD4CED08D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8017" t="731" r="28017" b="540"/>
          <a:stretch>
            <a:fillRect/>
          </a:stretch>
        </p:blipFill>
        <p:spPr bwMode="auto">
          <a:xfrm>
            <a:off x="8681724" y="1411572"/>
            <a:ext cx="2499419" cy="4490907"/>
          </a:xfrm>
          <a:prstGeom prst="rect">
            <a:avLst/>
          </a:prstGeom>
          <a:noFill/>
          <a:ln w="57150" cmpd="thickThin">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3BECE343-1DB9-C8B0-856E-D81197C236F2}"/>
              </a:ext>
            </a:extLst>
          </p:cNvPr>
          <p:cNvSpPr txBox="1"/>
          <p:nvPr/>
        </p:nvSpPr>
        <p:spPr>
          <a:xfrm>
            <a:off x="8631577" y="891234"/>
            <a:ext cx="779381" cy="461217"/>
          </a:xfrm>
          <a:prstGeom prst="rect">
            <a:avLst/>
          </a:prstGeom>
          <a:gradFill>
            <a:gsLst>
              <a:gs pos="0">
                <a:srgbClr val="0072FF"/>
              </a:gs>
              <a:gs pos="100000">
                <a:srgbClr val="00C6FF"/>
              </a:gs>
            </a:gsLst>
            <a:lin ang="5400000" scaled="1"/>
          </a:gradFill>
          <a:ln w="25400" cap="rnd">
            <a:gradFill>
              <a:gsLst>
                <a:gs pos="0">
                  <a:srgbClr val="0072FF"/>
                </a:gs>
                <a:gs pos="100000">
                  <a:srgbClr val="00C6FF"/>
                </a:gs>
              </a:gsLst>
              <a:lin ang="5400000" scaled="1"/>
            </a:gradFill>
          </a:ln>
        </p:spPr>
        <p:txBody>
          <a:bodyPr wrap="none" rtlCol="0">
            <a:spAutoFit/>
          </a:bodyPr>
          <a:lstStyle/>
          <a:p>
            <a:pPr algn="just">
              <a:lnSpc>
                <a:spcPct val="120000"/>
              </a:lnSpc>
              <a:spcBef>
                <a:spcPts val="200"/>
              </a:spcBef>
              <a:spcAft>
                <a:spcPts val="200"/>
              </a:spcAft>
            </a:pPr>
            <a:r>
              <a:rPr lang="en-VN" sz="2200" b="1" dirty="0">
                <a:solidFill>
                  <a:schemeClr val="bg1"/>
                </a:solidFill>
                <a:latin typeface="Arial" panose="020B0604020202020204" pitchFamily="34" charset="0"/>
                <a:cs typeface="Arial" panose="020B0604020202020204" pitchFamily="34" charset="0"/>
              </a:rPr>
              <a:t>PCB</a:t>
            </a:r>
          </a:p>
        </p:txBody>
      </p:sp>
    </p:spTree>
    <p:extLst>
      <p:ext uri="{BB962C8B-B14F-4D97-AF65-F5344CB8AC3E}">
        <p14:creationId xmlns:p14="http://schemas.microsoft.com/office/powerpoint/2010/main" val="285109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 calcmode="lin" valueType="num">
                                      <p:cBhvr additive="base">
                                        <p:cTn id="5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131</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VN" dirty="0"/>
              <a:t>4. ĐỊNH THỜI TIẾN TRÌNH</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4</a:t>
            </a:r>
          </a:p>
        </p:txBody>
      </p:sp>
    </p:spTree>
    <p:extLst>
      <p:ext uri="{BB962C8B-B14F-4D97-AF65-F5344CB8AC3E}">
        <p14:creationId xmlns:p14="http://schemas.microsoft.com/office/powerpoint/2010/main" val="6431993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a:bodyPr>
          <a:lstStyle/>
          <a:p>
            <a:r>
              <a:rPr lang="en-US" sz="4000" dirty="0"/>
              <a:t>4. </a:t>
            </a:r>
            <a:r>
              <a:rPr lang="en-US" sz="4000" dirty="0" err="1"/>
              <a:t>Định</a:t>
            </a:r>
            <a:r>
              <a:rPr lang="en-US" sz="4000" dirty="0"/>
              <a:t> </a:t>
            </a:r>
            <a:r>
              <a:rPr lang="en-US" sz="4000" dirty="0" err="1"/>
              <a:t>thời</a:t>
            </a:r>
            <a:r>
              <a:rPr lang="en-US" sz="4000" dirty="0"/>
              <a:t> </a:t>
            </a:r>
            <a:r>
              <a:rPr lang="en-US" sz="4000" dirty="0" err="1"/>
              <a:t>tiến</a:t>
            </a:r>
            <a:r>
              <a:rPr lang="en-US" sz="4000" dirty="0"/>
              <a:t> </a:t>
            </a:r>
            <a:r>
              <a:rPr lang="en-US" sz="4000"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2115882"/>
            <a:ext cx="10579654" cy="3891379"/>
          </a:xfrm>
        </p:spPr>
        <p:txBody>
          <a:bodyPr>
            <a:normAutofit/>
          </a:bodyPr>
          <a:lstStyle/>
          <a:p>
            <a:r>
              <a:rPr lang="vi-VN" sz="2400" dirty="0"/>
              <a:t>Hỗ trợ sự thực thi luân phiên giữa nhiều tiến trình</a:t>
            </a:r>
            <a:r>
              <a:rPr lang="en-US" sz="2400" dirty="0"/>
              <a:t>:</a:t>
            </a:r>
            <a:endParaRPr lang="vi-VN" sz="2400" dirty="0"/>
          </a:p>
          <a:p>
            <a:pPr lvl="1"/>
            <a:r>
              <a:rPr lang="vi-VN" sz="2000" dirty="0"/>
              <a:t>Hiệu suất sử dụng CPU</a:t>
            </a:r>
          </a:p>
          <a:p>
            <a:pPr lvl="1"/>
            <a:r>
              <a:rPr lang="vi-VN" sz="2000" dirty="0"/>
              <a:t>Thời gian đáp ứng</a:t>
            </a:r>
          </a:p>
          <a:p>
            <a:r>
              <a:rPr lang="vi-VN" sz="2400" dirty="0"/>
              <a:t>Phân phối tài nguyên hệ thống hợp lý</a:t>
            </a:r>
            <a:r>
              <a:rPr lang="en-US" sz="2400" dirty="0"/>
              <a:t>.</a:t>
            </a:r>
            <a:endParaRPr lang="vi-VN" sz="2400" dirty="0"/>
          </a:p>
          <a:p>
            <a:r>
              <a:rPr lang="vi-VN" sz="2400" dirty="0"/>
              <a:t>Tránh deadlock, trì hoãn vô hạn định</a:t>
            </a:r>
            <a:r>
              <a:rPr lang="en-US" sz="2400" dirty="0"/>
              <a:t>.</a:t>
            </a:r>
            <a:endParaRPr lang="vi-VN" sz="2400" dirty="0"/>
          </a:p>
          <a:p>
            <a:r>
              <a:rPr lang="vi-VN" sz="2400" dirty="0"/>
              <a:t>Cung cấp cơ chế giao tiếp và đồng bộ hoạt động các tiến trình</a:t>
            </a:r>
            <a:r>
              <a:rPr lang="en-US" sz="2400" dirty="0"/>
              <a:t>.</a:t>
            </a:r>
            <a:endParaRPr lang="vi-VN" sz="2400" dirty="0"/>
          </a:p>
          <a:p>
            <a:r>
              <a:rPr lang="vi-VN" sz="2400" dirty="0"/>
              <a:t>Cung cấp cơ chế hỗ trợ user tạo/kết thúc tiến trình</a:t>
            </a:r>
            <a:r>
              <a:rPr lang="en-US" sz="2400" dirty="0"/>
              <a:t>.</a:t>
            </a:r>
            <a:endParaRPr lang="vi-VN" sz="24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132</a:t>
            </a:fld>
            <a:endParaRPr lang="en-VN" dirty="0"/>
          </a:p>
        </p:txBody>
      </p:sp>
      <p:sp>
        <p:nvSpPr>
          <p:cNvPr id="6" name="Title 1">
            <a:extLst>
              <a:ext uri="{FF2B5EF4-FFF2-40B4-BE49-F238E27FC236}">
                <a16:creationId xmlns:a16="http://schemas.microsoft.com/office/drawing/2014/main" id="{9437F8DE-ED66-F712-5874-D87EBAA2ADE0}"/>
              </a:ext>
            </a:extLst>
          </p:cNvPr>
          <p:cNvSpPr txBox="1">
            <a:spLocks/>
          </p:cNvSpPr>
          <p:nvPr/>
        </p:nvSpPr>
        <p:spPr>
          <a:xfrm>
            <a:off x="774145" y="1316975"/>
            <a:ext cx="7523213"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Yêu</a:t>
            </a:r>
            <a:r>
              <a:rPr lang="en-US" dirty="0"/>
              <a:t> </a:t>
            </a:r>
            <a:r>
              <a:rPr lang="en-US" dirty="0" err="1"/>
              <a:t>cầu</a:t>
            </a:r>
            <a:r>
              <a:rPr lang="en-US" dirty="0"/>
              <a:t> </a:t>
            </a:r>
            <a:r>
              <a:rPr lang="en-US" dirty="0" err="1"/>
              <a:t>đối</a:t>
            </a:r>
            <a:r>
              <a:rPr lang="en-US" dirty="0"/>
              <a:t> </a:t>
            </a:r>
            <a:r>
              <a:rPr lang="en-US" dirty="0" err="1"/>
              <a:t>với</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về</a:t>
            </a:r>
            <a:r>
              <a:rPr lang="en-US" dirty="0"/>
              <a:t> </a:t>
            </a:r>
            <a:r>
              <a:rPr lang="en-US" dirty="0" err="1"/>
              <a:t>quản</a:t>
            </a:r>
            <a:r>
              <a:rPr lang="en-US" dirty="0"/>
              <a:t> </a:t>
            </a:r>
            <a:r>
              <a:rPr lang="en-US" dirty="0" err="1"/>
              <a:t>lý</a:t>
            </a:r>
            <a:r>
              <a:rPr lang="en-US" dirty="0"/>
              <a:t> </a:t>
            </a:r>
            <a:r>
              <a:rPr lang="en-US" dirty="0" err="1"/>
              <a:t>tiến</a:t>
            </a:r>
            <a:r>
              <a:rPr lang="en-US" dirty="0"/>
              <a:t> </a:t>
            </a:r>
            <a:r>
              <a:rPr lang="en-US" dirty="0" err="1"/>
              <a:t>trình</a:t>
            </a:r>
            <a:r>
              <a:rPr lang="en-US" dirty="0"/>
              <a:t> </a:t>
            </a:r>
            <a:endParaRPr lang="en-VN" dirty="0"/>
          </a:p>
        </p:txBody>
      </p:sp>
    </p:spTree>
    <p:extLst>
      <p:ext uri="{BB962C8B-B14F-4D97-AF65-F5344CB8AC3E}">
        <p14:creationId xmlns:p14="http://schemas.microsoft.com/office/powerpoint/2010/main" val="401413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 </a:t>
            </a:r>
            <a:r>
              <a:rPr lang="en-US" dirty="0" err="1"/>
              <a:t>Định</a:t>
            </a:r>
            <a:r>
              <a:rPr lang="en-US" dirty="0"/>
              <a:t> </a:t>
            </a:r>
            <a:r>
              <a:rPr lang="en-US" dirty="0" err="1"/>
              <a:t>thời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8439303" cy="4171553"/>
          </a:xfrm>
        </p:spPr>
        <p:txBody>
          <a:bodyPr>
            <a:normAutofit/>
          </a:bodyPr>
          <a:lstStyle/>
          <a:p>
            <a:r>
              <a:rPr lang="vi-VN" sz="2400" dirty="0"/>
              <a:t>Tại sao phải định thời?</a:t>
            </a:r>
          </a:p>
          <a:p>
            <a:pPr lvl="1"/>
            <a:r>
              <a:rPr lang="vi-VN" dirty="0"/>
              <a:t>Đa chương</a:t>
            </a:r>
          </a:p>
          <a:p>
            <a:pPr lvl="2"/>
            <a:r>
              <a:rPr lang="vi-VN" sz="2400" dirty="0"/>
              <a:t>Có vài tiến trình chạy tại các thời điểm</a:t>
            </a:r>
            <a:r>
              <a:rPr lang="en-US" sz="2400" dirty="0"/>
              <a:t>.</a:t>
            </a:r>
            <a:endParaRPr lang="vi-VN" sz="2400" dirty="0"/>
          </a:p>
          <a:p>
            <a:pPr lvl="2"/>
            <a:r>
              <a:rPr lang="vi-VN" sz="2400" dirty="0"/>
              <a:t>Mục tiêu: tận dụng tối đa CPU</a:t>
            </a:r>
            <a:r>
              <a:rPr lang="en-US" sz="2400" dirty="0"/>
              <a:t>.</a:t>
            </a:r>
            <a:endParaRPr lang="vi-VN" sz="2400" dirty="0"/>
          </a:p>
          <a:p>
            <a:pPr lvl="1"/>
            <a:r>
              <a:rPr lang="vi-VN" dirty="0"/>
              <a:t>Chia thời</a:t>
            </a:r>
          </a:p>
          <a:p>
            <a:pPr lvl="2"/>
            <a:r>
              <a:rPr lang="vi-VN" sz="2400" dirty="0"/>
              <a:t>User tương tác với mỗi chương trình đang thực thi</a:t>
            </a:r>
            <a:r>
              <a:rPr lang="en-US" sz="2400" dirty="0"/>
              <a:t>.</a:t>
            </a:r>
            <a:endParaRPr lang="vi-VN" sz="2400" dirty="0"/>
          </a:p>
          <a:p>
            <a:pPr lvl="2"/>
            <a:r>
              <a:rPr lang="vi-VN" sz="2400" dirty="0"/>
              <a:t>Mục tiêu: tối thiểu thời gian đáp ứng</a:t>
            </a:r>
            <a:r>
              <a:rPr lang="en-US" sz="2400" dirty="0"/>
              <a:t>.</a:t>
            </a:r>
            <a:endParaRPr lang="vi-VN" sz="24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133</a:t>
            </a:fld>
            <a:endParaRPr lang="en-VN" dirty="0"/>
          </a:p>
        </p:txBody>
      </p:sp>
    </p:spTree>
    <p:extLst>
      <p:ext uri="{BB962C8B-B14F-4D97-AF65-F5344CB8AC3E}">
        <p14:creationId xmlns:p14="http://schemas.microsoft.com/office/powerpoint/2010/main" val="414916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 </a:t>
            </a:r>
            <a:r>
              <a:rPr lang="en-US" dirty="0" err="1"/>
              <a:t>Định</a:t>
            </a:r>
            <a:r>
              <a:rPr lang="en-US" dirty="0"/>
              <a:t> </a:t>
            </a:r>
            <a:r>
              <a:rPr lang="en-US" dirty="0" err="1"/>
              <a:t>thời</a:t>
            </a:r>
            <a:r>
              <a:rPr lang="en-US" dirty="0"/>
              <a:t> </a:t>
            </a:r>
            <a:r>
              <a:rPr lang="en-US" dirty="0" err="1"/>
              <a:t>tiến</a:t>
            </a:r>
            <a:r>
              <a:rPr lang="en-US" dirty="0"/>
              <a:t> </a:t>
            </a:r>
            <a:r>
              <a:rPr lang="en-US" dirty="0" err="1"/>
              <a:t>trình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134</a:t>
            </a:fld>
            <a:endParaRPr lang="en-VN" dirty="0"/>
          </a:p>
        </p:txBody>
      </p:sp>
      <p:sp>
        <p:nvSpPr>
          <p:cNvPr id="9" name="Rectangle 11">
            <a:extLst>
              <a:ext uri="{FF2B5EF4-FFF2-40B4-BE49-F238E27FC236}">
                <a16:creationId xmlns:a16="http://schemas.microsoft.com/office/drawing/2014/main" id="{32C94E1E-E650-9384-23DB-AFC957CB0666}"/>
              </a:ext>
            </a:extLst>
          </p:cNvPr>
          <p:cNvSpPr>
            <a:spLocks noChangeArrowheads="1"/>
          </p:cNvSpPr>
          <p:nvPr/>
        </p:nvSpPr>
        <p:spPr bwMode="auto">
          <a:xfrm>
            <a:off x="4785187" y="2667207"/>
            <a:ext cx="1066800" cy="3048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zh-TW" sz="1400">
                <a:latin typeface="Arial" panose="020B0604020202020204" pitchFamily="34" charset="0"/>
                <a:ea typeface="DFKai-SB" pitchFamily="65" charset="-128"/>
              </a:rPr>
              <a:t>running</a:t>
            </a:r>
          </a:p>
        </p:txBody>
      </p:sp>
      <p:sp>
        <p:nvSpPr>
          <p:cNvPr id="10" name="Rectangle 12">
            <a:extLst>
              <a:ext uri="{FF2B5EF4-FFF2-40B4-BE49-F238E27FC236}">
                <a16:creationId xmlns:a16="http://schemas.microsoft.com/office/drawing/2014/main" id="{6E5EDA51-0082-63B6-6403-568A200F7181}"/>
              </a:ext>
            </a:extLst>
          </p:cNvPr>
          <p:cNvSpPr>
            <a:spLocks noChangeArrowheads="1"/>
          </p:cNvSpPr>
          <p:nvPr/>
        </p:nvSpPr>
        <p:spPr bwMode="auto">
          <a:xfrm>
            <a:off x="4785187" y="3594307"/>
            <a:ext cx="1066800" cy="3048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zh-TW" sz="1400">
                <a:latin typeface="Arial" panose="020B0604020202020204" pitchFamily="34" charset="0"/>
                <a:ea typeface="DFKai-SB" pitchFamily="65" charset="-128"/>
              </a:rPr>
              <a:t>ready</a:t>
            </a:r>
          </a:p>
        </p:txBody>
      </p:sp>
      <p:sp>
        <p:nvSpPr>
          <p:cNvPr id="11" name="Rectangle 13">
            <a:extLst>
              <a:ext uri="{FF2B5EF4-FFF2-40B4-BE49-F238E27FC236}">
                <a16:creationId xmlns:a16="http://schemas.microsoft.com/office/drawing/2014/main" id="{39E2EAEA-E63E-E75F-AB6D-C979438F0B81}"/>
              </a:ext>
            </a:extLst>
          </p:cNvPr>
          <p:cNvSpPr>
            <a:spLocks noChangeArrowheads="1"/>
          </p:cNvSpPr>
          <p:nvPr/>
        </p:nvSpPr>
        <p:spPr bwMode="auto">
          <a:xfrm>
            <a:off x="4785187" y="4559507"/>
            <a:ext cx="1066800" cy="3048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zh-TW" sz="1400">
                <a:latin typeface="Arial" panose="020B0604020202020204" pitchFamily="34" charset="0"/>
                <a:ea typeface="DFKai-SB" pitchFamily="65" charset="-128"/>
              </a:rPr>
              <a:t>waiting</a:t>
            </a:r>
          </a:p>
        </p:txBody>
      </p:sp>
      <p:graphicFrame>
        <p:nvGraphicFramePr>
          <p:cNvPr id="12" name="Group 163">
            <a:extLst>
              <a:ext uri="{FF2B5EF4-FFF2-40B4-BE49-F238E27FC236}">
                <a16:creationId xmlns:a16="http://schemas.microsoft.com/office/drawing/2014/main" id="{85FBDAEE-4BCD-D15E-E09D-E9E462034029}"/>
              </a:ext>
            </a:extLst>
          </p:cNvPr>
          <p:cNvGraphicFramePr>
            <a:graphicFrameLocks noGrp="1"/>
          </p:cNvGraphicFramePr>
          <p:nvPr>
            <p:extLst/>
          </p:nvPr>
        </p:nvGraphicFramePr>
        <p:xfrm>
          <a:off x="6690187" y="2541796"/>
          <a:ext cx="609600" cy="884237"/>
        </p:xfrm>
        <a:graphic>
          <a:graphicData uri="http://schemas.openxmlformats.org/drawingml/2006/table">
            <a:tbl>
              <a:tblPr/>
              <a:tblGrid>
                <a:gridCol w="609600">
                  <a:extLst>
                    <a:ext uri="{9D8B030D-6E8A-4147-A177-3AD203B41FA5}">
                      <a16:colId xmlns:a16="http://schemas.microsoft.com/office/drawing/2014/main" val="20000"/>
                    </a:ext>
                  </a:extLst>
                </a:gridCol>
              </a:tblGrid>
              <a:tr h="182880">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357">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3" name="Group 39">
            <a:extLst>
              <a:ext uri="{FF2B5EF4-FFF2-40B4-BE49-F238E27FC236}">
                <a16:creationId xmlns:a16="http://schemas.microsoft.com/office/drawing/2014/main" id="{0D36A091-18C7-5277-3B00-C9A4FE867246}"/>
              </a:ext>
            </a:extLst>
          </p:cNvPr>
          <p:cNvGraphicFramePr>
            <a:graphicFrameLocks noGrp="1"/>
          </p:cNvGraphicFramePr>
          <p:nvPr>
            <p:extLst/>
          </p:nvPr>
        </p:nvGraphicFramePr>
        <p:xfrm>
          <a:off x="6690187" y="40134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4" name="Group 47">
            <a:extLst>
              <a:ext uri="{FF2B5EF4-FFF2-40B4-BE49-F238E27FC236}">
                <a16:creationId xmlns:a16="http://schemas.microsoft.com/office/drawing/2014/main" id="{B32BDDC0-A3D0-B6A9-F855-4A228C358BFC}"/>
              </a:ext>
            </a:extLst>
          </p:cNvPr>
          <p:cNvGraphicFramePr>
            <a:graphicFrameLocks noGrp="1"/>
          </p:cNvGraphicFramePr>
          <p:nvPr>
            <p:extLst/>
          </p:nvPr>
        </p:nvGraphicFramePr>
        <p:xfrm>
          <a:off x="7756987" y="40134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5" name="Group 55">
            <a:extLst>
              <a:ext uri="{FF2B5EF4-FFF2-40B4-BE49-F238E27FC236}">
                <a16:creationId xmlns:a16="http://schemas.microsoft.com/office/drawing/2014/main" id="{C968B949-E551-82B5-5044-38F804ADCBC3}"/>
              </a:ext>
            </a:extLst>
          </p:cNvPr>
          <p:cNvGraphicFramePr>
            <a:graphicFrameLocks noGrp="1"/>
          </p:cNvGraphicFramePr>
          <p:nvPr>
            <p:extLst/>
          </p:nvPr>
        </p:nvGraphicFramePr>
        <p:xfrm>
          <a:off x="8823787" y="40134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16" name="Group 63">
            <a:extLst>
              <a:ext uri="{FF2B5EF4-FFF2-40B4-BE49-F238E27FC236}">
                <a16:creationId xmlns:a16="http://schemas.microsoft.com/office/drawing/2014/main" id="{F8AC0409-949B-89AE-6B7E-5561E27A5E43}"/>
              </a:ext>
            </a:extLst>
          </p:cNvPr>
          <p:cNvGraphicFramePr>
            <a:graphicFrameLocks noGrp="1"/>
          </p:cNvGraphicFramePr>
          <p:nvPr>
            <p:extLst/>
          </p:nvPr>
        </p:nvGraphicFramePr>
        <p:xfrm>
          <a:off x="9890587" y="40134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7" name="Line 111">
            <a:extLst>
              <a:ext uri="{FF2B5EF4-FFF2-40B4-BE49-F238E27FC236}">
                <a16:creationId xmlns:a16="http://schemas.microsoft.com/office/drawing/2014/main" id="{7F8E6A58-60A6-7F01-2037-A3A39B2B3BB8}"/>
              </a:ext>
            </a:extLst>
          </p:cNvPr>
          <p:cNvSpPr>
            <a:spLocks noChangeShapeType="1"/>
          </p:cNvSpPr>
          <p:nvPr/>
        </p:nvSpPr>
        <p:spPr bwMode="auto">
          <a:xfrm>
            <a:off x="7299787" y="4115007"/>
            <a:ext cx="457200" cy="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12">
            <a:extLst>
              <a:ext uri="{FF2B5EF4-FFF2-40B4-BE49-F238E27FC236}">
                <a16:creationId xmlns:a16="http://schemas.microsoft.com/office/drawing/2014/main" id="{3A063E0E-FD28-D1D3-FA0C-8211BBA0A48A}"/>
              </a:ext>
            </a:extLst>
          </p:cNvPr>
          <p:cNvSpPr>
            <a:spLocks noChangeShapeType="1"/>
          </p:cNvSpPr>
          <p:nvPr/>
        </p:nvSpPr>
        <p:spPr bwMode="auto">
          <a:xfrm>
            <a:off x="8376112" y="4115007"/>
            <a:ext cx="457200" cy="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13">
            <a:extLst>
              <a:ext uri="{FF2B5EF4-FFF2-40B4-BE49-F238E27FC236}">
                <a16:creationId xmlns:a16="http://schemas.microsoft.com/office/drawing/2014/main" id="{A1A0808A-A611-28E7-1564-2EA61EE443D2}"/>
              </a:ext>
            </a:extLst>
          </p:cNvPr>
          <p:cNvSpPr>
            <a:spLocks noChangeShapeType="1"/>
          </p:cNvSpPr>
          <p:nvPr/>
        </p:nvSpPr>
        <p:spPr bwMode="auto">
          <a:xfrm>
            <a:off x="9452437" y="4115007"/>
            <a:ext cx="457200" cy="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reeform 114">
            <a:extLst>
              <a:ext uri="{FF2B5EF4-FFF2-40B4-BE49-F238E27FC236}">
                <a16:creationId xmlns:a16="http://schemas.microsoft.com/office/drawing/2014/main" id="{4BA0A6EE-5995-2B55-EF7A-67F49CC48D23}"/>
              </a:ext>
            </a:extLst>
          </p:cNvPr>
          <p:cNvSpPr>
            <a:spLocks/>
          </p:cNvSpPr>
          <p:nvPr/>
        </p:nvSpPr>
        <p:spPr bwMode="auto">
          <a:xfrm>
            <a:off x="5864687" y="3745121"/>
            <a:ext cx="825500" cy="369887"/>
          </a:xfrm>
          <a:custGeom>
            <a:avLst/>
            <a:gdLst>
              <a:gd name="T0" fmla="*/ 0 w 520"/>
              <a:gd name="T1" fmla="*/ 0 h 233"/>
              <a:gd name="T2" fmla="*/ 2147483646 w 520"/>
              <a:gd name="T3" fmla="*/ 2147483646 h 233"/>
              <a:gd name="T4" fmla="*/ 2147483646 w 520"/>
              <a:gd name="T5" fmla="*/ 2147483646 h 233"/>
              <a:gd name="T6" fmla="*/ 2147483646 w 520"/>
              <a:gd name="T7" fmla="*/ 2147483646 h 2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0" h="233">
                <a:moveTo>
                  <a:pt x="0" y="0"/>
                </a:moveTo>
                <a:lnTo>
                  <a:pt x="250" y="3"/>
                </a:lnTo>
                <a:lnTo>
                  <a:pt x="252" y="232"/>
                </a:lnTo>
                <a:lnTo>
                  <a:pt x="520" y="233"/>
                </a:lnTo>
              </a:path>
            </a:pathLst>
          </a:custGeom>
          <a:noFill/>
          <a:ln w="9525" cap="flat" cmpd="sng">
            <a:solidFill>
              <a:schemeClr val="tx1"/>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1" name="Group 115">
            <a:extLst>
              <a:ext uri="{FF2B5EF4-FFF2-40B4-BE49-F238E27FC236}">
                <a16:creationId xmlns:a16="http://schemas.microsoft.com/office/drawing/2014/main" id="{D57FEEA3-507C-6D78-A021-202F07EDAF8E}"/>
              </a:ext>
            </a:extLst>
          </p:cNvPr>
          <p:cNvGraphicFramePr>
            <a:graphicFrameLocks noGrp="1"/>
          </p:cNvGraphicFramePr>
          <p:nvPr>
            <p:extLst/>
          </p:nvPr>
        </p:nvGraphicFramePr>
        <p:xfrm>
          <a:off x="6690187" y="55628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22" name="Group 123">
            <a:extLst>
              <a:ext uri="{FF2B5EF4-FFF2-40B4-BE49-F238E27FC236}">
                <a16:creationId xmlns:a16="http://schemas.microsoft.com/office/drawing/2014/main" id="{87795D17-441D-BE17-B104-7B66AA9AF3E4}"/>
              </a:ext>
            </a:extLst>
          </p:cNvPr>
          <p:cNvGraphicFramePr>
            <a:graphicFrameLocks noGrp="1"/>
          </p:cNvGraphicFramePr>
          <p:nvPr>
            <p:extLst/>
          </p:nvPr>
        </p:nvGraphicFramePr>
        <p:xfrm>
          <a:off x="7756987" y="5562808"/>
          <a:ext cx="609600" cy="912813"/>
        </p:xfrm>
        <a:graphic>
          <a:graphicData uri="http://schemas.openxmlformats.org/drawingml/2006/table">
            <a:tbl>
              <a:tblPr/>
              <a:tblGrid>
                <a:gridCol w="609600">
                  <a:extLst>
                    <a:ext uri="{9D8B030D-6E8A-4147-A177-3AD203B41FA5}">
                      <a16:colId xmlns:a16="http://schemas.microsoft.com/office/drawing/2014/main" val="20000"/>
                    </a:ext>
                  </a:extLst>
                </a:gridCol>
              </a:tblGrid>
              <a:tr h="211138">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lg" len="lg"/>
                    </a:lnB>
                    <a:lnTlToBr>
                      <a:noFill/>
                    </a:lnTlToBr>
                    <a:lnBlToTr>
                      <a:noFill/>
                    </a:lnBlToTr>
                    <a:solidFill>
                      <a:srgbClr val="EAEAEA"/>
                    </a:solidFill>
                  </a:tcPr>
                </a:tc>
                <a:extLst>
                  <a:ext uri="{0D108BD9-81ED-4DB2-BD59-A6C34878D82A}">
                    <a16:rowId xmlns:a16="http://schemas.microsoft.com/office/drawing/2014/main" val="10000"/>
                  </a:ext>
                </a:extLst>
              </a:tr>
              <a:tr h="701675">
                <a:tc>
                  <a:txBody>
                    <a:bodyPr/>
                    <a:lstStyle>
                      <a:lvl1pPr algn="l">
                        <a:spcBef>
                          <a:spcPct val="20000"/>
                        </a:spcBef>
                        <a:buSzPct val="70000"/>
                        <a:buFont typeface="Wingdings" panose="05000000000000000000" pitchFamily="2" charset="2"/>
                        <a:defRPr kumimoji="1" sz="2000">
                          <a:solidFill>
                            <a:schemeClr val="tx1"/>
                          </a:solidFill>
                          <a:latin typeface="VNI-Helve" pitchFamily="2" charset="0"/>
                          <a:ea typeface="DFKai-SB" panose="03000509000000000000" pitchFamily="65" charset="-120"/>
                        </a:defRPr>
                      </a:lvl1pPr>
                      <a:lvl2pPr algn="l">
                        <a:spcBef>
                          <a:spcPct val="20000"/>
                        </a:spcBef>
                        <a:defRPr kumimoji="1">
                          <a:solidFill>
                            <a:schemeClr val="tx1"/>
                          </a:solidFill>
                          <a:latin typeface="VNI-Helve" pitchFamily="2" charset="0"/>
                          <a:ea typeface="DFKai-SB" panose="03000509000000000000" pitchFamily="65" charset="-120"/>
                        </a:defRPr>
                      </a:lvl2pPr>
                      <a:lvl3pPr algn="l">
                        <a:spcBef>
                          <a:spcPct val="20000"/>
                        </a:spcBef>
                        <a:buFont typeface="Wingdings" panose="05000000000000000000" pitchFamily="2" charset="2"/>
                        <a:defRPr kumimoji="1">
                          <a:solidFill>
                            <a:schemeClr val="tx1"/>
                          </a:solidFill>
                          <a:latin typeface="VNI-Helve" pitchFamily="2" charset="0"/>
                          <a:ea typeface="DFKai-SB" panose="03000509000000000000" pitchFamily="65" charset="-120"/>
                        </a:defRPr>
                      </a:lvl3pPr>
                      <a:lvl4pPr algn="l">
                        <a:spcBef>
                          <a:spcPct val="20000"/>
                        </a:spcBef>
                        <a:defRPr kumimoji="1">
                          <a:solidFill>
                            <a:schemeClr val="tx1"/>
                          </a:solidFill>
                          <a:latin typeface="VNI-Helve" pitchFamily="2" charset="0"/>
                          <a:ea typeface="DFKai-SB" panose="03000509000000000000" pitchFamily="65" charset="-120"/>
                        </a:defRPr>
                      </a:lvl4pPr>
                      <a:lvl5pPr algn="l">
                        <a:spcBef>
                          <a:spcPct val="20000"/>
                        </a:spcBef>
                        <a:defRPr kumimoji="1">
                          <a:solidFill>
                            <a:schemeClr val="tx1"/>
                          </a:solidFill>
                          <a:latin typeface="VNI-Helve" pitchFamily="2" charset="0"/>
                          <a:ea typeface="DFKai-SB" panose="03000509000000000000" pitchFamily="65" charset="-120"/>
                        </a:defRPr>
                      </a:lvl5pPr>
                      <a:lvl6pPr fontAlgn="base">
                        <a:spcBef>
                          <a:spcPct val="20000"/>
                        </a:spcBef>
                        <a:spcAft>
                          <a:spcPct val="0"/>
                        </a:spcAft>
                        <a:defRPr kumimoji="1">
                          <a:solidFill>
                            <a:schemeClr val="tx1"/>
                          </a:solidFill>
                          <a:latin typeface="VNI-Helve" pitchFamily="2" charset="0"/>
                          <a:ea typeface="DFKai-SB" panose="03000509000000000000" pitchFamily="65" charset="-120"/>
                        </a:defRPr>
                      </a:lvl6pPr>
                      <a:lvl7pPr fontAlgn="base">
                        <a:spcBef>
                          <a:spcPct val="20000"/>
                        </a:spcBef>
                        <a:spcAft>
                          <a:spcPct val="0"/>
                        </a:spcAft>
                        <a:defRPr kumimoji="1">
                          <a:solidFill>
                            <a:schemeClr val="tx1"/>
                          </a:solidFill>
                          <a:latin typeface="VNI-Helve" pitchFamily="2" charset="0"/>
                          <a:ea typeface="DFKai-SB" panose="03000509000000000000" pitchFamily="65" charset="-120"/>
                        </a:defRPr>
                      </a:lvl7pPr>
                      <a:lvl8pPr fontAlgn="base">
                        <a:spcBef>
                          <a:spcPct val="20000"/>
                        </a:spcBef>
                        <a:spcAft>
                          <a:spcPct val="0"/>
                        </a:spcAft>
                        <a:defRPr kumimoji="1">
                          <a:solidFill>
                            <a:schemeClr val="tx1"/>
                          </a:solidFill>
                          <a:latin typeface="VNI-Helve" pitchFamily="2" charset="0"/>
                          <a:ea typeface="DFKai-SB" panose="03000509000000000000" pitchFamily="65" charset="-120"/>
                        </a:defRPr>
                      </a:lvl8pPr>
                      <a:lvl9pPr fontAlgn="base">
                        <a:spcBef>
                          <a:spcPct val="20000"/>
                        </a:spcBef>
                        <a:spcAft>
                          <a:spcPct val="0"/>
                        </a:spcAft>
                        <a:defRPr kumimoji="1">
                          <a:solidFill>
                            <a:schemeClr val="tx1"/>
                          </a:solidFill>
                          <a:latin typeface="VNI-Helve" pitchFamily="2" charset="0"/>
                          <a:ea typeface="DFKai-SB" panose="03000509000000000000" pitchFamily="65" charset="-120"/>
                        </a:defRPr>
                      </a:lvl9p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tabLst/>
                      </a:pPr>
                      <a:endParaRPr kumimoji="1" lang="en-US" sz="1200" b="1" i="0" u="none" strike="noStrike" cap="none" normalizeH="0" baseline="0" noProof="1">
                        <a:ln>
                          <a:noFill/>
                        </a:ln>
                        <a:solidFill>
                          <a:schemeClr val="tx1"/>
                        </a:solidFill>
                        <a:effectLst/>
                        <a:latin typeface="Arial" panose="020B0604020202020204" pitchFamily="34" charset="0"/>
                        <a:ea typeface="DFKai-SB" panose="03000509000000000000" pitchFamily="65" charset="-12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23" name="Line 147">
            <a:extLst>
              <a:ext uri="{FF2B5EF4-FFF2-40B4-BE49-F238E27FC236}">
                <a16:creationId xmlns:a16="http://schemas.microsoft.com/office/drawing/2014/main" id="{610B53A3-80F8-01F9-2213-58FCA130AAEF}"/>
              </a:ext>
            </a:extLst>
          </p:cNvPr>
          <p:cNvSpPr>
            <a:spLocks noChangeShapeType="1"/>
          </p:cNvSpPr>
          <p:nvPr/>
        </p:nvSpPr>
        <p:spPr bwMode="auto">
          <a:xfrm>
            <a:off x="7299787" y="5664407"/>
            <a:ext cx="457200" cy="0"/>
          </a:xfrm>
          <a:prstGeom prst="line">
            <a:avLst/>
          </a:prstGeom>
          <a:noFill/>
          <a:ln w="952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Freeform 159">
            <a:extLst>
              <a:ext uri="{FF2B5EF4-FFF2-40B4-BE49-F238E27FC236}">
                <a16:creationId xmlns:a16="http://schemas.microsoft.com/office/drawing/2014/main" id="{4E4F32F6-FC19-3A2E-41E3-1D9EC20F9C24}"/>
              </a:ext>
            </a:extLst>
          </p:cNvPr>
          <p:cNvSpPr>
            <a:spLocks/>
          </p:cNvSpPr>
          <p:nvPr/>
        </p:nvSpPr>
        <p:spPr bwMode="auto">
          <a:xfrm>
            <a:off x="5864687" y="4723020"/>
            <a:ext cx="825500" cy="944562"/>
          </a:xfrm>
          <a:custGeom>
            <a:avLst/>
            <a:gdLst>
              <a:gd name="T0" fmla="*/ 0 w 520"/>
              <a:gd name="T1" fmla="*/ 0 h 595"/>
              <a:gd name="T2" fmla="*/ 2147483646 w 520"/>
              <a:gd name="T3" fmla="*/ 2147483646 h 595"/>
              <a:gd name="T4" fmla="*/ 2147483646 w 520"/>
              <a:gd name="T5" fmla="*/ 2147483646 h 595"/>
              <a:gd name="T6" fmla="*/ 2147483646 w 520"/>
              <a:gd name="T7" fmla="*/ 2147483646 h 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0" h="595">
                <a:moveTo>
                  <a:pt x="0" y="0"/>
                </a:moveTo>
                <a:lnTo>
                  <a:pt x="242" y="3"/>
                </a:lnTo>
                <a:lnTo>
                  <a:pt x="242" y="595"/>
                </a:lnTo>
                <a:lnTo>
                  <a:pt x="520" y="593"/>
                </a:lnTo>
              </a:path>
            </a:pathLst>
          </a:custGeom>
          <a:noFill/>
          <a:ln w="9525" cap="flat" cmpd="sng">
            <a:solidFill>
              <a:schemeClr val="tx1"/>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25" name="AutoShape 164">
            <a:extLst>
              <a:ext uri="{FF2B5EF4-FFF2-40B4-BE49-F238E27FC236}">
                <a16:creationId xmlns:a16="http://schemas.microsoft.com/office/drawing/2014/main" id="{FAA0EFA6-8EC9-AB7D-159F-A38C29615D8A}"/>
              </a:ext>
            </a:extLst>
          </p:cNvPr>
          <p:cNvCxnSpPr>
            <a:cxnSpLocks noChangeShapeType="1"/>
            <a:stCxn id="9" idx="3"/>
          </p:cNvCxnSpPr>
          <p:nvPr/>
        </p:nvCxnSpPr>
        <p:spPr bwMode="auto">
          <a:xfrm flipV="1">
            <a:off x="5851987" y="2627521"/>
            <a:ext cx="812800" cy="192087"/>
          </a:xfrm>
          <a:prstGeom prst="bentConnector3">
            <a:avLst>
              <a:gd name="adj1" fmla="val 50000"/>
            </a:avLst>
          </a:prstGeom>
          <a:noFill/>
          <a:ln w="9525">
            <a:solidFill>
              <a:schemeClr val="tx1"/>
            </a:solidFill>
            <a:miter lim="800000"/>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171">
            <a:extLst>
              <a:ext uri="{FF2B5EF4-FFF2-40B4-BE49-F238E27FC236}">
                <a16:creationId xmlns:a16="http://schemas.microsoft.com/office/drawing/2014/main" id="{4B547971-A9DB-E925-81C2-E2C1099DD909}"/>
              </a:ext>
            </a:extLst>
          </p:cNvPr>
          <p:cNvSpPr>
            <a:spLocks noChangeArrowheads="1"/>
          </p:cNvSpPr>
          <p:nvPr/>
        </p:nvSpPr>
        <p:spPr bwMode="auto">
          <a:xfrm>
            <a:off x="6690187" y="2722771"/>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7</a:t>
            </a:r>
            <a:endParaRPr lang="vi-VN" altLang="en-US" sz="1200">
              <a:latin typeface="Arial" panose="020B0604020202020204" pitchFamily="34" charset="0"/>
              <a:ea typeface="DFKai-SB" pitchFamily="65" charset="-128"/>
            </a:endParaRPr>
          </a:p>
        </p:txBody>
      </p:sp>
      <p:sp>
        <p:nvSpPr>
          <p:cNvPr id="27" name="Rectangle 172">
            <a:extLst>
              <a:ext uri="{FF2B5EF4-FFF2-40B4-BE49-F238E27FC236}">
                <a16:creationId xmlns:a16="http://schemas.microsoft.com/office/drawing/2014/main" id="{4CE22DCF-0E05-5394-1AD3-ADD1B19C8C36}"/>
              </a:ext>
            </a:extLst>
          </p:cNvPr>
          <p:cNvSpPr>
            <a:spLocks noChangeArrowheads="1"/>
          </p:cNvSpPr>
          <p:nvPr/>
        </p:nvSpPr>
        <p:spPr bwMode="auto">
          <a:xfrm>
            <a:off x="6690187" y="4218196"/>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11</a:t>
            </a:r>
            <a:endParaRPr lang="vi-VN" altLang="en-US" sz="1200">
              <a:latin typeface="Arial" panose="020B0604020202020204" pitchFamily="34" charset="0"/>
              <a:ea typeface="DFKai-SB" pitchFamily="65" charset="-128"/>
            </a:endParaRPr>
          </a:p>
        </p:txBody>
      </p:sp>
      <p:sp>
        <p:nvSpPr>
          <p:cNvPr id="28" name="Rectangle 173">
            <a:extLst>
              <a:ext uri="{FF2B5EF4-FFF2-40B4-BE49-F238E27FC236}">
                <a16:creationId xmlns:a16="http://schemas.microsoft.com/office/drawing/2014/main" id="{B0418DAA-E543-4238-A31D-74053EEDAB5F}"/>
              </a:ext>
            </a:extLst>
          </p:cNvPr>
          <p:cNvSpPr>
            <a:spLocks noChangeArrowheads="1"/>
          </p:cNvSpPr>
          <p:nvPr/>
        </p:nvSpPr>
        <p:spPr bwMode="auto">
          <a:xfrm>
            <a:off x="7756987" y="4218196"/>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4</a:t>
            </a:r>
            <a:endParaRPr lang="vi-VN" altLang="en-US" sz="1200">
              <a:latin typeface="Arial" panose="020B0604020202020204" pitchFamily="34" charset="0"/>
              <a:ea typeface="DFKai-SB" pitchFamily="65" charset="-128"/>
            </a:endParaRPr>
          </a:p>
        </p:txBody>
      </p:sp>
      <p:sp>
        <p:nvSpPr>
          <p:cNvPr id="29" name="Rectangle 174">
            <a:extLst>
              <a:ext uri="{FF2B5EF4-FFF2-40B4-BE49-F238E27FC236}">
                <a16:creationId xmlns:a16="http://schemas.microsoft.com/office/drawing/2014/main" id="{C56965BC-8138-0AF0-FA7E-F7FEBEA21252}"/>
              </a:ext>
            </a:extLst>
          </p:cNvPr>
          <p:cNvSpPr>
            <a:spLocks noChangeArrowheads="1"/>
          </p:cNvSpPr>
          <p:nvPr/>
        </p:nvSpPr>
        <p:spPr bwMode="auto">
          <a:xfrm>
            <a:off x="8823787" y="4221371"/>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2</a:t>
            </a:r>
            <a:endParaRPr lang="vi-VN" altLang="en-US" sz="1200">
              <a:latin typeface="Arial" panose="020B0604020202020204" pitchFamily="34" charset="0"/>
              <a:ea typeface="DFKai-SB" pitchFamily="65" charset="-128"/>
            </a:endParaRPr>
          </a:p>
        </p:txBody>
      </p:sp>
      <p:sp>
        <p:nvSpPr>
          <p:cNvPr id="30" name="Rectangle 175">
            <a:extLst>
              <a:ext uri="{FF2B5EF4-FFF2-40B4-BE49-F238E27FC236}">
                <a16:creationId xmlns:a16="http://schemas.microsoft.com/office/drawing/2014/main" id="{3E3DC1AD-D545-D3CF-D020-512F8FBED752}"/>
              </a:ext>
            </a:extLst>
          </p:cNvPr>
          <p:cNvSpPr>
            <a:spLocks noChangeArrowheads="1"/>
          </p:cNvSpPr>
          <p:nvPr/>
        </p:nvSpPr>
        <p:spPr bwMode="auto">
          <a:xfrm>
            <a:off x="9890587" y="4221371"/>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17</a:t>
            </a:r>
            <a:endParaRPr lang="vi-VN" altLang="en-US" sz="1200">
              <a:latin typeface="Arial" panose="020B0604020202020204" pitchFamily="34" charset="0"/>
              <a:ea typeface="DFKai-SB" pitchFamily="65" charset="-128"/>
            </a:endParaRPr>
          </a:p>
        </p:txBody>
      </p:sp>
      <p:sp>
        <p:nvSpPr>
          <p:cNvPr id="31" name="Rectangle 176">
            <a:extLst>
              <a:ext uri="{FF2B5EF4-FFF2-40B4-BE49-F238E27FC236}">
                <a16:creationId xmlns:a16="http://schemas.microsoft.com/office/drawing/2014/main" id="{2B0D52BB-3D68-0E59-F00E-C8D5A5EC6513}"/>
              </a:ext>
            </a:extLst>
          </p:cNvPr>
          <p:cNvSpPr>
            <a:spLocks noChangeArrowheads="1"/>
          </p:cNvSpPr>
          <p:nvPr/>
        </p:nvSpPr>
        <p:spPr bwMode="auto">
          <a:xfrm>
            <a:off x="6690187" y="5770771"/>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19</a:t>
            </a:r>
            <a:endParaRPr lang="vi-VN" altLang="en-US" sz="1200">
              <a:latin typeface="Arial" panose="020B0604020202020204" pitchFamily="34" charset="0"/>
              <a:ea typeface="DFKai-SB" pitchFamily="65" charset="-128"/>
            </a:endParaRPr>
          </a:p>
        </p:txBody>
      </p:sp>
      <p:sp>
        <p:nvSpPr>
          <p:cNvPr id="32" name="Rectangle 177">
            <a:extLst>
              <a:ext uri="{FF2B5EF4-FFF2-40B4-BE49-F238E27FC236}">
                <a16:creationId xmlns:a16="http://schemas.microsoft.com/office/drawing/2014/main" id="{6FFF12EE-638F-E5E5-C828-3548AB1ECF22}"/>
              </a:ext>
            </a:extLst>
          </p:cNvPr>
          <p:cNvSpPr>
            <a:spLocks noChangeArrowheads="1"/>
          </p:cNvSpPr>
          <p:nvPr/>
        </p:nvSpPr>
        <p:spPr bwMode="auto">
          <a:xfrm>
            <a:off x="7756987" y="5773946"/>
            <a:ext cx="609600" cy="180975"/>
          </a:xfrm>
          <a:prstGeom prst="rect">
            <a:avLst/>
          </a:prstGeom>
          <a:noFill/>
          <a:ln w="9525">
            <a:solidFill>
              <a:schemeClr val="tx1"/>
            </a:solidFill>
            <a:miter lim="800000"/>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r>
              <a:rPr lang="en-US" altLang="en-US" sz="1200">
                <a:latin typeface="Arial" panose="020B0604020202020204" pitchFamily="34" charset="0"/>
                <a:ea typeface="DFKai-SB" pitchFamily="65" charset="-128"/>
              </a:rPr>
              <a:t>11</a:t>
            </a:r>
            <a:endParaRPr lang="vi-VN" altLang="en-US" sz="1200">
              <a:latin typeface="Arial" panose="020B0604020202020204" pitchFamily="34" charset="0"/>
              <a:ea typeface="DFKai-SB" pitchFamily="65" charset="-128"/>
            </a:endParaRPr>
          </a:p>
        </p:txBody>
      </p:sp>
      <p:sp>
        <p:nvSpPr>
          <p:cNvPr id="33" name="Text Box 181">
            <a:extLst>
              <a:ext uri="{FF2B5EF4-FFF2-40B4-BE49-F238E27FC236}">
                <a16:creationId xmlns:a16="http://schemas.microsoft.com/office/drawing/2014/main" id="{E195D4AF-398C-1A5A-48D8-69505CDD7223}"/>
              </a:ext>
            </a:extLst>
          </p:cNvPr>
          <p:cNvSpPr txBox="1">
            <a:spLocks noChangeArrowheads="1"/>
          </p:cNvSpPr>
          <p:nvPr/>
        </p:nvSpPr>
        <p:spPr bwMode="auto">
          <a:xfrm>
            <a:off x="7355733" y="2616407"/>
            <a:ext cx="20217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Ø"/>
              <a:defRPr kumimoji="1" sz="2400">
                <a:solidFill>
                  <a:schemeClr val="tx1"/>
                </a:solidFill>
                <a:latin typeface="VNI-Helve" pitchFamily="2" charset="0"/>
                <a:ea typeface="DFKai-SB" panose="03000509000000000000" pitchFamily="65" charset="-120"/>
              </a:defRPr>
            </a:lvl1pPr>
            <a:lvl2pPr marL="742950" indent="-285750">
              <a:spcBef>
                <a:spcPct val="20000"/>
              </a:spcBef>
              <a:buChar char="–"/>
              <a:defRPr kumimoji="1" sz="2000">
                <a:solidFill>
                  <a:schemeClr val="tx1"/>
                </a:solidFill>
                <a:latin typeface="VNI-Helve" pitchFamily="2" charset="0"/>
                <a:ea typeface="DFKai-SB" panose="03000509000000000000" pitchFamily="65" charset="-120"/>
              </a:defRPr>
            </a:lvl2pPr>
            <a:lvl3pPr marL="1143000" indent="-228600">
              <a:spcBef>
                <a:spcPct val="20000"/>
              </a:spcBef>
              <a:buFont typeface="Wingdings" panose="05000000000000000000" pitchFamily="2" charset="2"/>
              <a:buChar char="§"/>
              <a:defRPr kumimoji="1" sz="2000">
                <a:solidFill>
                  <a:schemeClr val="tx1"/>
                </a:solidFill>
                <a:latin typeface="VNI-Helve" pitchFamily="2" charset="0"/>
                <a:ea typeface="DFKai-SB" panose="03000509000000000000" pitchFamily="65" charset="-120"/>
              </a:defRPr>
            </a:lvl3pPr>
            <a:lvl4pPr marL="1600200" indent="-228600">
              <a:spcBef>
                <a:spcPct val="20000"/>
              </a:spcBef>
              <a:buChar char="–"/>
              <a:defRPr kumimoji="1" sz="2000">
                <a:solidFill>
                  <a:schemeClr val="tx1"/>
                </a:solidFill>
                <a:latin typeface="VNI-Helve" pitchFamily="2" charset="0"/>
                <a:ea typeface="DFKai-SB" panose="03000509000000000000" pitchFamily="65" charset="-120"/>
              </a:defRPr>
            </a:lvl4pPr>
            <a:lvl5pPr marL="2057400" indent="-228600">
              <a:spcBef>
                <a:spcPct val="20000"/>
              </a:spcBef>
              <a:buChar char="»"/>
              <a:defRPr kumimoji="1" sz="2000">
                <a:solidFill>
                  <a:schemeClr val="tx1"/>
                </a:solidFill>
                <a:latin typeface="VNI-Helve" pitchFamily="2" charset="0"/>
                <a:ea typeface="DFKai-SB"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9pPr>
          </a:lstStyle>
          <a:p>
            <a:pPr algn="ctr" eaLnBrk="1" hangingPunct="1">
              <a:spcBef>
                <a:spcPct val="0"/>
              </a:spcBef>
              <a:buClr>
                <a:srgbClr val="000000"/>
              </a:buClr>
              <a:buSzTx/>
              <a:buFontTx/>
              <a:buNone/>
              <a:defRPr/>
            </a:pPr>
            <a:r>
              <a:rPr lang="en-US" altLang="en-US" sz="2000" dirty="0">
                <a:latin typeface="Arial" panose="020B0604020202020204" pitchFamily="34" charset="0"/>
                <a:cs typeface="Arial" panose="020B0604020202020204" pitchFamily="34" charset="0"/>
              </a:rPr>
              <a:t>process number</a:t>
            </a:r>
            <a:endParaRPr lang="vi-VN" altLang="en-US" sz="2000" dirty="0">
              <a:latin typeface="Arial" panose="020B0604020202020204" pitchFamily="34" charset="0"/>
              <a:cs typeface="Arial" panose="020B0604020202020204" pitchFamily="34" charset="0"/>
            </a:endParaRPr>
          </a:p>
        </p:txBody>
      </p:sp>
      <p:sp>
        <p:nvSpPr>
          <p:cNvPr id="34" name="AutoShape 183">
            <a:extLst>
              <a:ext uri="{FF2B5EF4-FFF2-40B4-BE49-F238E27FC236}">
                <a16:creationId xmlns:a16="http://schemas.microsoft.com/office/drawing/2014/main" id="{E998ABB9-E7C9-05CC-03D5-A42466E1ED62}"/>
              </a:ext>
            </a:extLst>
          </p:cNvPr>
          <p:cNvSpPr>
            <a:spLocks/>
          </p:cNvSpPr>
          <p:nvPr/>
        </p:nvSpPr>
        <p:spPr bwMode="auto">
          <a:xfrm rot="5400000">
            <a:off x="8449138" y="217695"/>
            <a:ext cx="261937" cy="3976688"/>
          </a:xfrm>
          <a:prstGeom prst="leftBrace">
            <a:avLst>
              <a:gd name="adj1" fmla="val 126515"/>
              <a:gd name="adj2" fmla="val 50000"/>
            </a:avLst>
          </a:prstGeom>
          <a:noFill/>
          <a:ln w="9525">
            <a:solidFill>
              <a:schemeClr val="tx1"/>
            </a:solidFill>
            <a:round/>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buClr>
                <a:srgbClr val="000000"/>
              </a:buClr>
            </a:pPr>
            <a:endParaRPr lang="en-US" altLang="en-US" sz="1600">
              <a:latin typeface="Arial" panose="020B0604020202020204" pitchFamily="34" charset="0"/>
              <a:ea typeface="DFKai-SB" pitchFamily="65" charset="-128"/>
            </a:endParaRPr>
          </a:p>
        </p:txBody>
      </p:sp>
      <p:sp>
        <p:nvSpPr>
          <p:cNvPr id="35" name="Text Box 184">
            <a:extLst>
              <a:ext uri="{FF2B5EF4-FFF2-40B4-BE49-F238E27FC236}">
                <a16:creationId xmlns:a16="http://schemas.microsoft.com/office/drawing/2014/main" id="{49D4479D-1B20-40C7-6E67-D091BEFC8F2C}"/>
              </a:ext>
            </a:extLst>
          </p:cNvPr>
          <p:cNvSpPr txBox="1">
            <a:spLocks noChangeArrowheads="1"/>
          </p:cNvSpPr>
          <p:nvPr/>
        </p:nvSpPr>
        <p:spPr bwMode="auto">
          <a:xfrm>
            <a:off x="8063376" y="1714707"/>
            <a:ext cx="11833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Ø"/>
              <a:defRPr kumimoji="1" sz="2400">
                <a:solidFill>
                  <a:schemeClr val="tx1"/>
                </a:solidFill>
                <a:latin typeface="VNI-Helve" pitchFamily="2" charset="0"/>
                <a:ea typeface="DFKai-SB" panose="03000509000000000000" pitchFamily="65" charset="-120"/>
              </a:defRPr>
            </a:lvl1pPr>
            <a:lvl2pPr marL="742950" indent="-285750">
              <a:spcBef>
                <a:spcPct val="20000"/>
              </a:spcBef>
              <a:buChar char="–"/>
              <a:defRPr kumimoji="1" sz="2000">
                <a:solidFill>
                  <a:schemeClr val="tx1"/>
                </a:solidFill>
                <a:latin typeface="VNI-Helve" pitchFamily="2" charset="0"/>
                <a:ea typeface="DFKai-SB" panose="03000509000000000000" pitchFamily="65" charset="-120"/>
              </a:defRPr>
            </a:lvl2pPr>
            <a:lvl3pPr marL="1143000" indent="-228600">
              <a:spcBef>
                <a:spcPct val="20000"/>
              </a:spcBef>
              <a:buFont typeface="Wingdings" panose="05000000000000000000" pitchFamily="2" charset="2"/>
              <a:buChar char="§"/>
              <a:defRPr kumimoji="1" sz="2000">
                <a:solidFill>
                  <a:schemeClr val="tx1"/>
                </a:solidFill>
                <a:latin typeface="VNI-Helve" pitchFamily="2" charset="0"/>
                <a:ea typeface="DFKai-SB" panose="03000509000000000000" pitchFamily="65" charset="-120"/>
              </a:defRPr>
            </a:lvl3pPr>
            <a:lvl4pPr marL="1600200" indent="-228600">
              <a:spcBef>
                <a:spcPct val="20000"/>
              </a:spcBef>
              <a:buChar char="–"/>
              <a:defRPr kumimoji="1" sz="2000">
                <a:solidFill>
                  <a:schemeClr val="tx1"/>
                </a:solidFill>
                <a:latin typeface="VNI-Helve" pitchFamily="2" charset="0"/>
                <a:ea typeface="DFKai-SB" panose="03000509000000000000" pitchFamily="65" charset="-120"/>
              </a:defRPr>
            </a:lvl4pPr>
            <a:lvl5pPr marL="2057400" indent="-228600">
              <a:spcBef>
                <a:spcPct val="20000"/>
              </a:spcBef>
              <a:buChar char="»"/>
              <a:defRPr kumimoji="1" sz="2000">
                <a:solidFill>
                  <a:schemeClr val="tx1"/>
                </a:solidFill>
                <a:latin typeface="VNI-Helve" pitchFamily="2" charset="0"/>
                <a:ea typeface="DFKai-SB"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9pPr>
          </a:lstStyle>
          <a:p>
            <a:pPr>
              <a:buClr>
                <a:srgbClr val="000000"/>
              </a:buClr>
              <a:buFont typeface="Wingdings" panose="05000000000000000000" pitchFamily="2" charset="2"/>
              <a:buNone/>
              <a:defRPr/>
            </a:pP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PCB</a:t>
            </a:r>
            <a:endParaRPr lang="vi-VN" sz="2000" dirty="0">
              <a:latin typeface="Arial" panose="020B0604020202020204" pitchFamily="34" charset="0"/>
              <a:cs typeface="Arial" panose="020B0604020202020204" pitchFamily="34" charset="0"/>
            </a:endParaRPr>
          </a:p>
        </p:txBody>
      </p:sp>
      <p:sp>
        <p:nvSpPr>
          <p:cNvPr id="37" name="TextBox 1">
            <a:extLst>
              <a:ext uri="{FF2B5EF4-FFF2-40B4-BE49-F238E27FC236}">
                <a16:creationId xmlns:a16="http://schemas.microsoft.com/office/drawing/2014/main" id="{51C237CD-2774-C7B8-3865-8CAB1330F22B}"/>
              </a:ext>
            </a:extLst>
          </p:cNvPr>
          <p:cNvSpPr txBox="1">
            <a:spLocks noChangeArrowheads="1"/>
          </p:cNvSpPr>
          <p:nvPr/>
        </p:nvSpPr>
        <p:spPr bwMode="auto">
          <a:xfrm>
            <a:off x="774145" y="5664407"/>
            <a:ext cx="4107215" cy="461665"/>
          </a:xfrm>
          <a:prstGeom prst="rect">
            <a:avLst/>
          </a:prstGeom>
          <a:gradFill>
            <a:gsLst>
              <a:gs pos="0">
                <a:schemeClr val="accent5"/>
              </a:gs>
              <a:gs pos="100000">
                <a:schemeClr val="accent3"/>
              </a:gs>
            </a:gsLst>
            <a:lin ang="2700000" scaled="1"/>
          </a:gradFill>
          <a:ln>
            <a:noFill/>
          </a:ln>
        </p:spPr>
        <p:txBody>
          <a:bodyPr wrap="none">
            <a:spAutoFit/>
          </a:bodyPr>
          <a:lstStyle/>
          <a:p>
            <a:pPr>
              <a:buClr>
                <a:srgbClr val="000000"/>
              </a:buClr>
              <a:buSzPct val="100000"/>
              <a:buFont typeface="Times New Roman" panose="02020603050405020304" pitchFamily="18" charset="0"/>
              <a:buNone/>
            </a:pPr>
            <a:r>
              <a:rPr lang="en-US" altLang="en-US" sz="2400" b="1" dirty="0" err="1">
                <a:solidFill>
                  <a:schemeClr val="bg1"/>
                </a:solidFill>
                <a:latin typeface="Arial" panose="020B0604020202020204" pitchFamily="34" charset="0"/>
                <a:cs typeface="Arial" panose="020B0604020202020204" pitchFamily="34" charset="0"/>
              </a:rPr>
              <a:t>Có</a:t>
            </a:r>
            <a:r>
              <a:rPr lang="en-US" altLang="en-US" sz="2400" b="1" dirty="0">
                <a:solidFill>
                  <a:schemeClr val="bg1"/>
                </a:solidFill>
                <a:latin typeface="Arial" panose="020B0604020202020204" pitchFamily="34" charset="0"/>
                <a:cs typeface="Arial" panose="020B0604020202020204" pitchFamily="34" charset="0"/>
              </a:rPr>
              <a:t> </a:t>
            </a:r>
            <a:r>
              <a:rPr lang="en-US" altLang="en-US" sz="2400" b="1" dirty="0" err="1">
                <a:solidFill>
                  <a:schemeClr val="bg1"/>
                </a:solidFill>
                <a:latin typeface="Arial" panose="020B0604020202020204" pitchFamily="34" charset="0"/>
                <a:cs typeface="Arial" panose="020B0604020202020204" pitchFamily="34" charset="0"/>
              </a:rPr>
              <a:t>trường</a:t>
            </a:r>
            <a:r>
              <a:rPr lang="en-US" altLang="en-US" sz="2400" b="1" dirty="0">
                <a:solidFill>
                  <a:schemeClr val="bg1"/>
                </a:solidFill>
                <a:latin typeface="Arial" panose="020B0604020202020204" pitchFamily="34" charset="0"/>
                <a:cs typeface="Arial" panose="020B0604020202020204" pitchFamily="34" charset="0"/>
              </a:rPr>
              <a:t> </a:t>
            </a:r>
            <a:r>
              <a:rPr lang="en-US" altLang="en-US" sz="2400" b="1" dirty="0" err="1">
                <a:solidFill>
                  <a:schemeClr val="bg1"/>
                </a:solidFill>
                <a:latin typeface="Arial" panose="020B0604020202020204" pitchFamily="34" charset="0"/>
                <a:cs typeface="Arial" panose="020B0604020202020204" pitchFamily="34" charset="0"/>
              </a:rPr>
              <a:t>hợp</a:t>
            </a:r>
            <a:r>
              <a:rPr lang="en-US" altLang="en-US" sz="2400" b="1" dirty="0">
                <a:solidFill>
                  <a:schemeClr val="bg1"/>
                </a:solidFill>
                <a:latin typeface="Arial" panose="020B0604020202020204" pitchFamily="34" charset="0"/>
                <a:cs typeface="Arial" panose="020B0604020202020204" pitchFamily="34" charset="0"/>
              </a:rPr>
              <a:t> </a:t>
            </a:r>
            <a:r>
              <a:rPr lang="en-US" altLang="en-US" sz="2400" b="1" dirty="0" err="1">
                <a:solidFill>
                  <a:schemeClr val="bg1"/>
                </a:solidFill>
                <a:latin typeface="Arial" panose="020B0604020202020204" pitchFamily="34" charset="0"/>
                <a:cs typeface="Arial" panose="020B0604020202020204" pitchFamily="34" charset="0"/>
              </a:rPr>
              <a:t>sai</a:t>
            </a:r>
            <a:r>
              <a:rPr lang="en-US" altLang="en-US" sz="2400" b="1" dirty="0">
                <a:solidFill>
                  <a:schemeClr val="bg1"/>
                </a:solidFill>
                <a:latin typeface="Arial" panose="020B0604020202020204" pitchFamily="34" charset="0"/>
                <a:cs typeface="Arial" panose="020B0604020202020204" pitchFamily="34" charset="0"/>
              </a:rPr>
              <a:t> </a:t>
            </a:r>
            <a:r>
              <a:rPr lang="en-US" altLang="en-US" sz="2400" b="1" dirty="0" err="1">
                <a:solidFill>
                  <a:schemeClr val="bg1"/>
                </a:solidFill>
                <a:latin typeface="Arial" panose="020B0604020202020204" pitchFamily="34" charset="0"/>
                <a:cs typeface="Arial" panose="020B0604020202020204" pitchFamily="34" charset="0"/>
              </a:rPr>
              <a:t>không</a:t>
            </a:r>
            <a:r>
              <a:rPr lang="en-US" altLang="en-US" sz="2400" b="1" dirty="0">
                <a:solidFill>
                  <a:schemeClr val="bg1"/>
                </a:solidFill>
                <a:latin typeface="Arial" panose="020B0604020202020204" pitchFamily="34" charset="0"/>
                <a:cs typeface="Arial" panose="020B0604020202020204" pitchFamily="34" charset="0"/>
              </a:rPr>
              <a:t>?</a:t>
            </a:r>
          </a:p>
        </p:txBody>
      </p:sp>
      <p:sp>
        <p:nvSpPr>
          <p:cNvPr id="3" name="Title 1">
            <a:extLst>
              <a:ext uri="{FF2B5EF4-FFF2-40B4-BE49-F238E27FC236}">
                <a16:creationId xmlns:a16="http://schemas.microsoft.com/office/drawing/2014/main" id="{07395C5C-00A5-C163-636D-78EF6143600E}"/>
              </a:ext>
            </a:extLst>
          </p:cNvPr>
          <p:cNvSpPr txBox="1">
            <a:spLocks/>
          </p:cNvSpPr>
          <p:nvPr/>
        </p:nvSpPr>
        <p:spPr>
          <a:xfrm>
            <a:off x="774145" y="1129468"/>
            <a:ext cx="5408853"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Quản</a:t>
            </a:r>
            <a:r>
              <a:rPr lang="en-US" dirty="0"/>
              <a:t> </a:t>
            </a:r>
            <a:r>
              <a:rPr lang="en-US" dirty="0" err="1"/>
              <a:t>lý</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các</a:t>
            </a:r>
            <a:r>
              <a:rPr lang="en-US" dirty="0"/>
              <a:t> </a:t>
            </a:r>
            <a:r>
              <a:rPr lang="en-US" dirty="0" err="1"/>
              <a:t>hàng</a:t>
            </a:r>
            <a:r>
              <a:rPr lang="en-US" dirty="0"/>
              <a:t> </a:t>
            </a:r>
            <a:r>
              <a:rPr lang="en-US" dirty="0" err="1"/>
              <a:t>đợi</a:t>
            </a:r>
            <a:endParaRPr lang="en-VN" dirty="0"/>
          </a:p>
        </p:txBody>
      </p:sp>
    </p:spTree>
    <p:extLst>
      <p:ext uri="{BB962C8B-B14F-4D97-AF65-F5344CB8AC3E}">
        <p14:creationId xmlns:p14="http://schemas.microsoft.com/office/powerpoint/2010/main" val="300569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135</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VN" dirty="0"/>
              <a:t>4. ĐỊNH THỜI TIẾN TRÌNH</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4.1. Các hàng đợi định thời</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4</a:t>
            </a:r>
          </a:p>
        </p:txBody>
      </p:sp>
    </p:spTree>
    <p:extLst>
      <p:ext uri="{BB962C8B-B14F-4D97-AF65-F5344CB8AC3E}">
        <p14:creationId xmlns:p14="http://schemas.microsoft.com/office/powerpoint/2010/main" val="23132541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4.1. </a:t>
            </a:r>
            <a:r>
              <a:rPr lang="en-US" dirty="0" err="1"/>
              <a:t>Các</a:t>
            </a:r>
            <a:r>
              <a:rPr lang="en-US" dirty="0"/>
              <a:t> </a:t>
            </a:r>
            <a:r>
              <a:rPr lang="en-US" dirty="0" err="1"/>
              <a:t>hàng</a:t>
            </a:r>
            <a:r>
              <a:rPr lang="en-US" dirty="0"/>
              <a:t> </a:t>
            </a:r>
            <a:r>
              <a:rPr lang="en-US" dirty="0" err="1"/>
              <a:t>đợi</a:t>
            </a:r>
            <a:r>
              <a:rPr lang="en-US" dirty="0"/>
              <a:t> </a:t>
            </a:r>
            <a:r>
              <a:rPr lang="en-US" dirty="0" err="1"/>
              <a:t>định</a:t>
            </a:r>
            <a:r>
              <a:rPr lang="en-US" dirty="0"/>
              <a:t> </a:t>
            </a:r>
            <a:r>
              <a:rPr lang="en-US" dirty="0" err="1"/>
              <a:t>thời</a:t>
            </a:r>
            <a:r>
              <a:rPr lang="en-US" dirty="0"/>
              <a:t> </a:t>
            </a:r>
            <a:endParaRPr lang="en-VN" dirty="0"/>
          </a:p>
        </p:txBody>
      </p:sp>
      <p:sp>
        <p:nvSpPr>
          <p:cNvPr id="3" name="Content Placeholder 2">
            <a:extLst>
              <a:ext uri="{FF2B5EF4-FFF2-40B4-BE49-F238E27FC236}">
                <a16:creationId xmlns:a16="http://schemas.microsoft.com/office/drawing/2014/main" id="{E82C4983-9024-D2BA-272F-4A3B681E895C}"/>
              </a:ext>
            </a:extLst>
          </p:cNvPr>
          <p:cNvSpPr>
            <a:spLocks noGrp="1"/>
          </p:cNvSpPr>
          <p:nvPr>
            <p:ph idx="1"/>
          </p:nvPr>
        </p:nvSpPr>
        <p:spPr>
          <a:xfrm>
            <a:off x="774145" y="1412776"/>
            <a:ext cx="3392741" cy="4824536"/>
          </a:xfrm>
        </p:spPr>
        <p:txBody>
          <a:bodyPr>
            <a:normAutofit/>
          </a:bodyPr>
          <a:lstStyle/>
          <a:p>
            <a:r>
              <a:rPr lang="en-US" sz="2400" dirty="0" err="1"/>
              <a:t>Hàng</a:t>
            </a:r>
            <a:r>
              <a:rPr lang="en-US" sz="2400" dirty="0"/>
              <a:t> </a:t>
            </a:r>
            <a:r>
              <a:rPr lang="en-US" sz="2400" dirty="0" err="1"/>
              <a:t>đợi</a:t>
            </a:r>
            <a:r>
              <a:rPr lang="en-US" sz="2400" dirty="0"/>
              <a:t> </a:t>
            </a:r>
            <a:r>
              <a:rPr lang="en-US" sz="2400" dirty="0" err="1"/>
              <a:t>công</a:t>
            </a:r>
            <a:r>
              <a:rPr lang="en-US" sz="2400" dirty="0"/>
              <a:t> </a:t>
            </a:r>
            <a:r>
              <a:rPr lang="en-US" sz="2400" dirty="0" err="1"/>
              <a:t>việc</a:t>
            </a:r>
            <a:r>
              <a:rPr lang="en-US" sz="2400" dirty="0"/>
              <a:t> -Job queue </a:t>
            </a:r>
          </a:p>
          <a:p>
            <a:r>
              <a:rPr lang="en-US" sz="2400" dirty="0" err="1"/>
              <a:t>Hàng</a:t>
            </a:r>
            <a:r>
              <a:rPr lang="en-US" sz="2400" dirty="0"/>
              <a:t> </a:t>
            </a:r>
            <a:r>
              <a:rPr lang="en-US" sz="2400" dirty="0" err="1"/>
              <a:t>đợi</a:t>
            </a:r>
            <a:r>
              <a:rPr lang="en-US" sz="2400" dirty="0"/>
              <a:t> </a:t>
            </a:r>
            <a:r>
              <a:rPr lang="en-US" sz="2400" dirty="0" err="1"/>
              <a:t>sẵn</a:t>
            </a:r>
            <a:r>
              <a:rPr lang="en-US" sz="2400" dirty="0"/>
              <a:t> </a:t>
            </a:r>
            <a:r>
              <a:rPr lang="en-US" sz="2400" dirty="0" err="1"/>
              <a:t>sàng</a:t>
            </a:r>
            <a:r>
              <a:rPr lang="en-US" sz="2400" dirty="0"/>
              <a:t> -Ready queue</a:t>
            </a:r>
          </a:p>
          <a:p>
            <a:r>
              <a:rPr lang="en-US" sz="2400" dirty="0" err="1"/>
              <a:t>Hàng</a:t>
            </a:r>
            <a:r>
              <a:rPr lang="en-US" sz="2400" dirty="0"/>
              <a:t> </a:t>
            </a:r>
            <a:r>
              <a:rPr lang="en-US" sz="2400" dirty="0" err="1"/>
              <a:t>đợi</a:t>
            </a:r>
            <a:r>
              <a:rPr lang="en-US" sz="2400" dirty="0"/>
              <a:t> </a:t>
            </a:r>
            <a:r>
              <a:rPr lang="en-US" sz="2400" dirty="0" err="1"/>
              <a:t>thiết</a:t>
            </a:r>
            <a:r>
              <a:rPr lang="en-US" sz="2400" dirty="0"/>
              <a:t> </a:t>
            </a:r>
            <a:r>
              <a:rPr lang="en-US" sz="2400" dirty="0" err="1"/>
              <a:t>bị</a:t>
            </a:r>
            <a:r>
              <a:rPr lang="en-US" sz="2400" dirty="0"/>
              <a:t> -Device queues</a:t>
            </a:r>
          </a:p>
          <a:p>
            <a:r>
              <a:rPr lang="en-US" sz="2400" dirty="0"/>
              <a: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136</a:t>
            </a:fld>
            <a:endParaRPr lang="en-VN" dirty="0"/>
          </a:p>
        </p:txBody>
      </p:sp>
      <p:pic>
        <p:nvPicPr>
          <p:cNvPr id="6" name="Picture 4">
            <a:extLst>
              <a:ext uri="{FF2B5EF4-FFF2-40B4-BE49-F238E27FC236}">
                <a16:creationId xmlns:a16="http://schemas.microsoft.com/office/drawing/2014/main" id="{9E47E03B-B2F7-0F55-597B-6063018BE98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655" t="679" r="7777" b="1550"/>
          <a:stretch>
            <a:fillRect/>
          </a:stretch>
        </p:blipFill>
        <p:spPr bwMode="auto">
          <a:xfrm>
            <a:off x="4845291" y="1182712"/>
            <a:ext cx="5943600" cy="5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mpd="dbl">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4.1. </a:t>
            </a:r>
            <a:r>
              <a:rPr lang="en-US" dirty="0" err="1"/>
              <a:t>Các</a:t>
            </a:r>
            <a:r>
              <a:rPr lang="en-US" dirty="0"/>
              <a:t> </a:t>
            </a:r>
            <a:r>
              <a:rPr lang="en-US" dirty="0" err="1"/>
              <a:t>hàng</a:t>
            </a:r>
            <a:r>
              <a:rPr lang="en-US" dirty="0"/>
              <a:t> </a:t>
            </a:r>
            <a:r>
              <a:rPr lang="en-US" dirty="0" err="1"/>
              <a:t>đợi</a:t>
            </a:r>
            <a:r>
              <a:rPr lang="en-US" dirty="0"/>
              <a:t> </a:t>
            </a:r>
            <a:r>
              <a:rPr lang="en-US" dirty="0" err="1"/>
              <a:t>định</a:t>
            </a:r>
            <a:r>
              <a:rPr lang="en-US" dirty="0"/>
              <a:t> </a:t>
            </a:r>
            <a:r>
              <a:rPr lang="en-US" dirty="0" err="1"/>
              <a:t>thời</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137</a:t>
            </a:fld>
            <a:endParaRPr lang="en-VN" dirty="0"/>
          </a:p>
        </p:txBody>
      </p:sp>
      <p:pic>
        <p:nvPicPr>
          <p:cNvPr id="9" name="Picture 4" descr="3">
            <a:extLst>
              <a:ext uri="{FF2B5EF4-FFF2-40B4-BE49-F238E27FC236}">
                <a16:creationId xmlns:a16="http://schemas.microsoft.com/office/drawing/2014/main" id="{F11505FE-4572-FEA9-3A0C-DC4ED6D9D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323976"/>
            <a:ext cx="654685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a:extLst>
              <a:ext uri="{FF2B5EF4-FFF2-40B4-BE49-F238E27FC236}">
                <a16:creationId xmlns:a16="http://schemas.microsoft.com/office/drawing/2014/main" id="{4C07CE87-A901-3A49-7C7B-E77E799E9AC4}"/>
              </a:ext>
            </a:extLst>
          </p:cNvPr>
          <p:cNvSpPr txBox="1">
            <a:spLocks noChangeArrowheads="1"/>
          </p:cNvSpPr>
          <p:nvPr/>
        </p:nvSpPr>
        <p:spPr bwMode="auto">
          <a:xfrm>
            <a:off x="3529509" y="5553076"/>
            <a:ext cx="5117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SzPct val="70000"/>
              <a:buFont typeface="Wingdings" panose="05000000000000000000" pitchFamily="2" charset="2"/>
              <a:buChar char="Ø"/>
              <a:defRPr kumimoji="1" sz="2400">
                <a:solidFill>
                  <a:schemeClr val="tx1"/>
                </a:solidFill>
                <a:latin typeface="VNI-Helve" pitchFamily="2" charset="0"/>
                <a:ea typeface="DFKai-SB" panose="03000509000000000000" pitchFamily="65" charset="-120"/>
              </a:defRPr>
            </a:lvl1pPr>
            <a:lvl2pPr marL="742950" indent="-285750">
              <a:spcBef>
                <a:spcPct val="20000"/>
              </a:spcBef>
              <a:buChar char="–"/>
              <a:defRPr kumimoji="1" sz="2000">
                <a:solidFill>
                  <a:schemeClr val="tx1"/>
                </a:solidFill>
                <a:latin typeface="VNI-Helve" pitchFamily="2" charset="0"/>
                <a:ea typeface="DFKai-SB" panose="03000509000000000000" pitchFamily="65" charset="-120"/>
              </a:defRPr>
            </a:lvl2pPr>
            <a:lvl3pPr marL="1143000" indent="-228600">
              <a:spcBef>
                <a:spcPct val="20000"/>
              </a:spcBef>
              <a:buFont typeface="Wingdings" panose="05000000000000000000" pitchFamily="2" charset="2"/>
              <a:buChar char="§"/>
              <a:defRPr kumimoji="1" sz="2000">
                <a:solidFill>
                  <a:schemeClr val="tx1"/>
                </a:solidFill>
                <a:latin typeface="VNI-Helve" pitchFamily="2" charset="0"/>
                <a:ea typeface="DFKai-SB" panose="03000509000000000000" pitchFamily="65" charset="-120"/>
              </a:defRPr>
            </a:lvl3pPr>
            <a:lvl4pPr marL="1600200" indent="-228600">
              <a:spcBef>
                <a:spcPct val="20000"/>
              </a:spcBef>
              <a:buChar char="–"/>
              <a:defRPr kumimoji="1" sz="2000">
                <a:solidFill>
                  <a:schemeClr val="tx1"/>
                </a:solidFill>
                <a:latin typeface="VNI-Helve" pitchFamily="2" charset="0"/>
                <a:ea typeface="DFKai-SB" panose="03000509000000000000" pitchFamily="65" charset="-120"/>
              </a:defRPr>
            </a:lvl4pPr>
            <a:lvl5pPr marL="2057400" indent="-228600">
              <a:spcBef>
                <a:spcPct val="20000"/>
              </a:spcBef>
              <a:buChar char="»"/>
              <a:defRPr kumimoji="1" sz="2000">
                <a:solidFill>
                  <a:schemeClr val="tx1"/>
                </a:solidFill>
                <a:latin typeface="VNI-Helve" pitchFamily="2" charset="0"/>
                <a:ea typeface="DFKai-SB" panose="03000509000000000000" pitchFamily="65" charset="-120"/>
              </a:defRPr>
            </a:lvl5pPr>
            <a:lvl6pPr marL="25146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6pPr>
            <a:lvl7pPr marL="29718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7pPr>
            <a:lvl8pPr marL="34290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8pPr>
            <a:lvl9pPr marL="3886200" indent="-228600" eaLnBrk="0" fontAlgn="base" hangingPunct="0">
              <a:spcBef>
                <a:spcPct val="20000"/>
              </a:spcBef>
              <a:spcAft>
                <a:spcPct val="0"/>
              </a:spcAft>
              <a:buChar char="»"/>
              <a:defRPr kumimoji="1" sz="2000">
                <a:solidFill>
                  <a:schemeClr val="tx1"/>
                </a:solidFill>
                <a:latin typeface="VNI-Helve" pitchFamily="2" charset="0"/>
                <a:ea typeface="DFKai-SB" panose="03000509000000000000" pitchFamily="65" charset="-120"/>
              </a:defRPr>
            </a:lvl9pPr>
          </a:lstStyle>
          <a:p>
            <a:pPr algn="ctr">
              <a:buClr>
                <a:srgbClr val="000000"/>
              </a:buClr>
              <a:buFont typeface="Wingdings" panose="05000000000000000000" pitchFamily="2" charset="2"/>
              <a:buNone/>
              <a:defRPr/>
            </a:pPr>
            <a:r>
              <a:rPr lang="vi-VN" dirty="0">
                <a:latin typeface="+mn-lt"/>
              </a:rPr>
              <a:t>Lưu đồ hàng đợi của định thời tiến trình</a:t>
            </a:r>
          </a:p>
        </p:txBody>
      </p:sp>
    </p:spTree>
    <p:extLst>
      <p:ext uri="{BB962C8B-B14F-4D97-AF65-F5344CB8AC3E}">
        <p14:creationId xmlns:p14="http://schemas.microsoft.com/office/powerpoint/2010/main" val="32423983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138</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VN" dirty="0"/>
              <a:t>4. ĐỊNH THỜI TIẾN TRÌNH</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4.2. Bộ định thời</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4</a:t>
            </a:r>
          </a:p>
        </p:txBody>
      </p:sp>
    </p:spTree>
    <p:extLst>
      <p:ext uri="{BB962C8B-B14F-4D97-AF65-F5344CB8AC3E}">
        <p14:creationId xmlns:p14="http://schemas.microsoft.com/office/powerpoint/2010/main" val="32561735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3350" y="1962615"/>
            <a:ext cx="5202794" cy="4214349"/>
          </a:xfrm>
          <a:ln w="19050" cap="rnd">
            <a:gradFill flip="none" rotWithShape="1">
              <a:gsLst>
                <a:gs pos="0">
                  <a:srgbClr val="0072FF"/>
                </a:gs>
                <a:gs pos="99000">
                  <a:srgbClr val="00C6FF"/>
                </a:gs>
              </a:gsLst>
              <a:lin ang="2700000" scaled="1"/>
              <a:tileRect/>
            </a:gradFill>
          </a:ln>
        </p:spPr>
        <p:txBody>
          <a:bodyPr>
            <a:normAutofit/>
          </a:bodyPr>
          <a:lstStyle/>
          <a:p>
            <a:r>
              <a:rPr lang="vi-VN" sz="2400" b="1" dirty="0">
                <a:gradFill>
                  <a:gsLst>
                    <a:gs pos="0">
                      <a:srgbClr val="0072FF"/>
                    </a:gs>
                    <a:gs pos="100000">
                      <a:srgbClr val="00C6FF"/>
                    </a:gs>
                  </a:gsLst>
                  <a:lin ang="2700000" scaled="1"/>
                </a:gradFill>
              </a:rPr>
              <a:t>Bộ định thời công việc </a:t>
            </a:r>
            <a:r>
              <a:rPr lang="vi-VN" sz="2400" dirty="0"/>
              <a:t>(Job scheduler) hay </a:t>
            </a:r>
            <a:r>
              <a:rPr lang="vi-VN" sz="2400" b="1" dirty="0">
                <a:gradFill>
                  <a:gsLst>
                    <a:gs pos="0">
                      <a:srgbClr val="0072FF"/>
                    </a:gs>
                    <a:gs pos="100000">
                      <a:srgbClr val="00C6FF"/>
                    </a:gs>
                  </a:gsLst>
                  <a:lin ang="2700000" scaled="1"/>
                </a:gradFill>
              </a:rPr>
              <a:t>bộ định thời dài </a:t>
            </a:r>
            <a:r>
              <a:rPr lang="vi-VN" sz="2400" dirty="0"/>
              <a:t>(long-term scheduler)</a:t>
            </a:r>
            <a:r>
              <a:rPr lang="en-US" sz="2400" dirty="0"/>
              <a:t>.</a:t>
            </a:r>
            <a:endParaRPr lang="vi-VN" sz="2400" dirty="0"/>
          </a:p>
          <a:p>
            <a:r>
              <a:rPr lang="vi-VN" sz="2400" b="1" dirty="0">
                <a:gradFill>
                  <a:gsLst>
                    <a:gs pos="0">
                      <a:srgbClr val="0072FF"/>
                    </a:gs>
                    <a:gs pos="100000">
                      <a:srgbClr val="00C6FF"/>
                    </a:gs>
                  </a:gsLst>
                  <a:lin ang="2700000" scaled="1"/>
                </a:gradFill>
              </a:rPr>
              <a:t>Bộ định thời CPU </a:t>
            </a:r>
            <a:r>
              <a:rPr lang="vi-VN" sz="2400" dirty="0"/>
              <a:t>hay </a:t>
            </a:r>
            <a:r>
              <a:rPr lang="vi-VN" sz="2400" b="1" dirty="0">
                <a:gradFill>
                  <a:gsLst>
                    <a:gs pos="0">
                      <a:srgbClr val="0072FF"/>
                    </a:gs>
                    <a:gs pos="100000">
                      <a:srgbClr val="00C6FF"/>
                    </a:gs>
                  </a:gsLst>
                  <a:lin ang="2700000" scaled="1"/>
                </a:gradFill>
              </a:rPr>
              <a:t>bộ định thời ngắn</a:t>
            </a:r>
            <a:r>
              <a:rPr lang="en-US" sz="2400" b="1" dirty="0"/>
              <a:t>.</a:t>
            </a:r>
            <a:endParaRPr lang="vi-VN" sz="2400" b="1"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139</a:t>
            </a:fld>
            <a:endParaRPr lang="en-VN" dirty="0"/>
          </a:p>
        </p:txBody>
      </p:sp>
      <p:sp>
        <p:nvSpPr>
          <p:cNvPr id="8" name="Content Placeholder 7">
            <a:extLst>
              <a:ext uri="{FF2B5EF4-FFF2-40B4-BE49-F238E27FC236}">
                <a16:creationId xmlns:a16="http://schemas.microsoft.com/office/drawing/2014/main" id="{C341F218-5DF8-3508-9073-609C551634E6}"/>
              </a:ext>
            </a:extLst>
          </p:cNvPr>
          <p:cNvSpPr>
            <a:spLocks noGrp="1"/>
          </p:cNvSpPr>
          <p:nvPr>
            <p:ph idx="15"/>
          </p:nvPr>
        </p:nvSpPr>
        <p:spPr>
          <a:ln w="19050" cap="rnd">
            <a:gradFill flip="none" rotWithShape="1">
              <a:gsLst>
                <a:gs pos="0">
                  <a:schemeClr val="accent3"/>
                </a:gs>
                <a:gs pos="99000">
                  <a:schemeClr val="accent2"/>
                </a:gs>
              </a:gsLst>
              <a:lin ang="2700000" scaled="1"/>
              <a:tileRect/>
            </a:gradFill>
          </a:ln>
        </p:spPr>
        <p:txBody>
          <a:bodyPr>
            <a:normAutofit/>
          </a:bodyPr>
          <a:lstStyle/>
          <a:p>
            <a:r>
              <a:rPr lang="vi-VN" sz="2400" dirty="0"/>
              <a:t>Các tiến trình có thể mô tả như:</a:t>
            </a:r>
          </a:p>
          <a:p>
            <a:pPr lvl="1"/>
            <a:r>
              <a:rPr lang="vi-VN" b="1" dirty="0">
                <a:gradFill>
                  <a:gsLst>
                    <a:gs pos="0">
                      <a:schemeClr val="accent3"/>
                    </a:gs>
                    <a:gs pos="99000">
                      <a:schemeClr val="accent2"/>
                    </a:gs>
                  </a:gsLst>
                  <a:lin ang="2700000" scaled="1"/>
                </a:gradFill>
              </a:rPr>
              <a:t>tiến trình hướng I/O</a:t>
            </a:r>
          </a:p>
          <a:p>
            <a:pPr lvl="1"/>
            <a:r>
              <a:rPr lang="vi-VN" b="1" dirty="0">
                <a:gradFill>
                  <a:gsLst>
                    <a:gs pos="0">
                      <a:schemeClr val="accent3"/>
                    </a:gs>
                    <a:gs pos="99000">
                      <a:schemeClr val="accent2"/>
                    </a:gs>
                  </a:gsLst>
                  <a:lin ang="2700000" scaled="1"/>
                </a:gradFill>
              </a:rPr>
              <a:t>tiến trình hướng CPU</a:t>
            </a:r>
          </a:p>
          <a:p>
            <a:r>
              <a:rPr lang="vi-VN" sz="2400" dirty="0"/>
              <a:t>Thời gian thực hiện khác nhau -&gt; kết hợp hài hòa giữa chúng</a:t>
            </a:r>
            <a:r>
              <a:rPr lang="en-US" sz="2400" dirty="0"/>
              <a:t>.</a:t>
            </a:r>
            <a:endParaRPr lang="vi-VN" sz="2400" dirty="0"/>
          </a:p>
        </p:txBody>
      </p:sp>
      <p:sp>
        <p:nvSpPr>
          <p:cNvPr id="9" name="Text Placeholder 8">
            <a:extLst>
              <a:ext uri="{FF2B5EF4-FFF2-40B4-BE49-F238E27FC236}">
                <a16:creationId xmlns:a16="http://schemas.microsoft.com/office/drawing/2014/main" id="{A3A8E27C-C1AF-FE1F-19B0-720731DB57AF}"/>
              </a:ext>
            </a:extLst>
          </p:cNvPr>
          <p:cNvSpPr>
            <a:spLocks noGrp="1"/>
          </p:cNvSpPr>
          <p:nvPr>
            <p:ph type="body" sz="quarter" idx="16"/>
          </p:nvPr>
        </p:nvSpPr>
        <p:spPr/>
        <p:txBody>
          <a:bodyPr/>
          <a:lstStyle/>
          <a:p>
            <a:r>
              <a:rPr lang="en-VN" dirty="0"/>
              <a:t>Phân loại bộ định thời</a:t>
            </a:r>
          </a:p>
        </p:txBody>
      </p:sp>
      <p:sp>
        <p:nvSpPr>
          <p:cNvPr id="10" name="Text Placeholder 9">
            <a:extLst>
              <a:ext uri="{FF2B5EF4-FFF2-40B4-BE49-F238E27FC236}">
                <a16:creationId xmlns:a16="http://schemas.microsoft.com/office/drawing/2014/main" id="{BB14B2FA-2FD0-6877-D87E-34D896F6DBD9}"/>
              </a:ext>
            </a:extLst>
          </p:cNvPr>
          <p:cNvSpPr>
            <a:spLocks noGrp="1"/>
          </p:cNvSpPr>
          <p:nvPr>
            <p:ph type="body" sz="quarter" idx="17"/>
          </p:nvPr>
        </p:nvSpPr>
        <p:spPr>
          <a:gradFill>
            <a:gsLst>
              <a:gs pos="0">
                <a:schemeClr val="accent3"/>
              </a:gs>
              <a:gs pos="99000">
                <a:schemeClr val="accent2"/>
              </a:gs>
            </a:gsLst>
          </a:gradFill>
        </p:spPr>
        <p:txBody>
          <a:bodyPr/>
          <a:lstStyle/>
          <a:p>
            <a:r>
              <a:rPr lang="en-VN" dirty="0"/>
              <a:t>Phân loại tiến trình</a:t>
            </a:r>
          </a:p>
        </p:txBody>
      </p:sp>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4.2. </a:t>
            </a:r>
            <a:r>
              <a:rPr lang="en-US" dirty="0" err="1"/>
              <a:t>Bộ</a:t>
            </a:r>
            <a:r>
              <a:rPr lang="en-US" dirty="0"/>
              <a:t> </a:t>
            </a:r>
            <a:r>
              <a:rPr lang="en-US" dirty="0" err="1"/>
              <a:t>định</a:t>
            </a:r>
            <a:r>
              <a:rPr lang="en-US" dirty="0"/>
              <a:t> </a:t>
            </a:r>
            <a:r>
              <a:rPr lang="en-US" dirty="0" err="1"/>
              <a:t>thời</a:t>
            </a:r>
            <a:endParaRPr lang="en-VN" dirty="0"/>
          </a:p>
        </p:txBody>
      </p:sp>
    </p:spTree>
    <p:extLst>
      <p:ext uri="{BB962C8B-B14F-4D97-AF65-F5344CB8AC3E}">
        <p14:creationId xmlns:p14="http://schemas.microsoft.com/office/powerpoint/2010/main" val="357931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anim calcmode="lin" valueType="num">
                                      <p:cBhvr additive="base">
                                        <p:cTn id="19"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bg/>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 calcmode="lin" valueType="num">
                                      <p:cBhvr additive="base">
                                        <p:cTn id="3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anim calcmode="lin" valueType="num">
                                      <p:cBhvr additive="base">
                                        <p:cTn id="3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8">
                                            <p:txEl>
                                              <p:pRg st="3" end="3"/>
                                            </p:txEl>
                                          </p:spTgt>
                                        </p:tgtEl>
                                        <p:attrNameLst>
                                          <p:attrName>style.visibility</p:attrName>
                                        </p:attrNameLst>
                                      </p:cBhvr>
                                      <p:to>
                                        <p:strVal val="visible"/>
                                      </p:to>
                                    </p:set>
                                    <p:anim calcmode="lin" valueType="num">
                                      <p:cBhvr additive="base">
                                        <p:cTn id="4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2.2. </a:t>
            </a:r>
            <a:r>
              <a:rPr lang="en-US" altLang="ja-JP" dirty="0" err="1"/>
              <a:t>Hoạt</a:t>
            </a:r>
            <a:r>
              <a:rPr lang="en-US" altLang="ja-JP" dirty="0"/>
              <a:t> </a:t>
            </a:r>
            <a:r>
              <a:rPr lang="en-US" altLang="ja-JP" dirty="0" err="1"/>
              <a:t>động</a:t>
            </a:r>
            <a:r>
              <a:rPr lang="en-US" altLang="ja-JP" dirty="0"/>
              <a:t> </a:t>
            </a:r>
            <a:r>
              <a:rPr lang="en-US" altLang="ja-JP" dirty="0" err="1"/>
              <a:t>bên</a:t>
            </a:r>
            <a:r>
              <a:rPr lang="en-US" altLang="ja-JP" dirty="0"/>
              <a:t> </a:t>
            </a:r>
            <a:r>
              <a:rPr lang="en-US" altLang="ja-JP" dirty="0" err="1"/>
              <a:t>trong</a:t>
            </a:r>
            <a:r>
              <a:rPr lang="en-US" altLang="ja-JP" dirty="0"/>
              <a:t> </a:t>
            </a:r>
            <a:r>
              <a:rPr lang="en-US" altLang="ja-JP" dirty="0" err="1"/>
              <a:t>máy</a:t>
            </a:r>
            <a:r>
              <a:rPr lang="en-US" altLang="ja-JP" dirty="0"/>
              <a:t> </a:t>
            </a:r>
            <a:r>
              <a:rPr lang="en-US" altLang="ja-JP" dirty="0" err="1"/>
              <a:t>tính</a:t>
            </a:r>
            <a:endParaRPr lang="vi-VN" altLang="ja-JP" dirty="0"/>
          </a:p>
        </p:txBody>
      </p:sp>
      <p:sp>
        <p:nvSpPr>
          <p:cNvPr id="3" name="コンテンツ プレースホルダー 2"/>
          <p:cNvSpPr>
            <a:spLocks noGrp="1"/>
          </p:cNvSpPr>
          <p:nvPr>
            <p:ph idx="1"/>
          </p:nvPr>
        </p:nvSpPr>
        <p:spPr>
          <a:xfrm>
            <a:off x="838200" y="1371600"/>
            <a:ext cx="10287000" cy="4824536"/>
          </a:xfrm>
        </p:spPr>
        <p:txBody>
          <a:bodyPr/>
          <a:lstStyle/>
          <a:p>
            <a:r>
              <a:rPr lang="en-US" altLang="ja-JP" dirty="0"/>
              <a:t>CPU (</a:t>
            </a:r>
            <a:r>
              <a:rPr lang="en-US" altLang="ja-JP" dirty="0" err="1"/>
              <a:t>một</a:t>
            </a:r>
            <a:r>
              <a:rPr lang="en-US" altLang="ja-JP" dirty="0"/>
              <a:t> </a:t>
            </a:r>
            <a:r>
              <a:rPr lang="en-US" altLang="ja-JP" dirty="0" err="1"/>
              <a:t>hoặc</a:t>
            </a:r>
            <a:r>
              <a:rPr lang="en-US" altLang="ja-JP" dirty="0"/>
              <a:t> </a:t>
            </a:r>
            <a:r>
              <a:rPr lang="en-US" altLang="ja-JP" dirty="0" err="1"/>
              <a:t>nhiều</a:t>
            </a:r>
            <a:r>
              <a:rPr lang="en-US" altLang="ja-JP" dirty="0"/>
              <a:t>) </a:t>
            </a:r>
            <a:r>
              <a:rPr lang="en-US" altLang="ja-JP" dirty="0" err="1"/>
              <a:t>và</a:t>
            </a:r>
            <a:r>
              <a:rPr lang="en-US" altLang="ja-JP" dirty="0"/>
              <a:t> </a:t>
            </a:r>
            <a:r>
              <a:rPr lang="en-US" altLang="ja-JP" dirty="0" err="1"/>
              <a:t>các</a:t>
            </a:r>
            <a:r>
              <a:rPr lang="en-US" altLang="ja-JP" dirty="0"/>
              <a:t> </a:t>
            </a:r>
            <a:r>
              <a:rPr lang="en-US" altLang="ja-JP" dirty="0" err="1"/>
              <a:t>trình</a:t>
            </a:r>
            <a:r>
              <a:rPr lang="en-US" altLang="ja-JP" dirty="0"/>
              <a:t> </a:t>
            </a:r>
            <a:r>
              <a:rPr lang="en-US" altLang="ja-JP" dirty="0" err="1"/>
              <a:t>điều</a:t>
            </a:r>
            <a:r>
              <a:rPr lang="en-US" altLang="ja-JP" dirty="0"/>
              <a:t> </a:t>
            </a:r>
            <a:r>
              <a:rPr lang="en-US" altLang="ja-JP" dirty="0" err="1"/>
              <a:t>khiển</a:t>
            </a:r>
            <a:r>
              <a:rPr lang="en-US" altLang="ja-JP" dirty="0"/>
              <a:t> </a:t>
            </a:r>
            <a:r>
              <a:rPr lang="en-US" altLang="ja-JP" dirty="0" err="1"/>
              <a:t>thiết</a:t>
            </a:r>
            <a:r>
              <a:rPr lang="en-US" altLang="ja-JP" dirty="0"/>
              <a:t> </a:t>
            </a:r>
            <a:r>
              <a:rPr lang="en-US" altLang="ja-JP" dirty="0" err="1"/>
              <a:t>bị</a:t>
            </a:r>
            <a:r>
              <a:rPr lang="en-US" altLang="ja-JP" dirty="0"/>
              <a:t> (device controller) </a:t>
            </a:r>
            <a:r>
              <a:rPr lang="en-US" altLang="ja-JP" dirty="0" err="1"/>
              <a:t>kết</a:t>
            </a:r>
            <a:r>
              <a:rPr lang="en-US" altLang="ja-JP" dirty="0"/>
              <a:t> </a:t>
            </a:r>
            <a:r>
              <a:rPr lang="en-US" altLang="ja-JP" dirty="0" err="1"/>
              <a:t>nối</a:t>
            </a:r>
            <a:r>
              <a:rPr lang="en-US" altLang="ja-JP" dirty="0"/>
              <a:t> </a:t>
            </a:r>
            <a:r>
              <a:rPr lang="en-US" altLang="ja-JP" dirty="0" err="1"/>
              <a:t>với</a:t>
            </a:r>
            <a:r>
              <a:rPr lang="en-US" altLang="ja-JP" dirty="0"/>
              <a:t> </a:t>
            </a:r>
            <a:r>
              <a:rPr lang="en-US" altLang="ja-JP" dirty="0" err="1"/>
              <a:t>nhau</a:t>
            </a:r>
            <a:r>
              <a:rPr lang="en-US" altLang="ja-JP" dirty="0"/>
              <a:t> </a:t>
            </a:r>
            <a:r>
              <a:rPr lang="en-US" altLang="ja-JP" dirty="0" err="1"/>
              <a:t>thông</a:t>
            </a:r>
            <a:r>
              <a:rPr lang="en-US" altLang="ja-JP" dirty="0"/>
              <a:t> qua bus </a:t>
            </a:r>
            <a:r>
              <a:rPr lang="en-US" altLang="ja-JP" dirty="0" err="1"/>
              <a:t>để</a:t>
            </a:r>
            <a:r>
              <a:rPr lang="en-US" altLang="ja-JP" dirty="0"/>
              <a:t> </a:t>
            </a:r>
            <a:r>
              <a:rPr lang="en-US" altLang="ja-JP" dirty="0" err="1"/>
              <a:t>truy</a:t>
            </a:r>
            <a:r>
              <a:rPr lang="en-US" altLang="ja-JP" dirty="0"/>
              <a:t> </a:t>
            </a:r>
            <a:r>
              <a:rPr lang="en-US" altLang="ja-JP" dirty="0" err="1"/>
              <a:t>xuất</a:t>
            </a:r>
            <a:r>
              <a:rPr lang="en-US" altLang="ja-JP" dirty="0"/>
              <a:t> </a:t>
            </a:r>
            <a:r>
              <a:rPr lang="en-US" altLang="ja-JP" dirty="0" err="1"/>
              <a:t>bộ</a:t>
            </a:r>
            <a:r>
              <a:rPr lang="en-US" altLang="ja-JP" dirty="0"/>
              <a:t> </a:t>
            </a:r>
            <a:r>
              <a:rPr lang="en-US" altLang="ja-JP" dirty="0" err="1"/>
              <a:t>nhớ</a:t>
            </a:r>
            <a:r>
              <a:rPr lang="en-US" altLang="ja-JP" dirty="0"/>
              <a:t> chia </a:t>
            </a:r>
            <a:r>
              <a:rPr lang="en-US" altLang="ja-JP" dirty="0" err="1"/>
              <a:t>sẻ</a:t>
            </a:r>
            <a:r>
              <a:rPr lang="en-US" altLang="ja-JP" dirty="0"/>
              <a:t> (shared memory).</a:t>
            </a:r>
          </a:p>
          <a:p>
            <a:pPr lvl="1"/>
            <a:endParaRPr lang="vi-VN" altLang="ja-JP" sz="2200"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14</a:t>
            </a:fld>
            <a:endParaRPr kumimoji="1" lang="ja-JP" altLang="en-US"/>
          </a:p>
        </p:txBody>
      </p:sp>
      <p:pic>
        <p:nvPicPr>
          <p:cNvPr id="7" name="Picture 6">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6882" y="3048001"/>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4.2. </a:t>
            </a:r>
            <a:r>
              <a:rPr lang="en-US" dirty="0" err="1"/>
              <a:t>Bộ</a:t>
            </a:r>
            <a:r>
              <a:rPr lang="en-US" dirty="0"/>
              <a:t> </a:t>
            </a:r>
            <a:r>
              <a:rPr lang="en-US" dirty="0" err="1"/>
              <a:t>định</a:t>
            </a:r>
            <a:r>
              <a:rPr lang="en-US" dirty="0"/>
              <a:t> </a:t>
            </a:r>
            <a:r>
              <a:rPr lang="en-US" dirty="0" err="1"/>
              <a:t>thời</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848813" y="1958439"/>
            <a:ext cx="5389941" cy="1887951"/>
          </a:xfrm>
        </p:spPr>
        <p:txBody>
          <a:bodyPr>
            <a:noAutofit/>
          </a:bodyPr>
          <a:lstStyle/>
          <a:p>
            <a:r>
              <a:rPr lang="vi-VN" sz="2200" dirty="0"/>
              <a:t>Đôi khi hệ điều hành (như time-sharing system) có thêm </a:t>
            </a:r>
            <a:r>
              <a:rPr lang="vi-VN" sz="2200" b="1" dirty="0">
                <a:gradFill>
                  <a:gsLst>
                    <a:gs pos="0">
                      <a:srgbClr val="0072FF"/>
                    </a:gs>
                    <a:gs pos="100000">
                      <a:srgbClr val="00C6FF"/>
                    </a:gs>
                  </a:gsLst>
                  <a:lin ang="2700000" scaled="1"/>
                </a:gradFill>
              </a:rPr>
              <a:t>medium-term scheduling</a:t>
            </a:r>
            <a:r>
              <a:rPr lang="vi-VN" sz="2200" dirty="0"/>
              <a:t> để điều chỉnh mức độ đa chương của hệ thống</a:t>
            </a:r>
            <a:r>
              <a:rPr lang="en-US" sz="2200" dirty="0"/>
              <a:t>.</a:t>
            </a:r>
            <a:endParaRPr lang="vi-VN" sz="22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140</a:t>
            </a:fld>
            <a:endParaRPr lang="en-VN" dirty="0"/>
          </a:p>
        </p:txBody>
      </p:sp>
      <p:pic>
        <p:nvPicPr>
          <p:cNvPr id="6" name="Picture 11">
            <a:extLst>
              <a:ext uri="{FF2B5EF4-FFF2-40B4-BE49-F238E27FC236}">
                <a16:creationId xmlns:a16="http://schemas.microsoft.com/office/drawing/2014/main" id="{F43F8749-BB4B-2F8C-8B59-8C4ED89902FD}"/>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774950" y="4089251"/>
            <a:ext cx="6642100" cy="24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D80D4A07-1E10-FFB5-C131-28AE5DB79421}"/>
              </a:ext>
            </a:extLst>
          </p:cNvPr>
          <p:cNvSpPr txBox="1">
            <a:spLocks/>
          </p:cNvSpPr>
          <p:nvPr/>
        </p:nvSpPr>
        <p:spPr>
          <a:xfrm>
            <a:off x="838201" y="1220827"/>
            <a:ext cx="4245073"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Bộ</a:t>
            </a:r>
            <a:r>
              <a:rPr lang="en-US" dirty="0"/>
              <a:t> </a:t>
            </a:r>
            <a:r>
              <a:rPr lang="en-US" dirty="0" err="1"/>
              <a:t>định</a:t>
            </a:r>
            <a:r>
              <a:rPr lang="en-US" dirty="0"/>
              <a:t> </a:t>
            </a:r>
            <a:r>
              <a:rPr lang="en-US" dirty="0" err="1"/>
              <a:t>thời</a:t>
            </a:r>
            <a:r>
              <a:rPr lang="en-US" dirty="0"/>
              <a:t> </a:t>
            </a:r>
            <a:r>
              <a:rPr lang="en-US" dirty="0" err="1"/>
              <a:t>trung</a:t>
            </a:r>
            <a:r>
              <a:rPr lang="en-US" dirty="0"/>
              <a:t> </a:t>
            </a:r>
            <a:r>
              <a:rPr lang="en-US" dirty="0" err="1"/>
              <a:t>gian</a:t>
            </a:r>
            <a:r>
              <a:rPr lang="en-US" dirty="0"/>
              <a:t>/</a:t>
            </a:r>
            <a:r>
              <a:rPr lang="en-US" dirty="0" err="1"/>
              <a:t>vừa</a:t>
            </a:r>
            <a:endParaRPr lang="en-VN" dirty="0"/>
          </a:p>
        </p:txBody>
      </p:sp>
      <p:sp>
        <p:nvSpPr>
          <p:cNvPr id="9" name="TextBox 8">
            <a:extLst>
              <a:ext uri="{FF2B5EF4-FFF2-40B4-BE49-F238E27FC236}">
                <a16:creationId xmlns:a16="http://schemas.microsoft.com/office/drawing/2014/main" id="{8F9F10AC-BB08-18A8-179C-24AB68D04C69}"/>
              </a:ext>
            </a:extLst>
          </p:cNvPr>
          <p:cNvSpPr txBox="1"/>
          <p:nvPr/>
        </p:nvSpPr>
        <p:spPr>
          <a:xfrm>
            <a:off x="6522334" y="1956952"/>
            <a:ext cx="5561636" cy="1785104"/>
          </a:xfrm>
          <a:prstGeom prst="rect">
            <a:avLst/>
          </a:prstGeom>
          <a:noFill/>
        </p:spPr>
        <p:txBody>
          <a:bodyPr wrap="square">
            <a:spAutoFit/>
          </a:bodyPr>
          <a:lstStyle/>
          <a:p>
            <a:pPr marL="342900" indent="-342900">
              <a:buFont typeface="Arial" panose="020B0604020202020204" pitchFamily="34" charset="0"/>
              <a:buChar char="•"/>
            </a:pPr>
            <a:r>
              <a:rPr lang="vi-VN" sz="2200" b="1" dirty="0"/>
              <a:t>Medium-term scheduler:</a:t>
            </a:r>
          </a:p>
          <a:p>
            <a:pPr marL="800100" lvl="1" indent="-342900">
              <a:buFont typeface="Arial" panose="020B0604020202020204" pitchFamily="34" charset="0"/>
              <a:buChar char="•"/>
            </a:pPr>
            <a:r>
              <a:rPr lang="vi-VN" sz="2200" dirty="0"/>
              <a:t>chuyển tiến trình từ bộ nhớ sang đĩa (swap out)</a:t>
            </a:r>
            <a:r>
              <a:rPr lang="en-US" sz="2200" dirty="0"/>
              <a:t>.</a:t>
            </a:r>
            <a:endParaRPr lang="vi-VN" sz="2200" dirty="0"/>
          </a:p>
          <a:p>
            <a:pPr marL="800100" lvl="1" indent="-342900">
              <a:buFont typeface="Arial" panose="020B0604020202020204" pitchFamily="34" charset="0"/>
              <a:buChar char="•"/>
            </a:pPr>
            <a:r>
              <a:rPr lang="vi-VN" sz="2200" dirty="0"/>
              <a:t>chuyển tiến trình từ đĩa vào bộ nhớ (swap in)</a:t>
            </a:r>
            <a:r>
              <a:rPr lang="en-US" sz="2200" dirty="0"/>
              <a:t>.</a:t>
            </a:r>
            <a:endParaRPr lang="vi-VN" sz="2200" dirty="0"/>
          </a:p>
        </p:txBody>
      </p:sp>
    </p:spTree>
    <p:extLst>
      <p:ext uri="{BB962C8B-B14F-4D97-AF65-F5344CB8AC3E}">
        <p14:creationId xmlns:p14="http://schemas.microsoft.com/office/powerpoint/2010/main" val="53517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4.2. </a:t>
            </a:r>
            <a:r>
              <a:rPr lang="en-US" dirty="0" err="1"/>
              <a:t>Bộ</a:t>
            </a:r>
            <a:r>
              <a:rPr lang="en-US" dirty="0"/>
              <a:t> </a:t>
            </a:r>
            <a:r>
              <a:rPr lang="en-US" dirty="0" err="1"/>
              <a:t>định</a:t>
            </a:r>
            <a:r>
              <a:rPr lang="en-US" dirty="0"/>
              <a:t> </a:t>
            </a:r>
            <a:r>
              <a:rPr lang="en-US" dirty="0" err="1"/>
              <a:t>thời</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141</a:t>
            </a:fld>
            <a:endParaRPr lang="en-VN" dirty="0"/>
          </a:p>
        </p:txBody>
      </p:sp>
      <p:sp>
        <p:nvSpPr>
          <p:cNvPr id="9" name="Text Box 2">
            <a:extLst>
              <a:ext uri="{FF2B5EF4-FFF2-40B4-BE49-F238E27FC236}">
                <a16:creationId xmlns:a16="http://schemas.microsoft.com/office/drawing/2014/main" id="{D6A3BB80-8DF6-07AB-A509-116A7459AF7A}"/>
              </a:ext>
            </a:extLst>
          </p:cNvPr>
          <p:cNvSpPr txBox="1">
            <a:spLocks noChangeArrowheads="1"/>
          </p:cNvSpPr>
          <p:nvPr/>
        </p:nvSpPr>
        <p:spPr bwMode="auto">
          <a:xfrm>
            <a:off x="774145" y="1905001"/>
            <a:ext cx="415667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9pPr>
          </a:lstStyle>
          <a:p>
            <a:pPr marL="0" indent="0" algn="just" fontAlgn="base">
              <a:spcBef>
                <a:spcPct val="20000"/>
              </a:spcBef>
              <a:spcAft>
                <a:spcPct val="0"/>
              </a:spcAft>
              <a:buClr>
                <a:srgbClr val="003399"/>
              </a:buClr>
              <a:buSzPct val="90000"/>
            </a:pPr>
            <a:r>
              <a:rPr lang="en-US" alt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Chuyển</a:t>
            </a:r>
            <a:r>
              <a:rPr lang="en-US" alt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 </a:t>
            </a:r>
            <a:r>
              <a:rPr lang="en-US" alt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ngữ</a:t>
            </a:r>
            <a:r>
              <a:rPr lang="en-US" alt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 </a:t>
            </a:r>
            <a:r>
              <a:rPr lang="en-US" alt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cảnh</a:t>
            </a:r>
            <a:r>
              <a:rPr lang="en-US" alt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a:t>
            </a:r>
          </a:p>
          <a:p>
            <a:pPr marL="0" indent="0" algn="just" fontAlgn="base">
              <a:spcBef>
                <a:spcPct val="20000"/>
              </a:spcBef>
              <a:spcAft>
                <a:spcPct val="0"/>
              </a:spcAft>
              <a:buClr>
                <a:srgbClr val="003399"/>
              </a:buClr>
              <a:buSzPct val="90000"/>
            </a:pPr>
            <a:r>
              <a:rPr lang="en-US" altLang="en-US" sz="2400" dirty="0" err="1">
                <a:solidFill>
                  <a:schemeClr val="tx1"/>
                </a:solidFill>
                <a:latin typeface="Arial" panose="020B0604020202020204" pitchFamily="34" charset="0"/>
                <a:ea typeface="+mn-ea"/>
                <a:cs typeface="Arial" panose="020B0604020202020204" pitchFamily="34" charset="0"/>
              </a:rPr>
              <a:t>Quá</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trình</a:t>
            </a:r>
            <a:r>
              <a:rPr lang="en-US" altLang="en-US" sz="2400" dirty="0">
                <a:solidFill>
                  <a:schemeClr val="tx1"/>
                </a:solidFill>
                <a:latin typeface="Arial" panose="020B0604020202020204" pitchFamily="34" charset="0"/>
                <a:ea typeface="+mn-ea"/>
                <a:cs typeface="Arial" panose="020B0604020202020204" pitchFamily="34" charset="0"/>
              </a:rPr>
              <a:t> CPU </a:t>
            </a:r>
            <a:r>
              <a:rPr lang="en-US" altLang="en-US" sz="2400" dirty="0" err="1">
                <a:solidFill>
                  <a:schemeClr val="tx1"/>
                </a:solidFill>
                <a:latin typeface="Arial" panose="020B0604020202020204" pitchFamily="34" charset="0"/>
                <a:ea typeface="+mn-ea"/>
                <a:cs typeface="Arial" panose="020B0604020202020204" pitchFamily="34" charset="0"/>
              </a:rPr>
              <a:t>chuyển</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từ</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tiến</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trình</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này</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đến</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tiến</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trình</a:t>
            </a:r>
            <a:r>
              <a:rPr lang="en-US" altLang="en-US" sz="2400" dirty="0">
                <a:solidFill>
                  <a:schemeClr val="tx1"/>
                </a:solidFill>
                <a:latin typeface="Arial" panose="020B0604020202020204" pitchFamily="34" charset="0"/>
                <a:ea typeface="+mn-ea"/>
                <a:cs typeface="Arial" panose="020B0604020202020204" pitchFamily="34" charset="0"/>
              </a:rPr>
              <a:t> </a:t>
            </a:r>
            <a:r>
              <a:rPr lang="en-US" altLang="en-US" sz="2400" dirty="0" err="1">
                <a:solidFill>
                  <a:schemeClr val="tx1"/>
                </a:solidFill>
                <a:latin typeface="Arial" panose="020B0604020202020204" pitchFamily="34" charset="0"/>
                <a:ea typeface="+mn-ea"/>
                <a:cs typeface="Arial" panose="020B0604020202020204" pitchFamily="34" charset="0"/>
              </a:rPr>
              <a:t>khác</a:t>
            </a:r>
            <a:r>
              <a:rPr lang="en-US" altLang="en-US" sz="2400" dirty="0">
                <a:solidFill>
                  <a:schemeClr val="tx1"/>
                </a:solidFill>
                <a:latin typeface="Arial" panose="020B0604020202020204" pitchFamily="34" charset="0"/>
                <a:ea typeface="+mn-ea"/>
                <a:cs typeface="Arial" panose="020B0604020202020204" pitchFamily="34" charset="0"/>
              </a:rPr>
              <a:t>.</a:t>
            </a:r>
            <a:endParaRPr lang="vi-VN" altLang="en-US" sz="2400" dirty="0">
              <a:solidFill>
                <a:schemeClr val="tx1"/>
              </a:solidFill>
              <a:latin typeface="Arial" panose="020B0604020202020204" pitchFamily="34" charset="0"/>
              <a:ea typeface="+mn-ea"/>
              <a:cs typeface="Arial" panose="020B0604020202020204" pitchFamily="34" charset="0"/>
            </a:endParaRPr>
          </a:p>
        </p:txBody>
      </p:sp>
      <p:pic>
        <p:nvPicPr>
          <p:cNvPr id="10" name="Picture 2">
            <a:extLst>
              <a:ext uri="{FF2B5EF4-FFF2-40B4-BE49-F238E27FC236}">
                <a16:creationId xmlns:a16="http://schemas.microsoft.com/office/drawing/2014/main" id="{C398C79A-9980-632B-9D96-6B3A1332C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381" y="1989854"/>
            <a:ext cx="5226111" cy="427370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9A402F1B-8ABE-B306-79F1-95AE3CCCA224}"/>
              </a:ext>
            </a:extLst>
          </p:cNvPr>
          <p:cNvSpPr txBox="1">
            <a:spLocks/>
          </p:cNvSpPr>
          <p:nvPr/>
        </p:nvSpPr>
        <p:spPr>
          <a:xfrm>
            <a:off x="837861" y="1105195"/>
            <a:ext cx="5226111"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Chuyển ngữ cảnh</a:t>
            </a:r>
            <a:r>
              <a:rPr lang="en-US" dirty="0"/>
              <a:t> (context switch)</a:t>
            </a:r>
            <a:endParaRPr lang="en-VN" dirty="0"/>
          </a:p>
        </p:txBody>
      </p:sp>
    </p:spTree>
    <p:extLst>
      <p:ext uri="{BB962C8B-B14F-4D97-AF65-F5344CB8AC3E}">
        <p14:creationId xmlns:p14="http://schemas.microsoft.com/office/powerpoint/2010/main" val="16764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142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801591"/>
            <a:ext cx="9814387" cy="1178092"/>
          </a:xfrm>
        </p:spPr>
        <p:txBody>
          <a:bodyPr>
            <a:normAutofit/>
          </a:bodyPr>
          <a:lstStyle/>
          <a:p>
            <a:r>
              <a:rPr lang="en-US" dirty="0"/>
              <a:t>CÁC TÁC VỤ ĐỐI VỚI TIẾN TRÌNH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5</a:t>
            </a:r>
          </a:p>
        </p:txBody>
      </p:sp>
    </p:spTree>
    <p:extLst>
      <p:ext uri="{BB962C8B-B14F-4D97-AF65-F5344CB8AC3E}">
        <p14:creationId xmlns:p14="http://schemas.microsoft.com/office/powerpoint/2010/main" val="40989248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dirty="0"/>
              <a:t>Tạo tiến trình mới:</a:t>
            </a:r>
          </a:p>
          <a:p>
            <a:pPr lvl="1"/>
            <a:r>
              <a:rPr lang="vi-VN" dirty="0"/>
              <a:t>Một tiến trình có thể tạo nhiều tiến trình mới thông qua một </a:t>
            </a:r>
            <a:r>
              <a:rPr lang="vi-VN" b="1" dirty="0"/>
              <a:t>lời gọi hệ thống </a:t>
            </a:r>
            <a:r>
              <a:rPr lang="vi-VN" dirty="0"/>
              <a:t>create-process (vd: hàm fork trong Unix)</a:t>
            </a:r>
            <a:r>
              <a:rPr lang="en-US" dirty="0"/>
              <a:t>.</a:t>
            </a:r>
            <a:endParaRPr lang="vi-VN" dirty="0"/>
          </a:p>
          <a:p>
            <a:pPr lvl="2"/>
            <a:r>
              <a:rPr lang="vi-VN" dirty="0"/>
              <a:t>Ví dụ: (Unix) Khi user đăng nhập hệ thống, một command interpreter (shell) sẽ được tạo ra cho user</a:t>
            </a:r>
            <a:r>
              <a:rPr lang="en-US" dirty="0"/>
              <a:t>.</a:t>
            </a:r>
            <a:endParaRPr lang="vi-VN" dirty="0"/>
          </a:p>
          <a:p>
            <a:pPr lvl="1"/>
            <a:r>
              <a:rPr lang="en-US" dirty="0"/>
              <a:t>T</a:t>
            </a:r>
            <a:r>
              <a:rPr lang="vi-VN" dirty="0"/>
              <a:t>iến trình được tạo là tiến trình con của tiến trình tạo (tiến trình cha)</a:t>
            </a:r>
          </a:p>
          <a:p>
            <a:pPr lvl="2"/>
            <a:r>
              <a:rPr lang="vi-VN" dirty="0"/>
              <a:t>Quan hệ cha-con định nghĩa một cây tiến trình</a:t>
            </a:r>
            <a:r>
              <a:rPr lang="en-US" dirty="0"/>
              <a:t>.</a:t>
            </a:r>
            <a:endParaRPr lang="vi-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143</a:t>
            </a:fld>
            <a:endParaRPr lang="en-VN" dirty="0"/>
          </a:p>
        </p:txBody>
      </p:sp>
    </p:spTree>
    <p:extLst>
      <p:ext uri="{BB962C8B-B14F-4D97-AF65-F5344CB8AC3E}">
        <p14:creationId xmlns:p14="http://schemas.microsoft.com/office/powerpoint/2010/main" val="423716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144</a:t>
            </a:fld>
            <a:endParaRPr lang="en-VN" dirty="0"/>
          </a:p>
        </p:txBody>
      </p:sp>
      <p:pic>
        <p:nvPicPr>
          <p:cNvPr id="8" name="Picture 1" descr="3_08.pdf">
            <a:extLst>
              <a:ext uri="{FF2B5EF4-FFF2-40B4-BE49-F238E27FC236}">
                <a16:creationId xmlns:a16="http://schemas.microsoft.com/office/drawing/2014/main" id="{BC850FF1-62DA-81D1-3A04-ECF798443C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8557" y="2055577"/>
            <a:ext cx="7801619" cy="4133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0D49050C-6613-7DDE-4E1E-3F922C1A8F13}"/>
              </a:ext>
            </a:extLst>
          </p:cNvPr>
          <p:cNvSpPr txBox="1">
            <a:spLocks/>
          </p:cNvSpPr>
          <p:nvPr/>
        </p:nvSpPr>
        <p:spPr>
          <a:xfrm>
            <a:off x="864045" y="1295918"/>
            <a:ext cx="467628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Cây tiến trình trong</a:t>
            </a:r>
            <a:r>
              <a:rPr lang="en-US" dirty="0"/>
              <a:t> Linux/Unix</a:t>
            </a:r>
            <a:endParaRPr lang="en-VN" dirty="0"/>
          </a:p>
        </p:txBody>
      </p:sp>
    </p:spTree>
    <p:extLst>
      <p:ext uri="{BB962C8B-B14F-4D97-AF65-F5344CB8AC3E}">
        <p14:creationId xmlns:p14="http://schemas.microsoft.com/office/powerpoint/2010/main" val="7883593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en-US" b="1" dirty="0" err="1">
                <a:gradFill>
                  <a:gsLst>
                    <a:gs pos="0">
                      <a:srgbClr val="0072FF"/>
                    </a:gs>
                    <a:gs pos="100000">
                      <a:srgbClr val="00C6FF"/>
                    </a:gs>
                  </a:gsLst>
                  <a:lin ang="2700000" scaled="1"/>
                </a:gradFill>
              </a:rPr>
              <a:t>Tạo</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tiến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trình</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mới</a:t>
            </a:r>
            <a:r>
              <a:rPr lang="en-US" b="1" dirty="0">
                <a:gradFill>
                  <a:gsLst>
                    <a:gs pos="0">
                      <a:srgbClr val="0072FF"/>
                    </a:gs>
                    <a:gs pos="100000">
                      <a:srgbClr val="00C6FF"/>
                    </a:gs>
                  </a:gsLst>
                  <a:lin ang="2700000" scaled="1"/>
                </a:gradFill>
              </a:rPr>
              <a:t>:</a:t>
            </a:r>
          </a:p>
          <a:p>
            <a:pPr lvl="1"/>
            <a:r>
              <a:rPr lang="en-US" dirty="0" err="1"/>
              <a:t>Tiến</a:t>
            </a:r>
            <a:r>
              <a:rPr lang="en-US" dirty="0"/>
              <a:t> </a:t>
            </a:r>
            <a:r>
              <a:rPr lang="en-US" dirty="0" err="1"/>
              <a:t>trình</a:t>
            </a:r>
            <a:r>
              <a:rPr lang="en-US" dirty="0"/>
              <a:t> con </a:t>
            </a:r>
            <a:r>
              <a:rPr lang="en-US" dirty="0" err="1"/>
              <a:t>nhận</a:t>
            </a:r>
            <a:r>
              <a:rPr lang="en-US" dirty="0"/>
              <a:t> </a:t>
            </a:r>
            <a:r>
              <a:rPr lang="en-US" dirty="0" err="1"/>
              <a:t>tài</a:t>
            </a:r>
            <a:r>
              <a:rPr lang="en-US" dirty="0"/>
              <a:t> </a:t>
            </a:r>
            <a:r>
              <a:rPr lang="en-US" dirty="0" err="1"/>
              <a:t>nguyên</a:t>
            </a:r>
            <a:r>
              <a:rPr lang="en-US" dirty="0"/>
              <a:t>: </a:t>
            </a:r>
            <a:r>
              <a:rPr lang="en-US" dirty="0" err="1"/>
              <a:t>từ</a:t>
            </a:r>
            <a:r>
              <a:rPr lang="en-US" dirty="0"/>
              <a:t> HĐH </a:t>
            </a:r>
            <a:r>
              <a:rPr lang="en-US" dirty="0" err="1"/>
              <a:t>hoặc</a:t>
            </a:r>
            <a:r>
              <a:rPr lang="en-US" dirty="0"/>
              <a:t> </a:t>
            </a:r>
            <a:r>
              <a:rPr lang="en-US" dirty="0" err="1"/>
              <a:t>từ</a:t>
            </a:r>
            <a:r>
              <a:rPr lang="en-US" dirty="0"/>
              <a:t> </a:t>
            </a:r>
            <a:r>
              <a:rPr lang="en-US" dirty="0" err="1"/>
              <a:t>tiến</a:t>
            </a:r>
            <a:r>
              <a:rPr lang="en-US" dirty="0"/>
              <a:t> </a:t>
            </a:r>
            <a:r>
              <a:rPr lang="en-US" dirty="0" err="1"/>
              <a:t>trình</a:t>
            </a:r>
            <a:r>
              <a:rPr lang="en-US" dirty="0"/>
              <a:t> cha.</a:t>
            </a:r>
          </a:p>
          <a:p>
            <a:pPr lvl="1"/>
            <a:r>
              <a:rPr lang="en-US" dirty="0"/>
              <a:t>Chia </a:t>
            </a:r>
            <a:r>
              <a:rPr lang="en-US" dirty="0" err="1"/>
              <a:t>sẻ</a:t>
            </a:r>
            <a:r>
              <a:rPr lang="en-US" dirty="0"/>
              <a:t> </a:t>
            </a:r>
            <a:r>
              <a:rPr lang="en-US" dirty="0" err="1"/>
              <a:t>tài</a:t>
            </a:r>
            <a:r>
              <a:rPr lang="en-US" dirty="0"/>
              <a:t> </a:t>
            </a:r>
            <a:r>
              <a:rPr lang="en-US" dirty="0" err="1"/>
              <a:t>nguyên</a:t>
            </a:r>
            <a:r>
              <a:rPr lang="en-US" dirty="0"/>
              <a:t> </a:t>
            </a:r>
            <a:r>
              <a:rPr lang="en-US" dirty="0" err="1"/>
              <a:t>của</a:t>
            </a:r>
            <a:r>
              <a:rPr lang="en-US" dirty="0"/>
              <a:t> </a:t>
            </a:r>
            <a:r>
              <a:rPr lang="en-US" dirty="0" err="1"/>
              <a:t>tiến</a:t>
            </a:r>
            <a:r>
              <a:rPr lang="en-US" dirty="0"/>
              <a:t> </a:t>
            </a:r>
            <a:r>
              <a:rPr lang="en-US" dirty="0" err="1"/>
              <a:t>trình</a:t>
            </a:r>
            <a:r>
              <a:rPr lang="en-US" dirty="0"/>
              <a:t> cha:</a:t>
            </a:r>
          </a:p>
          <a:p>
            <a:pPr lvl="2"/>
            <a:r>
              <a:rPr lang="en-US" dirty="0" err="1"/>
              <a:t>tiến</a:t>
            </a:r>
            <a:r>
              <a:rPr lang="en-US" dirty="0"/>
              <a:t> </a:t>
            </a:r>
            <a:r>
              <a:rPr lang="en-US" dirty="0" err="1"/>
              <a:t>trình</a:t>
            </a:r>
            <a:r>
              <a:rPr lang="en-US" dirty="0"/>
              <a:t> cha </a:t>
            </a:r>
            <a:r>
              <a:rPr lang="en-US" dirty="0" err="1"/>
              <a:t>và</a:t>
            </a:r>
            <a:r>
              <a:rPr lang="en-US" dirty="0"/>
              <a:t> con chia </a:t>
            </a:r>
            <a:r>
              <a:rPr lang="en-US" dirty="0" err="1"/>
              <a:t>sẻ</a:t>
            </a:r>
            <a:r>
              <a:rPr lang="en-US" dirty="0"/>
              <a:t> </a:t>
            </a:r>
            <a:r>
              <a:rPr lang="en-US" dirty="0" err="1"/>
              <a:t>mọi</a:t>
            </a:r>
            <a:r>
              <a:rPr lang="en-US" dirty="0"/>
              <a:t> </a:t>
            </a:r>
            <a:r>
              <a:rPr lang="en-US" dirty="0" err="1"/>
              <a:t>tài</a:t>
            </a:r>
            <a:r>
              <a:rPr lang="en-US" dirty="0"/>
              <a:t> </a:t>
            </a:r>
            <a:r>
              <a:rPr lang="en-US" dirty="0" err="1"/>
              <a:t>nguyên</a:t>
            </a:r>
            <a:r>
              <a:rPr lang="en-US" dirty="0"/>
              <a:t>.</a:t>
            </a:r>
          </a:p>
          <a:p>
            <a:pPr lvl="2"/>
            <a:r>
              <a:rPr lang="en-US" dirty="0" err="1"/>
              <a:t>tiến</a:t>
            </a:r>
            <a:r>
              <a:rPr lang="en-US" dirty="0"/>
              <a:t> </a:t>
            </a:r>
            <a:r>
              <a:rPr lang="en-US" dirty="0" err="1"/>
              <a:t>trình</a:t>
            </a:r>
            <a:r>
              <a:rPr lang="en-US" dirty="0"/>
              <a:t> con chia </a:t>
            </a:r>
            <a:r>
              <a:rPr lang="en-US" dirty="0" err="1"/>
              <a:t>sẻ</a:t>
            </a:r>
            <a:r>
              <a:rPr lang="en-US" dirty="0"/>
              <a:t> </a:t>
            </a:r>
            <a:r>
              <a:rPr lang="en-US" dirty="0" err="1"/>
              <a:t>một</a:t>
            </a:r>
            <a:r>
              <a:rPr lang="en-US" dirty="0"/>
              <a:t> </a:t>
            </a:r>
            <a:r>
              <a:rPr lang="en-US" dirty="0" err="1"/>
              <a:t>phần</a:t>
            </a:r>
            <a:r>
              <a:rPr lang="en-US" dirty="0"/>
              <a:t> </a:t>
            </a:r>
            <a:r>
              <a:rPr lang="en-US" dirty="0" err="1"/>
              <a:t>tài</a:t>
            </a:r>
            <a:r>
              <a:rPr lang="en-US" dirty="0"/>
              <a:t> </a:t>
            </a:r>
            <a:r>
              <a:rPr lang="en-US" dirty="0" err="1"/>
              <a:t>nguyên</a:t>
            </a:r>
            <a:r>
              <a:rPr lang="en-US" dirty="0"/>
              <a:t> </a:t>
            </a:r>
            <a:r>
              <a:rPr lang="en-US" dirty="0" err="1"/>
              <a:t>của</a:t>
            </a:r>
            <a:r>
              <a:rPr lang="en-US" dirty="0"/>
              <a:t> cha.</a:t>
            </a:r>
          </a:p>
          <a:p>
            <a:pPr lvl="1"/>
            <a:r>
              <a:rPr lang="en-US" dirty="0" err="1"/>
              <a:t>Trình</a:t>
            </a:r>
            <a:r>
              <a:rPr lang="en-US" dirty="0"/>
              <a:t> </a:t>
            </a:r>
            <a:r>
              <a:rPr lang="en-US" dirty="0" err="1"/>
              <a:t>tự</a:t>
            </a:r>
            <a:r>
              <a:rPr lang="en-US" dirty="0"/>
              <a:t> </a:t>
            </a:r>
            <a:r>
              <a:rPr lang="en-US" dirty="0" err="1"/>
              <a:t>thực</a:t>
            </a:r>
            <a:r>
              <a:rPr lang="en-US" dirty="0"/>
              <a:t> </a:t>
            </a:r>
            <a:r>
              <a:rPr lang="en-US" dirty="0" err="1"/>
              <a:t>thi</a:t>
            </a:r>
            <a:r>
              <a:rPr lang="en-US" dirty="0"/>
              <a:t>:</a:t>
            </a:r>
          </a:p>
          <a:p>
            <a:pPr lvl="2"/>
            <a:r>
              <a:rPr lang="en-US" dirty="0" err="1"/>
              <a:t>tiến</a:t>
            </a:r>
            <a:r>
              <a:rPr lang="en-US" dirty="0"/>
              <a:t> </a:t>
            </a:r>
            <a:r>
              <a:rPr lang="en-US" dirty="0" err="1"/>
              <a:t>trình</a:t>
            </a:r>
            <a:r>
              <a:rPr lang="en-US" dirty="0"/>
              <a:t> cha </a:t>
            </a:r>
            <a:r>
              <a:rPr lang="en-US" dirty="0" err="1"/>
              <a:t>và</a:t>
            </a:r>
            <a:r>
              <a:rPr lang="en-US" dirty="0"/>
              <a:t> con </a:t>
            </a:r>
            <a:r>
              <a:rPr lang="en-US" dirty="0" err="1"/>
              <a:t>thực</a:t>
            </a:r>
            <a:r>
              <a:rPr lang="en-US" dirty="0"/>
              <a:t> </a:t>
            </a:r>
            <a:r>
              <a:rPr lang="en-US" dirty="0" err="1"/>
              <a:t>thi</a:t>
            </a:r>
            <a:r>
              <a:rPr lang="en-US" dirty="0"/>
              <a:t> </a:t>
            </a:r>
            <a:r>
              <a:rPr lang="en-US" dirty="0" err="1"/>
              <a:t>đồng</a:t>
            </a:r>
            <a:r>
              <a:rPr lang="en-US" dirty="0"/>
              <a:t> </a:t>
            </a:r>
            <a:r>
              <a:rPr lang="en-US" dirty="0" err="1"/>
              <a:t>thời</a:t>
            </a:r>
            <a:r>
              <a:rPr lang="en-US" dirty="0"/>
              <a:t> (concurrently).</a:t>
            </a:r>
          </a:p>
          <a:p>
            <a:pPr lvl="2"/>
            <a:r>
              <a:rPr lang="en-US" dirty="0" err="1"/>
              <a:t>tiến</a:t>
            </a:r>
            <a:r>
              <a:rPr lang="en-US" dirty="0"/>
              <a:t> </a:t>
            </a:r>
            <a:r>
              <a:rPr lang="en-US" dirty="0" err="1"/>
              <a:t>trình</a:t>
            </a:r>
            <a:r>
              <a:rPr lang="en-US" dirty="0"/>
              <a:t> cha </a:t>
            </a:r>
            <a:r>
              <a:rPr lang="en-US" dirty="0" err="1"/>
              <a:t>đợi</a:t>
            </a:r>
            <a:r>
              <a:rPr lang="en-US" dirty="0"/>
              <a:t> </a:t>
            </a:r>
            <a:r>
              <a:rPr lang="en-US" dirty="0" err="1"/>
              <a:t>đến</a:t>
            </a:r>
            <a:r>
              <a:rPr lang="en-US" dirty="0"/>
              <a:t> </a:t>
            </a:r>
            <a:r>
              <a:rPr lang="en-US" dirty="0" err="1"/>
              <a:t>khi</a:t>
            </a:r>
            <a:r>
              <a:rPr lang="en-US" dirty="0"/>
              <a:t> </a:t>
            </a:r>
            <a:r>
              <a:rPr lang="en-US" dirty="0" err="1"/>
              <a:t>các</a:t>
            </a:r>
            <a:r>
              <a:rPr lang="en-US" dirty="0"/>
              <a:t> </a:t>
            </a:r>
            <a:r>
              <a:rPr lang="en-US" dirty="0" err="1"/>
              <a:t>tiến</a:t>
            </a:r>
            <a:r>
              <a:rPr lang="en-US" dirty="0"/>
              <a:t> </a:t>
            </a:r>
            <a:r>
              <a:rPr lang="en-US" dirty="0" err="1"/>
              <a:t>trình</a:t>
            </a:r>
            <a:r>
              <a:rPr lang="en-US" dirty="0"/>
              <a:t> con </a:t>
            </a:r>
            <a:r>
              <a:rPr lang="en-US" dirty="0" err="1"/>
              <a:t>kết</a:t>
            </a:r>
            <a:r>
              <a:rPr lang="en-US" dirty="0"/>
              <a:t> </a:t>
            </a:r>
            <a:r>
              <a:rPr lang="en-US" dirty="0" err="1"/>
              <a:t>thúc</a:t>
            </a:r>
            <a:r>
              <a:rPr lang="en-US" dirty="0"/>
              <a: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145</a:t>
            </a:fld>
            <a:endParaRPr lang="en-VN" dirty="0"/>
          </a:p>
        </p:txBody>
      </p:sp>
    </p:spTree>
    <p:extLst>
      <p:ext uri="{BB962C8B-B14F-4D97-AF65-F5344CB8AC3E}">
        <p14:creationId xmlns:p14="http://schemas.microsoft.com/office/powerpoint/2010/main" val="119998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795591"/>
            <a:ext cx="10579654" cy="4063117"/>
          </a:xfrm>
        </p:spPr>
        <p:txBody>
          <a:bodyPr>
            <a:normAutofit/>
          </a:bodyPr>
          <a:lstStyle/>
          <a:p>
            <a:r>
              <a:rPr lang="vi-VN" dirty="0"/>
              <a:t>Không gian địa chỉ:</a:t>
            </a:r>
          </a:p>
          <a:p>
            <a:pPr lvl="1"/>
            <a:r>
              <a:rPr lang="vi-VN" dirty="0"/>
              <a:t>Không gian địa chỉ của tiến trình con được nhân bản từ cha</a:t>
            </a:r>
            <a:r>
              <a:rPr lang="en-US" dirty="0"/>
              <a:t>.</a:t>
            </a:r>
            <a:endParaRPr lang="vi-VN" dirty="0"/>
          </a:p>
          <a:p>
            <a:pPr lvl="1"/>
            <a:r>
              <a:rPr lang="vi-VN" dirty="0"/>
              <a:t>Không gian địa chỉ của tiến trình con được khởi tạo từ t</a:t>
            </a:r>
            <a:r>
              <a:rPr lang="en-US" dirty="0"/>
              <a:t>e</a:t>
            </a:r>
            <a:r>
              <a:rPr lang="vi-VN" dirty="0"/>
              <a:t>mplate</a:t>
            </a:r>
            <a:r>
              <a:rPr lang="en-US" dirty="0"/>
              <a:t>.</a:t>
            </a:r>
            <a:endParaRPr lang="vi-VN" dirty="0"/>
          </a:p>
          <a:p>
            <a:r>
              <a:rPr lang="vi-VN" dirty="0"/>
              <a:t>Ví dụ trong Unix/Linux</a:t>
            </a:r>
          </a:p>
          <a:p>
            <a:pPr lvl="1"/>
            <a:r>
              <a:rPr lang="vi-VN" dirty="0"/>
              <a:t>System call fork() tạo một tiến trình mới</a:t>
            </a:r>
            <a:r>
              <a:rPr lang="en-US" dirty="0"/>
              <a:t>.</a:t>
            </a:r>
            <a:endParaRPr lang="vi-VN" dirty="0"/>
          </a:p>
          <a:p>
            <a:pPr lvl="1"/>
            <a:r>
              <a:rPr lang="vi-VN" dirty="0"/>
              <a:t>System call exec() dùng sau fork() để nạp một chương trình mới vào không gian nhớ của tiến trình mới</a:t>
            </a:r>
            <a:r>
              <a:rPr lang="en-US" dirty="0"/>
              <a:t>.</a:t>
            </a:r>
            <a:endParaRPr lang="vi-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146</a:t>
            </a:fld>
            <a:endParaRPr lang="en-VN" dirty="0"/>
          </a:p>
        </p:txBody>
      </p:sp>
      <p:pic>
        <p:nvPicPr>
          <p:cNvPr id="6" name="Picture 4" descr="3">
            <a:extLst>
              <a:ext uri="{FF2B5EF4-FFF2-40B4-BE49-F238E27FC236}">
                <a16:creationId xmlns:a16="http://schemas.microsoft.com/office/drawing/2014/main" id="{D4B78D5D-D9F7-7168-B719-D4252C268EB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85441" y="5342049"/>
            <a:ext cx="5132413" cy="129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0ABA2D6A-C1EB-6B5F-502D-951B8A863E21}"/>
              </a:ext>
            </a:extLst>
          </p:cNvPr>
          <p:cNvSpPr txBox="1">
            <a:spLocks/>
          </p:cNvSpPr>
          <p:nvPr/>
        </p:nvSpPr>
        <p:spPr>
          <a:xfrm>
            <a:off x="894522" y="1150148"/>
            <a:ext cx="3071675"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Về</a:t>
            </a:r>
            <a:r>
              <a:rPr lang="en-US" dirty="0"/>
              <a:t> </a:t>
            </a:r>
            <a:r>
              <a:rPr lang="en-US" dirty="0" err="1"/>
              <a:t>quan</a:t>
            </a:r>
            <a:r>
              <a:rPr lang="en-US" dirty="0"/>
              <a:t> </a:t>
            </a:r>
            <a:r>
              <a:rPr lang="en-US" dirty="0" err="1"/>
              <a:t>hệ</a:t>
            </a:r>
            <a:r>
              <a:rPr lang="en-US" dirty="0"/>
              <a:t> cha/con</a:t>
            </a:r>
            <a:endParaRPr lang="en-VN" dirty="0"/>
          </a:p>
        </p:txBody>
      </p:sp>
    </p:spTree>
    <p:extLst>
      <p:ext uri="{BB962C8B-B14F-4D97-AF65-F5344CB8AC3E}">
        <p14:creationId xmlns:p14="http://schemas.microsoft.com/office/powerpoint/2010/main" val="26923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147</a:t>
            </a:fld>
            <a:endParaRPr lang="en-VN" dirty="0"/>
          </a:p>
        </p:txBody>
      </p:sp>
      <p:sp>
        <p:nvSpPr>
          <p:cNvPr id="9" name="Rectangle 4">
            <a:extLst>
              <a:ext uri="{FF2B5EF4-FFF2-40B4-BE49-F238E27FC236}">
                <a16:creationId xmlns:a16="http://schemas.microsoft.com/office/drawing/2014/main" id="{D73BDF45-9B74-50A1-9FD8-FAB94CC62EDF}"/>
              </a:ext>
            </a:extLst>
          </p:cNvPr>
          <p:cNvSpPr txBox="1">
            <a:spLocks noChangeArrowheads="1"/>
          </p:cNvSpPr>
          <p:nvPr/>
        </p:nvSpPr>
        <p:spPr bwMode="auto">
          <a:xfrm>
            <a:off x="6254482" y="1225270"/>
            <a:ext cx="4953000" cy="5410200"/>
          </a:xfrm>
          <a:prstGeom prst="roundRect">
            <a:avLst>
              <a:gd name="adj" fmla="val 1243"/>
            </a:avLst>
          </a:prstGeom>
          <a:noFill/>
          <a:ln w="19050" cap="rnd">
            <a:gradFill>
              <a:gsLst>
                <a:gs pos="0">
                  <a:srgbClr val="0072FF"/>
                </a:gs>
                <a:gs pos="99000">
                  <a:srgbClr val="00C6FF"/>
                </a:gs>
              </a:gsLst>
              <a:lin ang="5400000" scaled="1"/>
            </a:gra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a:lnSpc>
                <a:spcPct val="80000"/>
              </a:lnSpc>
              <a:spcBef>
                <a:spcPts val="788"/>
              </a:spcBef>
            </a:pPr>
            <a:r>
              <a:rPr lang="en-US" altLang="en-US" sz="1500" dirty="0">
                <a:solidFill>
                  <a:srgbClr val="000000"/>
                </a:solidFill>
                <a:latin typeface="Courier New" panose="02070309020205020404" pitchFamily="49" charset="0"/>
              </a:rPr>
              <a:t>#include &lt;</a:t>
            </a:r>
            <a:r>
              <a:rPr lang="en-US" altLang="en-US" sz="1500" dirty="0" err="1">
                <a:solidFill>
                  <a:srgbClr val="000000"/>
                </a:solidFill>
                <a:latin typeface="Courier New" panose="02070309020205020404" pitchFamily="49" charset="0"/>
              </a:rPr>
              <a:t>stdio.h</a:t>
            </a:r>
            <a:r>
              <a:rPr lang="en-US" altLang="en-US" sz="1500" dirty="0">
                <a:solidFill>
                  <a:srgbClr val="000000"/>
                </a:solidFill>
                <a:latin typeface="Courier New" panose="02070309020205020404" pitchFamily="49" charset="0"/>
              </a:rPr>
              <a:t>&gt;</a:t>
            </a:r>
          </a:p>
          <a:p>
            <a:pPr>
              <a:lnSpc>
                <a:spcPct val="80000"/>
              </a:lnSpc>
              <a:spcBef>
                <a:spcPts val="788"/>
              </a:spcBef>
            </a:pPr>
            <a:r>
              <a:rPr lang="en-US" altLang="en-US" sz="1500" dirty="0">
                <a:solidFill>
                  <a:srgbClr val="000000"/>
                </a:solidFill>
                <a:latin typeface="Courier New" panose="02070309020205020404" pitchFamily="49" charset="0"/>
              </a:rPr>
              <a:t>#include &lt;</a:t>
            </a:r>
            <a:r>
              <a:rPr lang="en-US" altLang="en-US" sz="1500" dirty="0" err="1">
                <a:solidFill>
                  <a:srgbClr val="000000"/>
                </a:solidFill>
                <a:latin typeface="Courier New" panose="02070309020205020404" pitchFamily="49" charset="0"/>
              </a:rPr>
              <a:t>unistd.h</a:t>
            </a:r>
            <a:r>
              <a:rPr lang="en-US" altLang="en-US" sz="1500" dirty="0">
                <a:solidFill>
                  <a:srgbClr val="000000"/>
                </a:solidFill>
                <a:latin typeface="Courier New" panose="02070309020205020404" pitchFamily="49" charset="0"/>
              </a:rPr>
              <a:t>&gt;</a:t>
            </a:r>
          </a:p>
          <a:p>
            <a:pPr>
              <a:lnSpc>
                <a:spcPct val="80000"/>
              </a:lnSpc>
              <a:spcBef>
                <a:spcPts val="788"/>
              </a:spcBef>
            </a:pPr>
            <a:r>
              <a:rPr lang="en-US" altLang="en-US" sz="1500" dirty="0">
                <a:solidFill>
                  <a:srgbClr val="000000"/>
                </a:solidFill>
                <a:latin typeface="Courier New" panose="02070309020205020404" pitchFamily="49" charset="0"/>
              </a:rPr>
              <a:t>int main (int </a:t>
            </a:r>
            <a:r>
              <a:rPr lang="en-US" altLang="en-US" sz="1500" dirty="0" err="1">
                <a:solidFill>
                  <a:srgbClr val="000000"/>
                </a:solidFill>
                <a:latin typeface="Courier New" panose="02070309020205020404" pitchFamily="49" charset="0"/>
              </a:rPr>
              <a:t>argc</a:t>
            </a:r>
            <a:r>
              <a:rPr lang="en-US" altLang="en-US" sz="1500" dirty="0">
                <a:solidFill>
                  <a:srgbClr val="000000"/>
                </a:solidFill>
                <a:latin typeface="Courier New" panose="02070309020205020404" pitchFamily="49" charset="0"/>
              </a:rPr>
              <a:t>, char *</a:t>
            </a:r>
            <a:r>
              <a:rPr lang="en-US" altLang="en-US" sz="1500" dirty="0" err="1">
                <a:solidFill>
                  <a:srgbClr val="000000"/>
                </a:solidFill>
                <a:latin typeface="Courier New" panose="02070309020205020404" pitchFamily="49" charset="0"/>
              </a:rPr>
              <a:t>argv</a:t>
            </a:r>
            <a:r>
              <a:rPr lang="en-US" altLang="en-US" sz="1500" dirty="0">
                <a:solidFill>
                  <a:srgbClr val="000000"/>
                </a:solidFill>
                <a:latin typeface="Courier New" panose="02070309020205020404" pitchFamily="49" charset="0"/>
              </a:rPr>
              <a:t>[]){</a:t>
            </a:r>
          </a:p>
          <a:p>
            <a:pPr>
              <a:lnSpc>
                <a:spcPct val="80000"/>
              </a:lnSpc>
              <a:spcBef>
                <a:spcPts val="788"/>
              </a:spcBef>
            </a:pPr>
            <a:r>
              <a:rPr lang="en-US" altLang="en-US" sz="1500" dirty="0">
                <a:solidFill>
                  <a:srgbClr val="000000"/>
                </a:solidFill>
                <a:latin typeface="Courier New" panose="02070309020205020404" pitchFamily="49" charset="0"/>
              </a:rPr>
              <a:t>	int	</a:t>
            </a:r>
            <a:r>
              <a:rPr lang="en-US" altLang="en-US" sz="1500" dirty="0" err="1">
                <a:solidFill>
                  <a:srgbClr val="000000"/>
                </a:solidFill>
                <a:latin typeface="Courier New" panose="02070309020205020404" pitchFamily="49" charset="0"/>
              </a:rPr>
              <a:t>pid</a:t>
            </a:r>
            <a:r>
              <a:rPr lang="en-US" altLang="en-US" sz="1500" dirty="0">
                <a:solidFill>
                  <a:srgbClr val="000000"/>
                </a:solidFill>
                <a:latin typeface="Courier New" panose="02070309020205020404" pitchFamily="49" charset="0"/>
              </a:rPr>
              <a:t>;</a:t>
            </a:r>
          </a:p>
          <a:p>
            <a:pPr>
              <a:lnSpc>
                <a:spcPct val="80000"/>
              </a:lnSpc>
              <a:spcBef>
                <a:spcPts val="788"/>
              </a:spcBef>
            </a:pPr>
            <a:r>
              <a:rPr lang="en-US" altLang="en-US" sz="1500" dirty="0">
                <a:solidFill>
                  <a:srgbClr val="000000"/>
                </a:solidFill>
                <a:latin typeface="Courier New" panose="02070309020205020404" pitchFamily="49" charset="0"/>
              </a:rPr>
              <a:t>	</a:t>
            </a:r>
            <a:r>
              <a:rPr lang="en-US" altLang="en-US" sz="1500" dirty="0">
                <a:solidFill>
                  <a:schemeClr val="tx1"/>
                </a:solidFill>
                <a:latin typeface="Courier New" panose="02070309020205020404" pitchFamily="49" charset="0"/>
              </a:rPr>
              <a:t>/* create a new process */</a:t>
            </a:r>
          </a:p>
          <a:p>
            <a:pPr>
              <a:lnSpc>
                <a:spcPct val="80000"/>
              </a:lnSpc>
              <a:spcBef>
                <a:spcPts val="788"/>
              </a:spcBef>
            </a:pPr>
            <a:r>
              <a:rPr lang="en-US" altLang="en-US" sz="1500" dirty="0">
                <a:solidFill>
                  <a:schemeClr val="tx1"/>
                </a:solidFill>
                <a:latin typeface="Courier New" panose="02070309020205020404" pitchFamily="49" charset="0"/>
              </a:rPr>
              <a:t>	</a:t>
            </a:r>
            <a:r>
              <a:rPr lang="en-US" altLang="en-US" sz="1500" dirty="0" err="1">
                <a:solidFill>
                  <a:schemeClr val="tx1"/>
                </a:solidFill>
                <a:latin typeface="Courier New" panose="02070309020205020404" pitchFamily="49" charset="0"/>
              </a:rPr>
              <a:t>pid</a:t>
            </a:r>
            <a:r>
              <a:rPr lang="en-US" altLang="en-US" sz="1500" dirty="0">
                <a:solidFill>
                  <a:schemeClr val="tx1"/>
                </a:solidFill>
                <a:latin typeface="Courier New" panose="02070309020205020404" pitchFamily="49" charset="0"/>
              </a:rPr>
              <a:t> = fork();	</a:t>
            </a:r>
          </a:p>
          <a:p>
            <a:pPr>
              <a:lnSpc>
                <a:spcPct val="80000"/>
              </a:lnSpc>
              <a:spcBef>
                <a:spcPts val="788"/>
              </a:spcBef>
            </a:pPr>
            <a:r>
              <a:rPr lang="en-US" altLang="en-US" sz="1500" dirty="0">
                <a:solidFill>
                  <a:schemeClr val="tx1"/>
                </a:solidFill>
                <a:latin typeface="Courier New" panose="02070309020205020404" pitchFamily="49" charset="0"/>
              </a:rPr>
              <a:t>	if (</a:t>
            </a:r>
            <a:r>
              <a:rPr lang="en-US" altLang="en-US" sz="1500" dirty="0" err="1">
                <a:solidFill>
                  <a:schemeClr val="tx1"/>
                </a:solidFill>
                <a:latin typeface="Courier New" panose="02070309020205020404" pitchFamily="49" charset="0"/>
              </a:rPr>
              <a:t>pid</a:t>
            </a:r>
            <a:r>
              <a:rPr lang="en-US" altLang="en-US" sz="1500" dirty="0">
                <a:solidFill>
                  <a:schemeClr val="tx1"/>
                </a:solidFill>
                <a:latin typeface="Courier New" panose="02070309020205020404" pitchFamily="49" charset="0"/>
              </a:rPr>
              <a:t> &gt; 0){</a:t>
            </a:r>
          </a:p>
          <a:p>
            <a:pPr>
              <a:lnSpc>
                <a:spcPct val="80000"/>
              </a:lnSpc>
              <a:spcBef>
                <a:spcPts val="788"/>
              </a:spcBef>
            </a:pPr>
            <a:r>
              <a:rPr lang="en-US" altLang="en-US" sz="1500" dirty="0">
                <a:solidFill>
                  <a:schemeClr val="tx1"/>
                </a:solidFill>
                <a:latin typeface="Courier New" panose="02070309020205020404" pitchFamily="49" charset="0"/>
              </a:rPr>
              <a:t>		</a:t>
            </a:r>
            <a:r>
              <a:rPr lang="en-US" altLang="en-US" sz="1500" dirty="0" err="1">
                <a:solidFill>
                  <a:schemeClr val="tx1"/>
                </a:solidFill>
                <a:latin typeface="Courier New" panose="02070309020205020404" pitchFamily="49" charset="0"/>
              </a:rPr>
              <a:t>printf</a:t>
            </a:r>
            <a:r>
              <a:rPr lang="en-US" altLang="en-US" sz="1500" dirty="0">
                <a:solidFill>
                  <a:schemeClr val="tx1"/>
                </a:solidFill>
                <a:latin typeface="Courier New" panose="02070309020205020404" pitchFamily="49" charset="0"/>
              </a:rPr>
              <a:t>(“This is parent process”);</a:t>
            </a:r>
          </a:p>
          <a:p>
            <a:pPr>
              <a:lnSpc>
                <a:spcPct val="80000"/>
              </a:lnSpc>
              <a:spcBef>
                <a:spcPts val="788"/>
              </a:spcBef>
            </a:pPr>
            <a:r>
              <a:rPr lang="en-US" altLang="en-US" sz="1500" dirty="0">
                <a:solidFill>
                  <a:schemeClr val="tx1"/>
                </a:solidFill>
                <a:latin typeface="Courier New" panose="02070309020205020404" pitchFamily="49" charset="0"/>
              </a:rPr>
              <a:t>		wait(NULL);</a:t>
            </a:r>
          </a:p>
          <a:p>
            <a:pPr>
              <a:lnSpc>
                <a:spcPct val="80000"/>
              </a:lnSpc>
              <a:spcBef>
                <a:spcPts val="788"/>
              </a:spcBef>
            </a:pPr>
            <a:r>
              <a:rPr lang="en-US" altLang="en-US" sz="1500" dirty="0">
                <a:solidFill>
                  <a:schemeClr val="tx1"/>
                </a:solidFill>
                <a:latin typeface="Courier New" panose="02070309020205020404" pitchFamily="49" charset="0"/>
              </a:rPr>
              <a:t>		exit(0);} </a:t>
            </a:r>
          </a:p>
          <a:p>
            <a:pPr>
              <a:lnSpc>
                <a:spcPct val="80000"/>
              </a:lnSpc>
              <a:spcBef>
                <a:spcPts val="788"/>
              </a:spcBef>
            </a:pPr>
            <a:r>
              <a:rPr lang="en-US" altLang="en-US" sz="1500" dirty="0">
                <a:solidFill>
                  <a:schemeClr val="tx1"/>
                </a:solidFill>
                <a:latin typeface="Courier New" panose="02070309020205020404" pitchFamily="49" charset="0"/>
              </a:rPr>
              <a:t>	else if (</a:t>
            </a:r>
            <a:r>
              <a:rPr lang="en-US" altLang="en-US" sz="1500" dirty="0" err="1">
                <a:solidFill>
                  <a:schemeClr val="tx1"/>
                </a:solidFill>
                <a:latin typeface="Courier New" panose="02070309020205020404" pitchFamily="49" charset="0"/>
              </a:rPr>
              <a:t>pid</a:t>
            </a:r>
            <a:r>
              <a:rPr lang="en-US" altLang="en-US" sz="1500" dirty="0">
                <a:solidFill>
                  <a:schemeClr val="tx1"/>
                </a:solidFill>
                <a:latin typeface="Courier New" panose="02070309020205020404" pitchFamily="49" charset="0"/>
              </a:rPr>
              <a:t> == 0) 	{</a:t>
            </a:r>
          </a:p>
          <a:p>
            <a:pPr>
              <a:lnSpc>
                <a:spcPct val="80000"/>
              </a:lnSpc>
              <a:spcBef>
                <a:spcPts val="788"/>
              </a:spcBef>
            </a:pPr>
            <a:r>
              <a:rPr lang="en-US" altLang="en-US" sz="1500" dirty="0">
                <a:solidFill>
                  <a:schemeClr val="tx1"/>
                </a:solidFill>
                <a:latin typeface="Courier New" panose="02070309020205020404" pitchFamily="49" charset="0"/>
              </a:rPr>
              <a:t>		</a:t>
            </a:r>
            <a:r>
              <a:rPr lang="en-US" altLang="en-US" sz="1500" dirty="0" err="1">
                <a:solidFill>
                  <a:schemeClr val="tx1"/>
                </a:solidFill>
                <a:latin typeface="Courier New" panose="02070309020205020404" pitchFamily="49" charset="0"/>
              </a:rPr>
              <a:t>printf</a:t>
            </a:r>
            <a:r>
              <a:rPr lang="en-US" altLang="en-US" sz="1500" dirty="0">
                <a:solidFill>
                  <a:schemeClr val="tx1"/>
                </a:solidFill>
                <a:latin typeface="Courier New" panose="02070309020205020404" pitchFamily="49" charset="0"/>
              </a:rPr>
              <a:t>(“This is child process”);</a:t>
            </a:r>
          </a:p>
          <a:p>
            <a:pPr>
              <a:lnSpc>
                <a:spcPct val="80000"/>
              </a:lnSpc>
              <a:spcBef>
                <a:spcPts val="788"/>
              </a:spcBef>
            </a:pPr>
            <a:r>
              <a:rPr lang="en-US" altLang="en-US" sz="1500" dirty="0">
                <a:solidFill>
                  <a:schemeClr val="tx1"/>
                </a:solidFill>
                <a:latin typeface="Courier New" panose="02070309020205020404" pitchFamily="49" charset="0"/>
              </a:rPr>
              <a:t>		</a:t>
            </a:r>
            <a:r>
              <a:rPr lang="en-US" altLang="en-US" sz="1500" dirty="0" err="1">
                <a:solidFill>
                  <a:schemeClr val="tx1"/>
                </a:solidFill>
                <a:latin typeface="Courier New" panose="02070309020205020404" pitchFamily="49" charset="0"/>
              </a:rPr>
              <a:t>execlp</a:t>
            </a:r>
            <a:r>
              <a:rPr lang="en-US" altLang="en-US" sz="1500" dirty="0">
                <a:solidFill>
                  <a:schemeClr val="tx1"/>
                </a:solidFill>
                <a:latin typeface="Courier New" panose="02070309020205020404" pitchFamily="49" charset="0"/>
              </a:rPr>
              <a:t>(“/bin/ls”, “ls”, NULL);</a:t>
            </a:r>
          </a:p>
          <a:p>
            <a:pPr>
              <a:lnSpc>
                <a:spcPct val="80000"/>
              </a:lnSpc>
              <a:spcBef>
                <a:spcPts val="788"/>
              </a:spcBef>
            </a:pPr>
            <a:r>
              <a:rPr lang="en-US" altLang="en-US" sz="1500" dirty="0">
                <a:solidFill>
                  <a:schemeClr val="tx1"/>
                </a:solidFill>
                <a:latin typeface="Courier New" panose="02070309020205020404" pitchFamily="49" charset="0"/>
              </a:rPr>
              <a:t>		exit(0);}</a:t>
            </a:r>
          </a:p>
          <a:p>
            <a:pPr>
              <a:lnSpc>
                <a:spcPct val="80000"/>
              </a:lnSpc>
              <a:spcBef>
                <a:spcPts val="788"/>
              </a:spcBef>
            </a:pPr>
            <a:r>
              <a:rPr lang="en-US" altLang="en-US" sz="1500" dirty="0">
                <a:solidFill>
                  <a:schemeClr val="tx1"/>
                </a:solidFill>
                <a:latin typeface="Courier New" panose="02070309020205020404" pitchFamily="49" charset="0"/>
              </a:rPr>
              <a:t>	else {   // </a:t>
            </a:r>
            <a:r>
              <a:rPr lang="en-US" altLang="en-US" sz="1500" dirty="0" err="1">
                <a:solidFill>
                  <a:schemeClr val="tx1"/>
                </a:solidFill>
                <a:latin typeface="Courier New" panose="02070309020205020404" pitchFamily="49" charset="0"/>
              </a:rPr>
              <a:t>pid</a:t>
            </a:r>
            <a:r>
              <a:rPr lang="en-US" altLang="en-US" sz="1500" dirty="0">
                <a:solidFill>
                  <a:schemeClr val="tx1"/>
                </a:solidFill>
                <a:latin typeface="Courier New" panose="02070309020205020404" pitchFamily="49" charset="0"/>
              </a:rPr>
              <a:t> &lt; 0</a:t>
            </a:r>
          </a:p>
          <a:p>
            <a:pPr>
              <a:lnSpc>
                <a:spcPct val="80000"/>
              </a:lnSpc>
              <a:spcBef>
                <a:spcPts val="788"/>
              </a:spcBef>
            </a:pPr>
            <a:r>
              <a:rPr lang="en-US" altLang="en-US" sz="1500" dirty="0">
                <a:solidFill>
                  <a:schemeClr val="tx1"/>
                </a:solidFill>
                <a:latin typeface="Courier New" panose="02070309020205020404" pitchFamily="49" charset="0"/>
              </a:rPr>
              <a:t>		</a:t>
            </a:r>
            <a:r>
              <a:rPr lang="en-US" altLang="en-US" sz="1500" dirty="0" err="1">
                <a:solidFill>
                  <a:schemeClr val="tx1"/>
                </a:solidFill>
                <a:latin typeface="Courier New" panose="02070309020205020404" pitchFamily="49" charset="0"/>
              </a:rPr>
              <a:t>printf</a:t>
            </a:r>
            <a:r>
              <a:rPr lang="en-US" altLang="en-US" sz="1500" dirty="0">
                <a:solidFill>
                  <a:schemeClr val="tx1"/>
                </a:solidFill>
                <a:latin typeface="Courier New" panose="02070309020205020404" pitchFamily="49" charset="0"/>
              </a:rPr>
              <a:t>(“Fork error\n”);</a:t>
            </a:r>
          </a:p>
          <a:p>
            <a:pPr>
              <a:lnSpc>
                <a:spcPct val="80000"/>
              </a:lnSpc>
              <a:spcBef>
                <a:spcPts val="788"/>
              </a:spcBef>
            </a:pPr>
            <a:r>
              <a:rPr lang="en-US" altLang="en-US" sz="1500" dirty="0">
                <a:solidFill>
                  <a:schemeClr val="tx1"/>
                </a:solidFill>
                <a:latin typeface="Courier New" panose="02070309020205020404" pitchFamily="49" charset="0"/>
              </a:rPr>
              <a:t>		exit(-1);</a:t>
            </a:r>
          </a:p>
          <a:p>
            <a:pPr>
              <a:lnSpc>
                <a:spcPct val="80000"/>
              </a:lnSpc>
              <a:spcBef>
                <a:spcPts val="788"/>
              </a:spcBef>
            </a:pPr>
            <a:r>
              <a:rPr lang="en-US" altLang="en-US" sz="1500" dirty="0">
                <a:solidFill>
                  <a:schemeClr val="tx1"/>
                </a:solidFill>
                <a:latin typeface="Courier New" panose="02070309020205020404" pitchFamily="49" charset="0"/>
              </a:rPr>
              <a:t>	}</a:t>
            </a:r>
          </a:p>
          <a:p>
            <a:pPr>
              <a:lnSpc>
                <a:spcPct val="80000"/>
              </a:lnSpc>
              <a:spcBef>
                <a:spcPts val="788"/>
              </a:spcBef>
            </a:pPr>
            <a:r>
              <a:rPr lang="en-US" altLang="en-US" sz="1500" dirty="0">
                <a:solidFill>
                  <a:srgbClr val="000000"/>
                </a:solidFill>
                <a:latin typeface="Courier New" panose="02070309020205020404" pitchFamily="49" charset="0"/>
              </a:rPr>
              <a:t>}</a:t>
            </a:r>
          </a:p>
        </p:txBody>
      </p:sp>
      <p:sp>
        <p:nvSpPr>
          <p:cNvPr id="10" name="Oval 9">
            <a:extLst>
              <a:ext uri="{FF2B5EF4-FFF2-40B4-BE49-F238E27FC236}">
                <a16:creationId xmlns:a16="http://schemas.microsoft.com/office/drawing/2014/main" id="{098A5E93-924E-8E03-4C32-B896D058E3D7}"/>
              </a:ext>
            </a:extLst>
          </p:cNvPr>
          <p:cNvSpPr/>
          <p:nvPr/>
        </p:nvSpPr>
        <p:spPr>
          <a:xfrm>
            <a:off x="1661720" y="2329758"/>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11" name="Oval 10">
            <a:extLst>
              <a:ext uri="{FF2B5EF4-FFF2-40B4-BE49-F238E27FC236}">
                <a16:creationId xmlns:a16="http://schemas.microsoft.com/office/drawing/2014/main" id="{CF6066AF-201F-119A-DF64-1087CC22812A}"/>
              </a:ext>
            </a:extLst>
          </p:cNvPr>
          <p:cNvSpPr/>
          <p:nvPr/>
        </p:nvSpPr>
        <p:spPr>
          <a:xfrm>
            <a:off x="1687718" y="4271445"/>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12" name="Oval 11">
            <a:extLst>
              <a:ext uri="{FF2B5EF4-FFF2-40B4-BE49-F238E27FC236}">
                <a16:creationId xmlns:a16="http://schemas.microsoft.com/office/drawing/2014/main" id="{5AA965CD-67D3-ACC0-2C19-6C5C2DB40D67}"/>
              </a:ext>
            </a:extLst>
          </p:cNvPr>
          <p:cNvSpPr/>
          <p:nvPr/>
        </p:nvSpPr>
        <p:spPr>
          <a:xfrm>
            <a:off x="4251003" y="4271445"/>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P1</a:t>
            </a:r>
          </a:p>
        </p:txBody>
      </p:sp>
      <p:cxnSp>
        <p:nvCxnSpPr>
          <p:cNvPr id="13" name="Straight Arrow Connector 12">
            <a:extLst>
              <a:ext uri="{FF2B5EF4-FFF2-40B4-BE49-F238E27FC236}">
                <a16:creationId xmlns:a16="http://schemas.microsoft.com/office/drawing/2014/main" id="{BB86742D-D511-4274-BC97-DB3133CF2210}"/>
              </a:ext>
            </a:extLst>
          </p:cNvPr>
          <p:cNvCxnSpPr>
            <a:stCxn id="10" idx="4"/>
            <a:endCxn id="11" idx="0"/>
          </p:cNvCxnSpPr>
          <p:nvPr/>
        </p:nvCxnSpPr>
        <p:spPr>
          <a:xfrm>
            <a:off x="2042720" y="2732030"/>
            <a:ext cx="25998" cy="153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7690B8-A534-C1AA-647B-4F99637AB541}"/>
              </a:ext>
            </a:extLst>
          </p:cNvPr>
          <p:cNvCxnSpPr>
            <a:stCxn id="10" idx="4"/>
            <a:endCxn id="12" idx="0"/>
          </p:cNvCxnSpPr>
          <p:nvPr/>
        </p:nvCxnSpPr>
        <p:spPr>
          <a:xfrm>
            <a:off x="2042720" y="2732030"/>
            <a:ext cx="2589283" cy="15394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037B963-0925-136D-A19A-935A6D3D7B20}"/>
              </a:ext>
            </a:extLst>
          </p:cNvPr>
          <p:cNvSpPr txBox="1"/>
          <p:nvPr/>
        </p:nvSpPr>
        <p:spPr>
          <a:xfrm>
            <a:off x="984518" y="4986000"/>
            <a:ext cx="2191626" cy="646331"/>
          </a:xfrm>
          <a:prstGeom prst="rect">
            <a:avLst/>
          </a:prstGeom>
          <a:noFill/>
        </p:spPr>
        <p:txBody>
          <a:bodyPr wrap="none" rtlCol="0">
            <a:spAutoFit/>
          </a:bodyPr>
          <a:lstStyle/>
          <a:p>
            <a:pPr algn="ctr"/>
            <a:r>
              <a:rPr lang="en-US"/>
              <a:t>pid &gt; 0</a:t>
            </a:r>
          </a:p>
          <a:p>
            <a:pPr algn="ctr"/>
            <a:r>
              <a:rPr lang="en-US"/>
              <a:t>This is parent process</a:t>
            </a:r>
          </a:p>
        </p:txBody>
      </p:sp>
      <p:sp>
        <p:nvSpPr>
          <p:cNvPr id="16" name="TextBox 15">
            <a:extLst>
              <a:ext uri="{FF2B5EF4-FFF2-40B4-BE49-F238E27FC236}">
                <a16:creationId xmlns:a16="http://schemas.microsoft.com/office/drawing/2014/main" id="{8F7961CA-7EF1-97EA-FEE1-EDE24758D0D1}"/>
              </a:ext>
            </a:extLst>
          </p:cNvPr>
          <p:cNvSpPr txBox="1"/>
          <p:nvPr/>
        </p:nvSpPr>
        <p:spPr>
          <a:xfrm>
            <a:off x="3593899" y="4986399"/>
            <a:ext cx="2076209" cy="646331"/>
          </a:xfrm>
          <a:prstGeom prst="rect">
            <a:avLst/>
          </a:prstGeom>
          <a:noFill/>
        </p:spPr>
        <p:txBody>
          <a:bodyPr wrap="none" rtlCol="0">
            <a:spAutoFit/>
          </a:bodyPr>
          <a:lstStyle/>
          <a:p>
            <a:pPr algn="ctr"/>
            <a:r>
              <a:rPr lang="en-US"/>
              <a:t>pid = 0</a:t>
            </a:r>
          </a:p>
          <a:p>
            <a:pPr algn="ctr"/>
            <a:r>
              <a:rPr lang="en-US"/>
              <a:t>This is child process</a:t>
            </a:r>
          </a:p>
        </p:txBody>
      </p:sp>
      <p:cxnSp>
        <p:nvCxnSpPr>
          <p:cNvPr id="17" name="Straight Arrow Connector 16">
            <a:extLst>
              <a:ext uri="{FF2B5EF4-FFF2-40B4-BE49-F238E27FC236}">
                <a16:creationId xmlns:a16="http://schemas.microsoft.com/office/drawing/2014/main" id="{2F5774F1-87D3-3EFD-7EBA-6F92B3685F40}"/>
              </a:ext>
            </a:extLst>
          </p:cNvPr>
          <p:cNvCxnSpPr>
            <a:cxnSpLocks/>
            <a:stCxn id="11" idx="4"/>
            <a:endCxn id="15" idx="0"/>
          </p:cNvCxnSpPr>
          <p:nvPr/>
        </p:nvCxnSpPr>
        <p:spPr>
          <a:xfrm>
            <a:off x="2068718" y="4673717"/>
            <a:ext cx="11613" cy="3122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C127A79-44A9-C05A-C058-C59EA70C1990}"/>
              </a:ext>
            </a:extLst>
          </p:cNvPr>
          <p:cNvCxnSpPr>
            <a:stCxn id="12" idx="4"/>
            <a:endCxn id="16" idx="0"/>
          </p:cNvCxnSpPr>
          <p:nvPr/>
        </p:nvCxnSpPr>
        <p:spPr>
          <a:xfrm>
            <a:off x="4632003" y="4673717"/>
            <a:ext cx="1" cy="3126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623B8E-72F9-77C4-FD9E-23824E982A6D}"/>
              </a:ext>
            </a:extLst>
          </p:cNvPr>
          <p:cNvSpPr txBox="1"/>
          <p:nvPr/>
        </p:nvSpPr>
        <p:spPr>
          <a:xfrm>
            <a:off x="2655171" y="2579630"/>
            <a:ext cx="840295" cy="369332"/>
          </a:xfrm>
          <a:prstGeom prst="rect">
            <a:avLst/>
          </a:prstGeom>
          <a:noFill/>
        </p:spPr>
        <p:txBody>
          <a:bodyPr wrap="none" rtlCol="0">
            <a:spAutoFit/>
          </a:bodyPr>
          <a:lstStyle/>
          <a:p>
            <a:r>
              <a:rPr lang="en-US"/>
              <a:t>pid = 0</a:t>
            </a:r>
          </a:p>
        </p:txBody>
      </p:sp>
      <p:sp>
        <p:nvSpPr>
          <p:cNvPr id="3" name="Title 1">
            <a:extLst>
              <a:ext uri="{FF2B5EF4-FFF2-40B4-BE49-F238E27FC236}">
                <a16:creationId xmlns:a16="http://schemas.microsoft.com/office/drawing/2014/main" id="{F5D876A3-3897-D685-E786-3A4D420ACA5A}"/>
              </a:ext>
            </a:extLst>
          </p:cNvPr>
          <p:cNvSpPr txBox="1">
            <a:spLocks/>
          </p:cNvSpPr>
          <p:nvPr/>
        </p:nvSpPr>
        <p:spPr>
          <a:xfrm>
            <a:off x="1148747" y="1225270"/>
            <a:ext cx="4180953"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pt-BR"/>
              <a:t>Ví dụ tạo process với fork()</a:t>
            </a:r>
            <a:endParaRPr lang="en-VN" dirty="0"/>
          </a:p>
        </p:txBody>
      </p:sp>
      <p:sp>
        <p:nvSpPr>
          <p:cNvPr id="20" name="Title 1">
            <a:extLst>
              <a:ext uri="{FF2B5EF4-FFF2-40B4-BE49-F238E27FC236}">
                <a16:creationId xmlns:a16="http://schemas.microsoft.com/office/drawing/2014/main" id="{544CA308-E51F-F4AC-E4F9-4A58D85BBEA3}"/>
              </a:ext>
            </a:extLst>
          </p:cNvPr>
          <p:cNvSpPr>
            <a:spLocks noGrp="1"/>
          </p:cNvSpPr>
          <p:nvPr>
            <p:ph type="title"/>
          </p:nvPr>
        </p:nvSpPr>
        <p:spPr>
          <a:xfrm>
            <a:off x="774145" y="223964"/>
            <a:ext cx="10579655" cy="785896"/>
          </a:xfrm>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Tree>
    <p:extLst>
      <p:ext uri="{BB962C8B-B14F-4D97-AF65-F5344CB8AC3E}">
        <p14:creationId xmlns:p14="http://schemas.microsoft.com/office/powerpoint/2010/main" val="16738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P spid="16" grpId="0"/>
      <p:bldP spid="1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148</a:t>
            </a:fld>
            <a:endParaRPr lang="en-VN" dirty="0"/>
          </a:p>
        </p:txBody>
      </p:sp>
      <p:sp>
        <p:nvSpPr>
          <p:cNvPr id="3" name="Rectangle 4">
            <a:extLst>
              <a:ext uri="{FF2B5EF4-FFF2-40B4-BE49-F238E27FC236}">
                <a16:creationId xmlns:a16="http://schemas.microsoft.com/office/drawing/2014/main" id="{65F0E206-6F18-61CD-BD79-4CF9ED670A60}"/>
              </a:ext>
            </a:extLst>
          </p:cNvPr>
          <p:cNvSpPr txBox="1">
            <a:spLocks noChangeArrowheads="1"/>
          </p:cNvSpPr>
          <p:nvPr/>
        </p:nvSpPr>
        <p:spPr bwMode="auto">
          <a:xfrm>
            <a:off x="791214" y="1647456"/>
            <a:ext cx="4847530" cy="4177496"/>
          </a:xfrm>
          <a:prstGeom prst="roundRect">
            <a:avLst>
              <a:gd name="adj" fmla="val 2259"/>
            </a:avLst>
          </a:prstGeom>
          <a:noFill/>
          <a:ln w="19050" cap="rnd">
            <a:gradFill>
              <a:gsLst>
                <a:gs pos="0">
                  <a:srgbClr val="0072FF"/>
                </a:gs>
                <a:gs pos="99000">
                  <a:srgbClr val="00C6FF"/>
                </a:gs>
              </a:gsLst>
              <a:lin ang="5400000" scaled="1"/>
            </a:gradFill>
            <a:round/>
            <a:headEnd/>
            <a:tailEnd/>
          </a:ln>
          <a:extLst>
            <a:ext uri="{909E8E84-426E-40DD-AFC4-6F175D3DCCD1}">
              <a14:hiddenFill xmlns:a14="http://schemas.microsoft.com/office/drawing/2010/main">
                <a:solidFill>
                  <a:srgbClr val="FFFFFF"/>
                </a:solidFill>
              </a14:hiddenFill>
            </a:ext>
          </a:extLst>
        </p:spPr>
        <p:txBody>
          <a:bodyPr/>
          <a:lstStyle>
            <a:defPPr>
              <a:defRPr lang="en-VN"/>
            </a:defPPr>
            <a:lvl1pPr marL="342900" indent="-342900">
              <a:lnSpc>
                <a:spcPct val="80000"/>
              </a:lnSpc>
              <a:spcBef>
                <a:spcPts val="788"/>
              </a:spcBef>
              <a:buClr>
                <a:srgbClr val="000000"/>
              </a:buClr>
              <a:buSzPct val="100000"/>
              <a:buFont typeface="Times New Roman" panose="02020603050405020304" pitchFamily="18" charset="0"/>
              <a:defRPr sz="1500">
                <a:solidFill>
                  <a:srgbClr val="000000"/>
                </a:solidFill>
                <a:latin typeface="Courier New" panose="02070309020205020404" pitchFamily="49"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r>
              <a:rPr lang="en-US" altLang="en-US" dirty="0"/>
              <a:t>#include &lt;</a:t>
            </a:r>
            <a:r>
              <a:rPr lang="en-US" altLang="en-US" dirty="0" err="1"/>
              <a:t>stdio.h</a:t>
            </a:r>
            <a:r>
              <a:rPr lang="en-US" altLang="en-US" dirty="0"/>
              <a:t>&gt;</a:t>
            </a:r>
          </a:p>
          <a:p>
            <a:r>
              <a:rPr lang="en-US" altLang="en-US" dirty="0"/>
              <a:t>#include &lt;</a:t>
            </a:r>
            <a:r>
              <a:rPr lang="en-US" altLang="en-US" dirty="0" err="1"/>
              <a:t>unistd.h</a:t>
            </a:r>
            <a:r>
              <a:rPr lang="en-US" altLang="en-US" dirty="0"/>
              <a:t>&gt;</a:t>
            </a:r>
          </a:p>
          <a:p>
            <a:r>
              <a:rPr lang="en-US" altLang="en-US" dirty="0"/>
              <a:t>int main (int </a:t>
            </a:r>
            <a:r>
              <a:rPr lang="en-US" altLang="en-US" dirty="0" err="1"/>
              <a:t>argc</a:t>
            </a:r>
            <a:r>
              <a:rPr lang="en-US" altLang="en-US" dirty="0"/>
              <a:t>, char *</a:t>
            </a:r>
            <a:r>
              <a:rPr lang="en-US" altLang="en-US" dirty="0" err="1"/>
              <a:t>argv</a:t>
            </a:r>
            <a:r>
              <a:rPr lang="en-US" altLang="en-US" dirty="0"/>
              <a:t>[])</a:t>
            </a:r>
          </a:p>
          <a:p>
            <a:r>
              <a:rPr lang="en-US" altLang="en-US" dirty="0"/>
              <a:t>{</a:t>
            </a:r>
          </a:p>
          <a:p>
            <a:r>
              <a:rPr lang="en-US" altLang="en-US" dirty="0"/>
              <a:t>	</a:t>
            </a:r>
            <a:r>
              <a:rPr lang="en-US" altLang="en-US" dirty="0" err="1"/>
              <a:t>printf</a:t>
            </a:r>
            <a:r>
              <a:rPr lang="en-US" altLang="en-US" dirty="0"/>
              <a:t>(“hi”);</a:t>
            </a:r>
          </a:p>
          <a:p>
            <a:r>
              <a:rPr lang="en-US" altLang="en-US" dirty="0"/>
              <a:t>	int </a:t>
            </a:r>
            <a:r>
              <a:rPr lang="en-US" altLang="en-US" dirty="0" err="1"/>
              <a:t>pid</a:t>
            </a:r>
            <a:r>
              <a:rPr lang="en-US" altLang="en-US" dirty="0"/>
              <a:t> = fork();</a:t>
            </a:r>
          </a:p>
          <a:p>
            <a:r>
              <a:rPr lang="en-US" altLang="en-US" dirty="0"/>
              <a:t>	if (</a:t>
            </a:r>
            <a:r>
              <a:rPr lang="en-US" altLang="en-US" dirty="0" err="1"/>
              <a:t>pid</a:t>
            </a:r>
            <a:r>
              <a:rPr lang="en-US" altLang="en-US" dirty="0"/>
              <a:t> &gt; 0){</a:t>
            </a:r>
          </a:p>
          <a:p>
            <a:r>
              <a:rPr lang="en-US" altLang="en-US" dirty="0"/>
              <a:t>			fork();</a:t>
            </a:r>
          </a:p>
          <a:p>
            <a:r>
              <a:rPr lang="en-US" altLang="en-US" dirty="0"/>
              <a:t>			</a:t>
            </a:r>
            <a:r>
              <a:rPr lang="en-US" altLang="en-US" dirty="0" err="1"/>
              <a:t>printf</a:t>
            </a:r>
            <a:r>
              <a:rPr lang="en-US" altLang="en-US" dirty="0"/>
              <a:t>(“hello”);</a:t>
            </a:r>
          </a:p>
          <a:p>
            <a:r>
              <a:rPr lang="en-US" altLang="en-US" dirty="0"/>
              <a:t>   }</a:t>
            </a:r>
          </a:p>
          <a:p>
            <a:r>
              <a:rPr lang="en-US" altLang="en-US" dirty="0"/>
              <a:t>	else</a:t>
            </a:r>
          </a:p>
          <a:p>
            <a:r>
              <a:rPr lang="en-US" altLang="en-US" dirty="0"/>
              <a:t>			fork();</a:t>
            </a:r>
          </a:p>
          <a:p>
            <a:r>
              <a:rPr lang="en-US" altLang="en-US" dirty="0"/>
              <a:t>			</a:t>
            </a:r>
            <a:r>
              <a:rPr lang="en-US" altLang="en-US" dirty="0" err="1"/>
              <a:t>printf</a:t>
            </a:r>
            <a:r>
              <a:rPr lang="en-US" altLang="en-US" dirty="0"/>
              <a:t>(“bye”);</a:t>
            </a:r>
          </a:p>
          <a:p>
            <a:r>
              <a:rPr lang="en-US" altLang="en-US" dirty="0"/>
              <a:t>}</a:t>
            </a:r>
          </a:p>
        </p:txBody>
      </p:sp>
      <p:sp>
        <p:nvSpPr>
          <p:cNvPr id="6" name="Rectangle: Rounded Corners 2">
            <a:extLst>
              <a:ext uri="{FF2B5EF4-FFF2-40B4-BE49-F238E27FC236}">
                <a16:creationId xmlns:a16="http://schemas.microsoft.com/office/drawing/2014/main" id="{F6F49124-6A15-1C1E-3DA8-11D6936C6E9A}"/>
              </a:ext>
            </a:extLst>
          </p:cNvPr>
          <p:cNvSpPr/>
          <p:nvPr/>
        </p:nvSpPr>
        <p:spPr>
          <a:xfrm>
            <a:off x="7680226" y="2414155"/>
            <a:ext cx="6096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hi</a:t>
            </a:r>
          </a:p>
        </p:txBody>
      </p:sp>
      <p:sp>
        <p:nvSpPr>
          <p:cNvPr id="7" name="Oval 6">
            <a:extLst>
              <a:ext uri="{FF2B5EF4-FFF2-40B4-BE49-F238E27FC236}">
                <a16:creationId xmlns:a16="http://schemas.microsoft.com/office/drawing/2014/main" id="{C5B4CDDC-2FDF-B01D-6D7D-89B728C1198A}"/>
              </a:ext>
            </a:extLst>
          </p:cNvPr>
          <p:cNvSpPr/>
          <p:nvPr/>
        </p:nvSpPr>
        <p:spPr>
          <a:xfrm>
            <a:off x="7597750" y="1719969"/>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cxnSp>
        <p:nvCxnSpPr>
          <p:cNvPr id="8" name="Straight Arrow Connector 7">
            <a:extLst>
              <a:ext uri="{FF2B5EF4-FFF2-40B4-BE49-F238E27FC236}">
                <a16:creationId xmlns:a16="http://schemas.microsoft.com/office/drawing/2014/main" id="{D6CFB782-6F57-3260-2634-38EE671A4DA8}"/>
              </a:ext>
            </a:extLst>
          </p:cNvPr>
          <p:cNvCxnSpPr>
            <a:stCxn id="7" idx="4"/>
            <a:endCxn id="6" idx="0"/>
          </p:cNvCxnSpPr>
          <p:nvPr/>
        </p:nvCxnSpPr>
        <p:spPr>
          <a:xfrm>
            <a:off x="7978750" y="2122241"/>
            <a:ext cx="6276" cy="2919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B088F9F8-C84C-8424-F01B-E190823EC010}"/>
              </a:ext>
            </a:extLst>
          </p:cNvPr>
          <p:cNvSpPr/>
          <p:nvPr/>
        </p:nvSpPr>
        <p:spPr>
          <a:xfrm>
            <a:off x="7597750" y="3160980"/>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21" name="Oval 20">
            <a:extLst>
              <a:ext uri="{FF2B5EF4-FFF2-40B4-BE49-F238E27FC236}">
                <a16:creationId xmlns:a16="http://schemas.microsoft.com/office/drawing/2014/main" id="{4D5323A0-544A-5273-63EF-2DFDFAB65FEA}"/>
              </a:ext>
            </a:extLst>
          </p:cNvPr>
          <p:cNvSpPr/>
          <p:nvPr/>
        </p:nvSpPr>
        <p:spPr>
          <a:xfrm>
            <a:off x="9556757" y="3160980"/>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P1</a:t>
            </a:r>
          </a:p>
        </p:txBody>
      </p:sp>
      <p:cxnSp>
        <p:nvCxnSpPr>
          <p:cNvPr id="22" name="Straight Arrow Connector 21">
            <a:extLst>
              <a:ext uri="{FF2B5EF4-FFF2-40B4-BE49-F238E27FC236}">
                <a16:creationId xmlns:a16="http://schemas.microsoft.com/office/drawing/2014/main" id="{3CF5D8ED-F00D-D235-D68A-6A95A7FF8FB7}"/>
              </a:ext>
            </a:extLst>
          </p:cNvPr>
          <p:cNvCxnSpPr>
            <a:cxnSpLocks/>
            <a:stCxn id="6" idx="2"/>
            <a:endCxn id="20" idx="0"/>
          </p:cNvCxnSpPr>
          <p:nvPr/>
        </p:nvCxnSpPr>
        <p:spPr>
          <a:xfrm flipH="1">
            <a:off x="7978750" y="2795155"/>
            <a:ext cx="6276" cy="3658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F2049E-BFC4-5147-57D0-E72AE68A6C4A}"/>
              </a:ext>
            </a:extLst>
          </p:cNvPr>
          <p:cNvCxnSpPr>
            <a:stCxn id="6" idx="2"/>
            <a:endCxn id="21" idx="0"/>
          </p:cNvCxnSpPr>
          <p:nvPr/>
        </p:nvCxnSpPr>
        <p:spPr>
          <a:xfrm>
            <a:off x="7985026" y="2795155"/>
            <a:ext cx="1952731" cy="3658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916758D-BE1A-EF8E-316A-1B8F06D6933C}"/>
              </a:ext>
            </a:extLst>
          </p:cNvPr>
          <p:cNvSpPr/>
          <p:nvPr/>
        </p:nvSpPr>
        <p:spPr>
          <a:xfrm>
            <a:off x="7597750" y="3730595"/>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25" name="Oval 24">
            <a:extLst>
              <a:ext uri="{FF2B5EF4-FFF2-40B4-BE49-F238E27FC236}">
                <a16:creationId xmlns:a16="http://schemas.microsoft.com/office/drawing/2014/main" id="{EFF1CC93-5469-864B-AEE3-FDD98B0DC5C6}"/>
              </a:ext>
            </a:extLst>
          </p:cNvPr>
          <p:cNvSpPr/>
          <p:nvPr/>
        </p:nvSpPr>
        <p:spPr>
          <a:xfrm>
            <a:off x="6096000" y="3730595"/>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P2</a:t>
            </a:r>
          </a:p>
        </p:txBody>
      </p:sp>
      <p:sp>
        <p:nvSpPr>
          <p:cNvPr id="26" name="Rectangle: Rounded Corners 24">
            <a:extLst>
              <a:ext uri="{FF2B5EF4-FFF2-40B4-BE49-F238E27FC236}">
                <a16:creationId xmlns:a16="http://schemas.microsoft.com/office/drawing/2014/main" id="{AC0027AF-4A8E-72B6-1B11-B668ABF826EA}"/>
              </a:ext>
            </a:extLst>
          </p:cNvPr>
          <p:cNvSpPr/>
          <p:nvPr/>
        </p:nvSpPr>
        <p:spPr>
          <a:xfrm>
            <a:off x="7597750" y="4433086"/>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hello</a:t>
            </a:r>
          </a:p>
        </p:txBody>
      </p:sp>
      <p:sp>
        <p:nvSpPr>
          <p:cNvPr id="27" name="Rectangle: Rounded Corners 25">
            <a:extLst>
              <a:ext uri="{FF2B5EF4-FFF2-40B4-BE49-F238E27FC236}">
                <a16:creationId xmlns:a16="http://schemas.microsoft.com/office/drawing/2014/main" id="{532B53F0-108F-4B2F-A750-38828A483785}"/>
              </a:ext>
            </a:extLst>
          </p:cNvPr>
          <p:cNvSpPr/>
          <p:nvPr/>
        </p:nvSpPr>
        <p:spPr>
          <a:xfrm>
            <a:off x="6096000" y="4433086"/>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hello</a:t>
            </a:r>
          </a:p>
        </p:txBody>
      </p:sp>
      <p:sp>
        <p:nvSpPr>
          <p:cNvPr id="28" name="Oval 27">
            <a:extLst>
              <a:ext uri="{FF2B5EF4-FFF2-40B4-BE49-F238E27FC236}">
                <a16:creationId xmlns:a16="http://schemas.microsoft.com/office/drawing/2014/main" id="{A64AF79E-1902-A60B-8275-B33356C649B1}"/>
              </a:ext>
            </a:extLst>
          </p:cNvPr>
          <p:cNvSpPr/>
          <p:nvPr/>
        </p:nvSpPr>
        <p:spPr>
          <a:xfrm>
            <a:off x="9556757" y="3727941"/>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P1</a:t>
            </a:r>
          </a:p>
        </p:txBody>
      </p:sp>
      <p:sp>
        <p:nvSpPr>
          <p:cNvPr id="29" name="Oval 28">
            <a:extLst>
              <a:ext uri="{FF2B5EF4-FFF2-40B4-BE49-F238E27FC236}">
                <a16:creationId xmlns:a16="http://schemas.microsoft.com/office/drawing/2014/main" id="{CA020B46-819B-5C91-9A5B-A1F7EF2C7406}"/>
              </a:ext>
            </a:extLst>
          </p:cNvPr>
          <p:cNvSpPr/>
          <p:nvPr/>
        </p:nvSpPr>
        <p:spPr>
          <a:xfrm>
            <a:off x="11134764" y="3727941"/>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P3</a:t>
            </a:r>
          </a:p>
        </p:txBody>
      </p:sp>
      <p:cxnSp>
        <p:nvCxnSpPr>
          <p:cNvPr id="30" name="Straight Arrow Connector 29">
            <a:extLst>
              <a:ext uri="{FF2B5EF4-FFF2-40B4-BE49-F238E27FC236}">
                <a16:creationId xmlns:a16="http://schemas.microsoft.com/office/drawing/2014/main" id="{550B6ADC-56F6-F986-D911-A4EBF5561798}"/>
              </a:ext>
            </a:extLst>
          </p:cNvPr>
          <p:cNvCxnSpPr>
            <a:stCxn id="20" idx="4"/>
          </p:cNvCxnSpPr>
          <p:nvPr/>
        </p:nvCxnSpPr>
        <p:spPr>
          <a:xfrm>
            <a:off x="7978750" y="3563252"/>
            <a:ext cx="0" cy="164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D6CF85F-2FE1-4C5E-7C02-A38B0452BF4F}"/>
              </a:ext>
            </a:extLst>
          </p:cNvPr>
          <p:cNvCxnSpPr>
            <a:stCxn id="20" idx="4"/>
          </p:cNvCxnSpPr>
          <p:nvPr/>
        </p:nvCxnSpPr>
        <p:spPr>
          <a:xfrm flipH="1">
            <a:off x="6477000" y="3563252"/>
            <a:ext cx="1501750" cy="164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987B05-5764-2962-B852-8219996711B9}"/>
              </a:ext>
            </a:extLst>
          </p:cNvPr>
          <p:cNvCxnSpPr>
            <a:stCxn id="21" idx="4"/>
            <a:endCxn id="28" idx="0"/>
          </p:cNvCxnSpPr>
          <p:nvPr/>
        </p:nvCxnSpPr>
        <p:spPr>
          <a:xfrm>
            <a:off x="9937757" y="3563252"/>
            <a:ext cx="0" cy="164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E42AEC-B264-E4AF-B62A-45F62D180188}"/>
              </a:ext>
            </a:extLst>
          </p:cNvPr>
          <p:cNvCxnSpPr>
            <a:stCxn id="21" idx="4"/>
            <a:endCxn id="29" idx="0"/>
          </p:cNvCxnSpPr>
          <p:nvPr/>
        </p:nvCxnSpPr>
        <p:spPr>
          <a:xfrm>
            <a:off x="9937757" y="3563252"/>
            <a:ext cx="1578007" cy="164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F7E255-F0A6-48D7-C9A7-D814896FC56E}"/>
              </a:ext>
            </a:extLst>
          </p:cNvPr>
          <p:cNvCxnSpPr>
            <a:cxnSpLocks/>
            <a:stCxn id="25" idx="4"/>
            <a:endCxn id="27" idx="0"/>
          </p:cNvCxnSpPr>
          <p:nvPr/>
        </p:nvCxnSpPr>
        <p:spPr>
          <a:xfrm>
            <a:off x="6477000" y="4132867"/>
            <a:ext cx="0" cy="300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ECE537-E5FD-F845-FD1B-22C6E6AD1FD8}"/>
              </a:ext>
            </a:extLst>
          </p:cNvPr>
          <p:cNvCxnSpPr>
            <a:stCxn id="24" idx="4"/>
            <a:endCxn id="26" idx="0"/>
          </p:cNvCxnSpPr>
          <p:nvPr/>
        </p:nvCxnSpPr>
        <p:spPr>
          <a:xfrm>
            <a:off x="7978750" y="4132867"/>
            <a:ext cx="0" cy="300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44">
            <a:extLst>
              <a:ext uri="{FF2B5EF4-FFF2-40B4-BE49-F238E27FC236}">
                <a16:creationId xmlns:a16="http://schemas.microsoft.com/office/drawing/2014/main" id="{56C53477-4B5B-FA60-1E97-F72068E1007A}"/>
              </a:ext>
            </a:extLst>
          </p:cNvPr>
          <p:cNvSpPr/>
          <p:nvPr/>
        </p:nvSpPr>
        <p:spPr>
          <a:xfrm>
            <a:off x="9556757" y="4433086"/>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bye</a:t>
            </a:r>
          </a:p>
        </p:txBody>
      </p:sp>
      <p:sp>
        <p:nvSpPr>
          <p:cNvPr id="37" name="Rectangle: Rounded Corners 45">
            <a:extLst>
              <a:ext uri="{FF2B5EF4-FFF2-40B4-BE49-F238E27FC236}">
                <a16:creationId xmlns:a16="http://schemas.microsoft.com/office/drawing/2014/main" id="{F1B15391-3021-C700-523D-A97D963ED0A2}"/>
              </a:ext>
            </a:extLst>
          </p:cNvPr>
          <p:cNvSpPr/>
          <p:nvPr/>
        </p:nvSpPr>
        <p:spPr>
          <a:xfrm>
            <a:off x="11134764" y="4431307"/>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bye</a:t>
            </a:r>
          </a:p>
        </p:txBody>
      </p:sp>
      <p:sp>
        <p:nvSpPr>
          <p:cNvPr id="38" name="Rectangle: Rounded Corners 46">
            <a:extLst>
              <a:ext uri="{FF2B5EF4-FFF2-40B4-BE49-F238E27FC236}">
                <a16:creationId xmlns:a16="http://schemas.microsoft.com/office/drawing/2014/main" id="{242B6353-1BCB-A9DE-23FA-14D482ED5D87}"/>
              </a:ext>
            </a:extLst>
          </p:cNvPr>
          <p:cNvSpPr/>
          <p:nvPr/>
        </p:nvSpPr>
        <p:spPr>
          <a:xfrm>
            <a:off x="6112007" y="5244296"/>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bye</a:t>
            </a:r>
          </a:p>
        </p:txBody>
      </p:sp>
      <p:sp>
        <p:nvSpPr>
          <p:cNvPr id="39" name="Rectangle: Rounded Corners 47">
            <a:extLst>
              <a:ext uri="{FF2B5EF4-FFF2-40B4-BE49-F238E27FC236}">
                <a16:creationId xmlns:a16="http://schemas.microsoft.com/office/drawing/2014/main" id="{59F17EA1-223C-4760-E376-5BB324927766}"/>
              </a:ext>
            </a:extLst>
          </p:cNvPr>
          <p:cNvSpPr/>
          <p:nvPr/>
        </p:nvSpPr>
        <p:spPr>
          <a:xfrm>
            <a:off x="7597750" y="5244296"/>
            <a:ext cx="762000"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solidFill>
                  <a:schemeClr val="tx1"/>
                </a:solidFill>
              </a:rPr>
              <a:t>bye</a:t>
            </a:r>
          </a:p>
        </p:txBody>
      </p:sp>
      <p:cxnSp>
        <p:nvCxnSpPr>
          <p:cNvPr id="40" name="Straight Arrow Connector 39">
            <a:extLst>
              <a:ext uri="{FF2B5EF4-FFF2-40B4-BE49-F238E27FC236}">
                <a16:creationId xmlns:a16="http://schemas.microsoft.com/office/drawing/2014/main" id="{C06C5289-CD00-5A20-9890-4911A9A3899E}"/>
              </a:ext>
            </a:extLst>
          </p:cNvPr>
          <p:cNvCxnSpPr>
            <a:stCxn id="28" idx="4"/>
            <a:endCxn id="36" idx="0"/>
          </p:cNvCxnSpPr>
          <p:nvPr/>
        </p:nvCxnSpPr>
        <p:spPr>
          <a:xfrm>
            <a:off x="9937757" y="4130213"/>
            <a:ext cx="0" cy="302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7DD9B6-5EB6-214C-F47E-9424992109EF}"/>
              </a:ext>
            </a:extLst>
          </p:cNvPr>
          <p:cNvCxnSpPr>
            <a:stCxn id="29" idx="4"/>
          </p:cNvCxnSpPr>
          <p:nvPr/>
        </p:nvCxnSpPr>
        <p:spPr>
          <a:xfrm>
            <a:off x="11515764" y="4130213"/>
            <a:ext cx="0" cy="3010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5E2B1C4-A55A-6A06-8192-8EB0B05B48E4}"/>
              </a:ext>
            </a:extLst>
          </p:cNvPr>
          <p:cNvCxnSpPr>
            <a:stCxn id="26" idx="2"/>
            <a:endCxn id="39" idx="0"/>
          </p:cNvCxnSpPr>
          <p:nvPr/>
        </p:nvCxnSpPr>
        <p:spPr>
          <a:xfrm>
            <a:off x="7978750" y="4814086"/>
            <a:ext cx="0" cy="430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F18694F-E9AF-3F69-AC8E-C67053CE6FC1}"/>
              </a:ext>
            </a:extLst>
          </p:cNvPr>
          <p:cNvCxnSpPr>
            <a:stCxn id="27" idx="2"/>
            <a:endCxn id="38" idx="0"/>
          </p:cNvCxnSpPr>
          <p:nvPr/>
        </p:nvCxnSpPr>
        <p:spPr>
          <a:xfrm>
            <a:off x="6477000" y="4814086"/>
            <a:ext cx="16007" cy="430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7FEAAB-D885-BD2E-1833-FADBA9461224}"/>
              </a:ext>
            </a:extLst>
          </p:cNvPr>
          <p:cNvSpPr txBox="1"/>
          <p:nvPr/>
        </p:nvSpPr>
        <p:spPr>
          <a:xfrm>
            <a:off x="774146" y="5912575"/>
            <a:ext cx="5221540" cy="387798"/>
          </a:xfrm>
          <a:prstGeom prst="rect">
            <a:avLst/>
          </a:prstGeom>
          <a:noFill/>
        </p:spPr>
        <p:txBody>
          <a:bodyPr wrap="square">
            <a:spAutoFit/>
          </a:bodyPr>
          <a:lstStyle/>
          <a:p>
            <a:pPr>
              <a:lnSpc>
                <a:spcPct val="80000"/>
              </a:lnSpc>
              <a:spcBef>
                <a:spcPts val="788"/>
              </a:spcBef>
            </a:pPr>
            <a:r>
              <a:rPr lang="en-US" altLang="en-US" sz="2400" b="1" dirty="0">
                <a:solidFill>
                  <a:srgbClr val="0072FF"/>
                </a:solidFill>
                <a:latin typeface="Arial" panose="020B0604020202020204" pitchFamily="34" charset="0"/>
                <a:cs typeface="Arial" panose="020B0604020202020204" pitchFamily="34" charset="0"/>
              </a:rPr>
              <a:t>Ch</a:t>
            </a:r>
            <a:r>
              <a:rPr lang="vi-VN" altLang="en-US" sz="2400" b="1" dirty="0">
                <a:solidFill>
                  <a:srgbClr val="0072FF"/>
                </a:solidFill>
                <a:latin typeface="Arial" panose="020B0604020202020204" pitchFamily="34" charset="0"/>
                <a:cs typeface="Arial" panose="020B0604020202020204" pitchFamily="34" charset="0"/>
              </a:rPr>
              <a:t>ư</a:t>
            </a:r>
            <a:r>
              <a:rPr lang="en-US" altLang="en-US" sz="2400" b="1" dirty="0" err="1">
                <a:solidFill>
                  <a:srgbClr val="0072FF"/>
                </a:solidFill>
                <a:latin typeface="Arial" panose="020B0604020202020204" pitchFamily="34" charset="0"/>
                <a:cs typeface="Arial" panose="020B0604020202020204" pitchFamily="34" charset="0"/>
              </a:rPr>
              <a:t>ơng</a:t>
            </a:r>
            <a:r>
              <a:rPr lang="en-US" altLang="en-US" sz="2400" b="1" dirty="0">
                <a:solidFill>
                  <a:srgbClr val="0072FF"/>
                </a:solidFill>
                <a:latin typeface="Arial" panose="020B0604020202020204" pitchFamily="34" charset="0"/>
                <a:cs typeface="Arial" panose="020B0604020202020204" pitchFamily="34" charset="0"/>
              </a:rPr>
              <a:t> </a:t>
            </a:r>
            <a:r>
              <a:rPr lang="en-US" altLang="en-US" sz="2400" b="1" dirty="0" err="1">
                <a:solidFill>
                  <a:srgbClr val="0072FF"/>
                </a:solidFill>
                <a:latin typeface="Arial" panose="020B0604020202020204" pitchFamily="34" charset="0"/>
                <a:cs typeface="Arial" panose="020B0604020202020204" pitchFamily="34" charset="0"/>
              </a:rPr>
              <a:t>trình</a:t>
            </a:r>
            <a:r>
              <a:rPr lang="en-US" altLang="en-US" sz="2400" b="1" dirty="0">
                <a:solidFill>
                  <a:srgbClr val="0072FF"/>
                </a:solidFill>
                <a:latin typeface="Arial" panose="020B0604020202020204" pitchFamily="34" charset="0"/>
                <a:cs typeface="Arial" panose="020B0604020202020204" pitchFamily="34" charset="0"/>
              </a:rPr>
              <a:t> </a:t>
            </a:r>
            <a:r>
              <a:rPr lang="en-US" altLang="en-US" sz="2400" b="1" dirty="0" err="1">
                <a:solidFill>
                  <a:srgbClr val="0072FF"/>
                </a:solidFill>
                <a:latin typeface="Arial" panose="020B0604020202020204" pitchFamily="34" charset="0"/>
                <a:cs typeface="Arial" panose="020B0604020202020204" pitchFamily="34" charset="0"/>
              </a:rPr>
              <a:t>trên</a:t>
            </a:r>
            <a:r>
              <a:rPr lang="en-US" altLang="en-US" sz="2400" b="1" dirty="0">
                <a:solidFill>
                  <a:srgbClr val="0072FF"/>
                </a:solidFill>
                <a:latin typeface="Arial" panose="020B0604020202020204" pitchFamily="34" charset="0"/>
                <a:cs typeface="Arial" panose="020B0604020202020204" pitchFamily="34" charset="0"/>
              </a:rPr>
              <a:t> in </a:t>
            </a:r>
            <a:r>
              <a:rPr lang="en-US" altLang="en-US" sz="2400" b="1" dirty="0" err="1">
                <a:solidFill>
                  <a:srgbClr val="0072FF"/>
                </a:solidFill>
                <a:latin typeface="Arial" panose="020B0604020202020204" pitchFamily="34" charset="0"/>
                <a:cs typeface="Arial" panose="020B0604020202020204" pitchFamily="34" charset="0"/>
              </a:rPr>
              <a:t>ra</a:t>
            </a:r>
            <a:r>
              <a:rPr lang="en-US" altLang="en-US" sz="2400" b="1" dirty="0">
                <a:solidFill>
                  <a:srgbClr val="0072FF"/>
                </a:solidFill>
                <a:latin typeface="Arial" panose="020B0604020202020204" pitchFamily="34" charset="0"/>
                <a:cs typeface="Arial" panose="020B0604020202020204" pitchFamily="34" charset="0"/>
              </a:rPr>
              <a:t> </a:t>
            </a:r>
            <a:r>
              <a:rPr lang="en-US" altLang="en-US" sz="2400" b="1" dirty="0" err="1">
                <a:solidFill>
                  <a:srgbClr val="0072FF"/>
                </a:solidFill>
                <a:latin typeface="Arial" panose="020B0604020202020204" pitchFamily="34" charset="0"/>
                <a:cs typeface="Arial" panose="020B0604020202020204" pitchFamily="34" charset="0"/>
              </a:rPr>
              <a:t>những</a:t>
            </a:r>
            <a:r>
              <a:rPr lang="en-US" altLang="en-US" sz="2400" b="1" dirty="0">
                <a:solidFill>
                  <a:srgbClr val="0072FF"/>
                </a:solidFill>
                <a:latin typeface="Arial" panose="020B0604020202020204" pitchFamily="34" charset="0"/>
                <a:cs typeface="Arial" panose="020B0604020202020204" pitchFamily="34" charset="0"/>
              </a:rPr>
              <a:t> </a:t>
            </a:r>
            <a:r>
              <a:rPr lang="en-US" altLang="en-US" sz="2400" b="1" dirty="0" err="1">
                <a:solidFill>
                  <a:srgbClr val="0072FF"/>
                </a:solidFill>
                <a:latin typeface="Arial" panose="020B0604020202020204" pitchFamily="34" charset="0"/>
                <a:cs typeface="Arial" panose="020B0604020202020204" pitchFamily="34" charset="0"/>
              </a:rPr>
              <a:t>gì</a:t>
            </a:r>
            <a:r>
              <a:rPr lang="en-US" altLang="en-US" sz="2400" b="1" dirty="0">
                <a:solidFill>
                  <a:srgbClr val="0072FF"/>
                </a:solidFill>
                <a:latin typeface="Arial" panose="020B0604020202020204" pitchFamily="34" charset="0"/>
                <a:cs typeface="Arial" panose="020B0604020202020204" pitchFamily="34" charset="0"/>
              </a:rPr>
              <a:t>?</a:t>
            </a:r>
          </a:p>
        </p:txBody>
      </p:sp>
      <p:sp>
        <p:nvSpPr>
          <p:cNvPr id="11" name="Title 1">
            <a:extLst>
              <a:ext uri="{FF2B5EF4-FFF2-40B4-BE49-F238E27FC236}">
                <a16:creationId xmlns:a16="http://schemas.microsoft.com/office/drawing/2014/main" id="{FABD8D6A-4032-E83E-9194-C7F0E4CC2827}"/>
              </a:ext>
            </a:extLst>
          </p:cNvPr>
          <p:cNvSpPr txBox="1">
            <a:spLocks/>
          </p:cNvSpPr>
          <p:nvPr/>
        </p:nvSpPr>
        <p:spPr>
          <a:xfrm>
            <a:off x="825092" y="1009860"/>
            <a:ext cx="467628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pt-BR"/>
              <a:t>Ví dụ tạo process với fork() (tt</a:t>
            </a:r>
            <a:r>
              <a:rPr lang="pt-BR" dirty="0"/>
              <a:t>)</a:t>
            </a:r>
            <a:endParaRPr lang="en-VN" dirty="0"/>
          </a:p>
        </p:txBody>
      </p:sp>
      <p:sp>
        <p:nvSpPr>
          <p:cNvPr id="14" name="Title 1">
            <a:extLst>
              <a:ext uri="{FF2B5EF4-FFF2-40B4-BE49-F238E27FC236}">
                <a16:creationId xmlns:a16="http://schemas.microsoft.com/office/drawing/2014/main" id="{69549EC2-12D4-17BA-3B4A-AD43A4420EA2}"/>
              </a:ext>
            </a:extLst>
          </p:cNvPr>
          <p:cNvSpPr>
            <a:spLocks noGrp="1"/>
          </p:cNvSpPr>
          <p:nvPr>
            <p:ph type="title"/>
          </p:nvPr>
        </p:nvSpPr>
        <p:spPr>
          <a:xfrm>
            <a:off x="774145" y="223964"/>
            <a:ext cx="10579655" cy="785896"/>
          </a:xfrm>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Tree>
    <p:extLst>
      <p:ext uri="{BB962C8B-B14F-4D97-AF65-F5344CB8AC3E}">
        <p14:creationId xmlns:p14="http://schemas.microsoft.com/office/powerpoint/2010/main" val="310519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0" grpId="0" animBg="1"/>
      <p:bldP spid="21" grpId="0" animBg="1"/>
      <p:bldP spid="24" grpId="0" animBg="1"/>
      <p:bldP spid="25" grpId="0" animBg="1"/>
      <p:bldP spid="26" grpId="0" animBg="1"/>
      <p:bldP spid="27" grpId="0" animBg="1"/>
      <p:bldP spid="28" grpId="0" animBg="1"/>
      <p:bldP spid="29" grpId="0" animBg="1"/>
      <p:bldP spid="36" grpId="0" animBg="1"/>
      <p:bldP spid="37" grpId="0" animBg="1"/>
      <p:bldP spid="38" grpId="0" animBg="1"/>
      <p:bldP spid="3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149</a:t>
            </a:fld>
            <a:endParaRPr lang="en-VN" dirty="0"/>
          </a:p>
        </p:txBody>
      </p:sp>
      <p:sp>
        <p:nvSpPr>
          <p:cNvPr id="71" name="Rectangle 4">
            <a:extLst>
              <a:ext uri="{FF2B5EF4-FFF2-40B4-BE49-F238E27FC236}">
                <a16:creationId xmlns:a16="http://schemas.microsoft.com/office/drawing/2014/main" id="{57B465E3-0594-3A66-316D-0B525DB38A59}"/>
              </a:ext>
            </a:extLst>
          </p:cNvPr>
          <p:cNvSpPr txBox="1">
            <a:spLocks noChangeArrowheads="1"/>
          </p:cNvSpPr>
          <p:nvPr/>
        </p:nvSpPr>
        <p:spPr bwMode="auto">
          <a:xfrm>
            <a:off x="891822" y="2183778"/>
            <a:ext cx="5565422" cy="3273526"/>
          </a:xfrm>
          <a:prstGeom prst="roundRect">
            <a:avLst>
              <a:gd name="adj" fmla="val 2528"/>
            </a:avLst>
          </a:prstGeom>
          <a:noFill/>
          <a:ln w="9525">
            <a:gradFill>
              <a:gsLst>
                <a:gs pos="0">
                  <a:srgbClr val="0072FF"/>
                </a:gs>
                <a:gs pos="100000">
                  <a:srgbClr val="00C6FF"/>
                </a:gs>
              </a:gsLst>
              <a:lin ang="5400000" scaled="1"/>
            </a:gra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int main (int </a:t>
            </a:r>
            <a:r>
              <a:rPr lang="en-US" altLang="en-US" sz="1600" dirty="0" err="1">
                <a:solidFill>
                  <a:srgbClr val="000000"/>
                </a:solidFill>
                <a:latin typeface="Courier New" panose="02070309020205020404" pitchFamily="49" charset="0"/>
              </a:rPr>
              <a:t>argc</a:t>
            </a:r>
            <a:r>
              <a:rPr lang="en-US" altLang="en-US" sz="1600" dirty="0">
                <a:solidFill>
                  <a:srgbClr val="000000"/>
                </a:solidFill>
                <a:latin typeface="Courier New" panose="02070309020205020404" pitchFamily="49" charset="0"/>
              </a:rPr>
              <a:t>, char **</a:t>
            </a:r>
            <a:r>
              <a:rPr lang="en-US" altLang="en-US" sz="1600" dirty="0" err="1">
                <a:solidFill>
                  <a:srgbClr val="000000"/>
                </a:solidFill>
                <a:latin typeface="Courier New" panose="02070309020205020404" pitchFamily="49" charset="0"/>
              </a:rPr>
              <a:t>argv</a:t>
            </a:r>
            <a:r>
              <a:rPr lang="en-US" altLang="en-US" sz="1600" dirty="0">
                <a:solidFill>
                  <a:srgbClr val="000000"/>
                </a:solidFill>
                <a:latin typeface="Courier New" panose="02070309020205020404" pitchFamily="49" charset="0"/>
              </a:rPr>
              <a:t>)</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int </a:t>
            </a:r>
            <a:r>
              <a:rPr lang="en-US" altLang="en-US" sz="1600" dirty="0" err="1">
                <a:solidFill>
                  <a:srgbClr val="000000"/>
                </a:solidFill>
                <a:latin typeface="Courier New" panose="02070309020205020404" pitchFamily="49" charset="0"/>
              </a:rPr>
              <a:t>pid</a:t>
            </a:r>
            <a:r>
              <a:rPr lang="en-US" altLang="en-US" sz="1600" dirty="0">
                <a:solidFill>
                  <a:srgbClr val="000000"/>
                </a:solidFill>
                <a:latin typeface="Courier New" panose="02070309020205020404" pitchFamily="49" charset="0"/>
              </a:rPr>
              <a:t>;</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(“Toi la </a:t>
            </a:r>
            <a:r>
              <a:rPr lang="en-US" altLang="en-US" sz="1600" dirty="0" err="1">
                <a:solidFill>
                  <a:srgbClr val="000000"/>
                </a:solidFill>
                <a:latin typeface="Courier New" panose="02070309020205020404" pitchFamily="49" charset="0"/>
              </a:rPr>
              <a:t>sinh</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vien</a:t>
            </a:r>
            <a:r>
              <a:rPr lang="en-US" altLang="en-US" sz="1600" dirty="0">
                <a:solidFill>
                  <a:srgbClr val="000000"/>
                </a:solidFill>
                <a:latin typeface="Courier New" panose="02070309020205020404" pitchFamily="49" charset="0"/>
              </a:rPr>
              <a:t> lop IT007 \n”);</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pid</a:t>
            </a:r>
            <a:r>
              <a:rPr lang="en-US" altLang="en-US" sz="1600" dirty="0">
                <a:solidFill>
                  <a:srgbClr val="000000"/>
                </a:solidFill>
                <a:latin typeface="Courier New" panose="02070309020205020404" pitchFamily="49" charset="0"/>
              </a:rPr>
              <a:t> = fork();</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if (</a:t>
            </a:r>
            <a:r>
              <a:rPr lang="en-US" altLang="en-US" sz="1600" dirty="0" err="1">
                <a:solidFill>
                  <a:srgbClr val="000000"/>
                </a:solidFill>
                <a:latin typeface="Courier New" panose="02070309020205020404" pitchFamily="49" charset="0"/>
              </a:rPr>
              <a:t>pid</a:t>
            </a:r>
            <a:r>
              <a:rPr lang="en-US" altLang="en-US" sz="1600" dirty="0">
                <a:solidFill>
                  <a:srgbClr val="000000"/>
                </a:solidFill>
                <a:latin typeface="Courier New" panose="02070309020205020404" pitchFamily="49" charset="0"/>
              </a:rPr>
              <a:t> &gt; 0)</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a:t>
            </a:r>
            <a:r>
              <a:rPr lang="en-US" altLang="en-US" sz="1600" dirty="0" err="1">
                <a:solidFill>
                  <a:srgbClr val="000000"/>
                </a:solidFill>
                <a:latin typeface="Courier New" panose="02070309020205020404" pitchFamily="49" charset="0"/>
              </a:rPr>
              <a:t>Tiến</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trình</a:t>
            </a:r>
            <a:r>
              <a:rPr lang="en-US" altLang="en-US" sz="1600" dirty="0">
                <a:solidFill>
                  <a:srgbClr val="000000"/>
                </a:solidFill>
                <a:latin typeface="Courier New" panose="02070309020205020404" pitchFamily="49" charset="0"/>
              </a:rPr>
              <a:t> cha \n”);</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fork();</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p>
        </p:txBody>
      </p:sp>
      <p:sp>
        <p:nvSpPr>
          <p:cNvPr id="9" name="Title 1">
            <a:extLst>
              <a:ext uri="{FF2B5EF4-FFF2-40B4-BE49-F238E27FC236}">
                <a16:creationId xmlns:a16="http://schemas.microsoft.com/office/drawing/2014/main" id="{1A9764F8-209C-AF11-2D00-17920D49E689}"/>
              </a:ext>
            </a:extLst>
          </p:cNvPr>
          <p:cNvSpPr txBox="1">
            <a:spLocks/>
          </p:cNvSpPr>
          <p:nvPr/>
        </p:nvSpPr>
        <p:spPr>
          <a:xfrm>
            <a:off x="891822" y="1153320"/>
            <a:ext cx="467628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pt-BR"/>
              <a:t>Ví dụ tạo process với fork() (tt</a:t>
            </a:r>
            <a:r>
              <a:rPr lang="pt-BR" dirty="0"/>
              <a:t>)</a:t>
            </a:r>
            <a:endParaRPr lang="en-VN" dirty="0"/>
          </a:p>
        </p:txBody>
      </p:sp>
      <p:sp>
        <p:nvSpPr>
          <p:cNvPr id="10" name="Title 1">
            <a:extLst>
              <a:ext uri="{FF2B5EF4-FFF2-40B4-BE49-F238E27FC236}">
                <a16:creationId xmlns:a16="http://schemas.microsoft.com/office/drawing/2014/main" id="{0A3752C3-D927-8FBB-8FFC-A2444CC73EF3}"/>
              </a:ext>
            </a:extLst>
          </p:cNvPr>
          <p:cNvSpPr>
            <a:spLocks noGrp="1"/>
          </p:cNvSpPr>
          <p:nvPr>
            <p:ph type="title"/>
          </p:nvPr>
        </p:nvSpPr>
        <p:spPr>
          <a:xfrm>
            <a:off x="774145" y="223964"/>
            <a:ext cx="10579655" cy="785896"/>
          </a:xfrm>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11" name="Rectangle 4">
            <a:extLst>
              <a:ext uri="{FF2B5EF4-FFF2-40B4-BE49-F238E27FC236}">
                <a16:creationId xmlns:a16="http://schemas.microsoft.com/office/drawing/2014/main" id="{67ED813D-C991-B296-6CB8-1706A50376D1}"/>
              </a:ext>
            </a:extLst>
          </p:cNvPr>
          <p:cNvSpPr txBox="1">
            <a:spLocks noChangeArrowheads="1"/>
          </p:cNvSpPr>
          <p:nvPr/>
        </p:nvSpPr>
        <p:spPr bwMode="auto">
          <a:xfrm>
            <a:off x="6570136" y="2189904"/>
            <a:ext cx="5424311" cy="3996407"/>
          </a:xfrm>
          <a:prstGeom prst="roundRect">
            <a:avLst>
              <a:gd name="adj" fmla="val 2582"/>
            </a:avLst>
          </a:prstGeom>
          <a:noFill/>
          <a:ln w="9525">
            <a:gradFill>
              <a:gsLst>
                <a:gs pos="0">
                  <a:srgbClr val="0072FF"/>
                </a:gs>
                <a:gs pos="100000">
                  <a:srgbClr val="00C6FF"/>
                </a:gs>
              </a:gsLst>
              <a:lin ang="5400000" scaled="1"/>
            </a:gra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else</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a:t>
            </a:r>
            <a:r>
              <a:rPr lang="en-US" altLang="en-US" sz="1600" dirty="0" err="1">
                <a:solidFill>
                  <a:srgbClr val="000000"/>
                </a:solidFill>
                <a:latin typeface="Courier New" panose="02070309020205020404" pitchFamily="49" charset="0"/>
              </a:rPr>
              <a:t>Sinh</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vien</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tu</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giac</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trong</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kiem</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tra</a:t>
            </a:r>
            <a:r>
              <a:rPr lang="en-US" altLang="en-US" sz="1600" dirty="0">
                <a:solidFill>
                  <a:srgbClr val="000000"/>
                </a:solidFill>
                <a:latin typeface="Courier New" panose="02070309020205020404" pitchFamily="49" charset="0"/>
              </a:rPr>
              <a:t> \n”);</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if(fork() = 0 ){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a:t>
            </a:r>
            <a:r>
              <a:rPr lang="en-US" altLang="en-US" sz="1600" dirty="0" err="1">
                <a:solidFill>
                  <a:srgbClr val="000000"/>
                </a:solidFill>
                <a:latin typeface="Courier New" panose="02070309020205020404" pitchFamily="49" charset="0"/>
              </a:rPr>
              <a:t>Tiến</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trình</a:t>
            </a:r>
            <a:r>
              <a:rPr lang="en-US" altLang="en-US" sz="1600" dirty="0">
                <a:solidFill>
                  <a:srgbClr val="000000"/>
                </a:solidFill>
                <a:latin typeface="Courier New" panose="02070309020205020404" pitchFamily="49" charset="0"/>
              </a:rPr>
              <a:t> con </a:t>
            </a:r>
            <a:r>
              <a:rPr lang="en-US" altLang="en-US" sz="1600" dirty="0" err="1">
                <a:solidFill>
                  <a:srgbClr val="000000"/>
                </a:solidFill>
                <a:latin typeface="Courier New" panose="02070309020205020404" pitchFamily="49" charset="0"/>
              </a:rPr>
              <a:t>mới</a:t>
            </a:r>
            <a:r>
              <a:rPr lang="en-US" altLang="en-US" sz="1600" dirty="0">
                <a:solidFill>
                  <a:srgbClr val="000000"/>
                </a:solidFill>
                <a:latin typeface="Courier New" panose="02070309020205020404" pitchFamily="49" charset="0"/>
              </a:rPr>
              <a:t> \n");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fork();</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else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a:t>
            </a:r>
            <a:r>
              <a:rPr lang="en-US" altLang="en-US" sz="1600" dirty="0" err="1">
                <a:solidFill>
                  <a:srgbClr val="000000"/>
                </a:solidFill>
                <a:latin typeface="Courier New" panose="02070309020205020404" pitchFamily="49" charset="0"/>
              </a:rPr>
              <a:t>Tiến</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trình</a:t>
            </a:r>
            <a:r>
              <a:rPr lang="en-US" altLang="en-US" sz="1600" dirty="0">
                <a:solidFill>
                  <a:srgbClr val="000000"/>
                </a:solidFill>
                <a:latin typeface="Courier New" panose="02070309020205020404" pitchFamily="49" charset="0"/>
              </a:rPr>
              <a:t> cha </a:t>
            </a:r>
            <a:r>
              <a:rPr lang="en-US" altLang="en-US" sz="1600" dirty="0" err="1">
                <a:solidFill>
                  <a:srgbClr val="000000"/>
                </a:solidFill>
                <a:latin typeface="Courier New" panose="02070309020205020404" pitchFamily="49" charset="0"/>
              </a:rPr>
              <a:t>mới</a:t>
            </a:r>
            <a:r>
              <a:rPr lang="en-US" altLang="en-US" sz="1600" dirty="0">
                <a:solidFill>
                  <a:srgbClr val="000000"/>
                </a:solidFill>
                <a:latin typeface="Courier New" panose="02070309020205020404" pitchFamily="49" charset="0"/>
              </a:rPr>
              <a:t> \n");</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printf</a:t>
            </a:r>
            <a:r>
              <a:rPr lang="en-US" altLang="en-US" sz="1600" dirty="0">
                <a:solidFill>
                  <a:srgbClr val="000000"/>
                </a:solidFill>
                <a:latin typeface="Courier New" panose="02070309020205020404" pitchFamily="49" charset="0"/>
              </a:rPr>
              <a:t>("</a:t>
            </a:r>
            <a:r>
              <a:rPr lang="en-US" altLang="en-US" sz="1600" dirty="0" err="1">
                <a:solidFill>
                  <a:srgbClr val="000000"/>
                </a:solidFill>
                <a:latin typeface="Courier New" panose="02070309020205020404" pitchFamily="49" charset="0"/>
              </a:rPr>
              <a:t>Tiến</a:t>
            </a:r>
            <a:r>
              <a:rPr lang="en-US" altLang="en-US" sz="1600" dirty="0">
                <a:solidFill>
                  <a:srgbClr val="000000"/>
                </a:solidFill>
                <a:latin typeface="Courier New" panose="02070309020205020404" pitchFamily="49" charset="0"/>
              </a:rPr>
              <a:t> </a:t>
            </a:r>
            <a:r>
              <a:rPr lang="en-US" altLang="en-US" sz="1600" dirty="0" err="1">
                <a:solidFill>
                  <a:srgbClr val="000000"/>
                </a:solidFill>
                <a:latin typeface="Courier New" panose="02070309020205020404" pitchFamily="49" charset="0"/>
              </a:rPr>
              <a:t>trình</a:t>
            </a:r>
            <a:r>
              <a:rPr lang="en-US" altLang="en-US" sz="1600" dirty="0">
                <a:solidFill>
                  <a:srgbClr val="000000"/>
                </a:solidFill>
                <a:latin typeface="Courier New" panose="02070309020205020404" pitchFamily="49" charset="0"/>
              </a:rPr>
              <a:t> IT007 </a:t>
            </a:r>
            <a:r>
              <a:rPr lang="en-US" altLang="en-US" sz="1600" dirty="0" err="1">
                <a:solidFill>
                  <a:srgbClr val="000000"/>
                </a:solidFill>
                <a:latin typeface="Courier New" panose="02070309020205020404" pitchFamily="49" charset="0"/>
              </a:rPr>
              <a:t>mới</a:t>
            </a:r>
            <a:r>
              <a:rPr lang="en-US" altLang="en-US" sz="1600" dirty="0">
                <a:solidFill>
                  <a:srgbClr val="000000"/>
                </a:solidFill>
                <a:latin typeface="Courier New" panose="02070309020205020404" pitchFamily="49" charset="0"/>
              </a:rPr>
              <a:t> \n");</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		}</a:t>
            </a:r>
          </a:p>
          <a:p>
            <a:pPr marL="11113" indent="-11113">
              <a:lnSpc>
                <a:spcPct val="80000"/>
              </a:lnSpc>
              <a:spcBef>
                <a:spcPts val="788"/>
              </a:spcBef>
              <a:tabLst>
                <a:tab pos="392113" algn="l"/>
                <a:tab pos="796925" algn="l"/>
                <a:tab pos="1235075" algn="l"/>
              </a:tabLst>
            </a:pPr>
            <a:r>
              <a:rPr lang="en-US" altLang="en-US" sz="16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818818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2.2. </a:t>
            </a:r>
            <a:r>
              <a:rPr lang="en-US" altLang="ja-JP" dirty="0" err="1"/>
              <a:t>Hoạt</a:t>
            </a:r>
            <a:r>
              <a:rPr lang="en-US" altLang="ja-JP" dirty="0"/>
              <a:t> </a:t>
            </a:r>
            <a:r>
              <a:rPr lang="en-US" altLang="ja-JP" dirty="0" err="1"/>
              <a:t>động</a:t>
            </a:r>
            <a:r>
              <a:rPr lang="en-US" altLang="ja-JP" dirty="0"/>
              <a:t> </a:t>
            </a:r>
            <a:r>
              <a:rPr lang="en-US" altLang="ja-JP" dirty="0" err="1"/>
              <a:t>bên</a:t>
            </a:r>
            <a:r>
              <a:rPr lang="en-US" altLang="ja-JP" dirty="0"/>
              <a:t> </a:t>
            </a:r>
            <a:r>
              <a:rPr lang="en-US" altLang="ja-JP" dirty="0" err="1"/>
              <a:t>trong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3" name="コンテンツ プレースホルダー 2"/>
          <p:cNvSpPr>
            <a:spLocks noGrp="1"/>
          </p:cNvSpPr>
          <p:nvPr>
            <p:ph idx="1"/>
          </p:nvPr>
        </p:nvSpPr>
        <p:spPr>
          <a:xfrm>
            <a:off x="838200" y="1295400"/>
            <a:ext cx="10515600" cy="4824536"/>
          </a:xfrm>
        </p:spPr>
        <p:txBody>
          <a:bodyPr>
            <a:normAutofit fontScale="85000" lnSpcReduction="10000"/>
          </a:bodyPr>
          <a:lstStyle/>
          <a:p>
            <a:r>
              <a:rPr lang="en-US" altLang="ja-JP" sz="3100" dirty="0" err="1"/>
              <a:t>Các</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nhập</a:t>
            </a:r>
            <a:r>
              <a:rPr lang="en-US" altLang="ja-JP" sz="3100" dirty="0"/>
              <a:t>/</a:t>
            </a:r>
            <a:r>
              <a:rPr lang="en-US" altLang="ja-JP" sz="3100" dirty="0" err="1"/>
              <a:t>xuất</a:t>
            </a:r>
            <a:r>
              <a:rPr lang="en-US" altLang="ja-JP" sz="3100" dirty="0"/>
              <a:t> (I/O) </a:t>
            </a:r>
            <a:r>
              <a:rPr lang="en-US" altLang="ja-JP" sz="3100" dirty="0" err="1"/>
              <a:t>và</a:t>
            </a:r>
            <a:r>
              <a:rPr lang="en-US" altLang="ja-JP" sz="3100" dirty="0"/>
              <a:t> CPU </a:t>
            </a:r>
            <a:r>
              <a:rPr lang="en-US" altLang="ja-JP" sz="3100" dirty="0" err="1"/>
              <a:t>có</a:t>
            </a:r>
            <a:r>
              <a:rPr lang="en-US" altLang="ja-JP" sz="3100" dirty="0"/>
              <a:t> </a:t>
            </a:r>
            <a:r>
              <a:rPr lang="en-US" altLang="ja-JP" sz="3100" dirty="0" err="1"/>
              <a:t>thể</a:t>
            </a:r>
            <a:r>
              <a:rPr lang="en-US" altLang="ja-JP" sz="3100" dirty="0"/>
              <a:t> </a:t>
            </a:r>
            <a:r>
              <a:rPr lang="en-US" altLang="ja-JP" sz="3100" dirty="0" err="1"/>
              <a:t>thực</a:t>
            </a:r>
            <a:r>
              <a:rPr lang="en-US" altLang="ja-JP" sz="3100" dirty="0"/>
              <a:t> </a:t>
            </a:r>
            <a:r>
              <a:rPr lang="en-US" altLang="ja-JP" sz="3100" dirty="0" err="1"/>
              <a:t>thi</a:t>
            </a:r>
            <a:r>
              <a:rPr lang="en-US" altLang="ja-JP" sz="3100" dirty="0"/>
              <a:t> </a:t>
            </a:r>
            <a:r>
              <a:rPr lang="en-US" altLang="ja-JP" sz="3100" dirty="0" err="1"/>
              <a:t>đồng</a:t>
            </a:r>
            <a:r>
              <a:rPr lang="en-US" altLang="ja-JP" sz="3100" dirty="0"/>
              <a:t> </a:t>
            </a:r>
            <a:r>
              <a:rPr lang="en-US" altLang="ja-JP" sz="3100" dirty="0" err="1"/>
              <a:t>thời</a:t>
            </a:r>
            <a:r>
              <a:rPr lang="en-US" altLang="ja-JP" sz="3100" dirty="0"/>
              <a:t> (concurrently).</a:t>
            </a:r>
          </a:p>
          <a:p>
            <a:r>
              <a:rPr lang="en-US" altLang="ja-JP" sz="3100" dirty="0" err="1"/>
              <a:t>Mỗi</a:t>
            </a:r>
            <a:r>
              <a:rPr lang="en-US" altLang="ja-JP" sz="3100" dirty="0"/>
              <a:t> </a:t>
            </a:r>
            <a:r>
              <a:rPr lang="en-US" altLang="ja-JP" sz="3100" dirty="0" err="1"/>
              <a:t>trình</a:t>
            </a:r>
            <a:r>
              <a:rPr lang="en-US" altLang="ja-JP" sz="3100" dirty="0"/>
              <a:t> </a:t>
            </a:r>
            <a:r>
              <a:rPr lang="en-US" altLang="ja-JP" sz="3100" dirty="0" err="1"/>
              <a:t>điều</a:t>
            </a:r>
            <a:r>
              <a:rPr lang="en-US" altLang="ja-JP" sz="3100" dirty="0"/>
              <a:t> </a:t>
            </a:r>
            <a:r>
              <a:rPr lang="en-US" altLang="ja-JP" sz="3100" dirty="0" err="1"/>
              <a:t>khiển</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chịu</a:t>
            </a:r>
            <a:r>
              <a:rPr lang="en-US" altLang="ja-JP" sz="3100" dirty="0"/>
              <a:t> </a:t>
            </a:r>
            <a:r>
              <a:rPr lang="en-US" altLang="ja-JP" sz="3100" dirty="0" err="1"/>
              <a:t>trách</a:t>
            </a:r>
            <a:r>
              <a:rPr lang="en-US" altLang="ja-JP" sz="3100" dirty="0"/>
              <a:t> </a:t>
            </a:r>
            <a:r>
              <a:rPr lang="en-US" altLang="ja-JP" sz="3100" dirty="0" err="1"/>
              <a:t>nhiệm</a:t>
            </a:r>
            <a:r>
              <a:rPr lang="en-US" altLang="ja-JP" sz="3100" dirty="0"/>
              <a:t> </a:t>
            </a:r>
            <a:r>
              <a:rPr lang="en-US" altLang="ja-JP" sz="3100" dirty="0" err="1"/>
              <a:t>một</a:t>
            </a:r>
            <a:r>
              <a:rPr lang="en-US" altLang="ja-JP" sz="3100" dirty="0"/>
              <a:t> </a:t>
            </a:r>
            <a:r>
              <a:rPr lang="en-US" altLang="ja-JP" sz="3100" dirty="0" err="1"/>
              <a:t>loại</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cụ</a:t>
            </a:r>
            <a:r>
              <a:rPr lang="en-US" altLang="ja-JP" sz="3100" dirty="0"/>
              <a:t> </a:t>
            </a:r>
            <a:r>
              <a:rPr lang="en-US" altLang="ja-JP" sz="3100" dirty="0" err="1"/>
              <a:t>thể</a:t>
            </a:r>
            <a:r>
              <a:rPr lang="en-US" altLang="ja-JP" sz="3100" dirty="0"/>
              <a:t>.</a:t>
            </a:r>
          </a:p>
          <a:p>
            <a:r>
              <a:rPr lang="en-US" altLang="ja-JP" sz="3100" dirty="0" err="1"/>
              <a:t>Mỗi</a:t>
            </a:r>
            <a:r>
              <a:rPr lang="en-US" altLang="ja-JP" sz="3100" dirty="0"/>
              <a:t> </a:t>
            </a:r>
            <a:r>
              <a:rPr lang="en-US" altLang="ja-JP" sz="3100" dirty="0" err="1"/>
              <a:t>trình</a:t>
            </a:r>
            <a:r>
              <a:rPr lang="en-US" altLang="ja-JP" sz="3100" dirty="0"/>
              <a:t> </a:t>
            </a:r>
            <a:r>
              <a:rPr lang="en-US" altLang="ja-JP" sz="3100" dirty="0" err="1"/>
              <a:t>điều</a:t>
            </a:r>
            <a:r>
              <a:rPr lang="en-US" altLang="ja-JP" sz="3100" dirty="0"/>
              <a:t> </a:t>
            </a:r>
            <a:r>
              <a:rPr lang="en-US" altLang="ja-JP" sz="3100" dirty="0" err="1"/>
              <a:t>khiển</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có</a:t>
            </a:r>
            <a:r>
              <a:rPr lang="en-US" altLang="ja-JP" sz="3100" dirty="0"/>
              <a:t> </a:t>
            </a:r>
            <a:r>
              <a:rPr lang="en-US" altLang="ja-JP" sz="3100" dirty="0" err="1"/>
              <a:t>một</a:t>
            </a:r>
            <a:r>
              <a:rPr lang="en-US" altLang="ja-JP" sz="3100" dirty="0"/>
              <a:t> </a:t>
            </a:r>
            <a:r>
              <a:rPr lang="en-US" altLang="ja-JP" sz="3100" dirty="0" err="1"/>
              <a:t>bộ</a:t>
            </a:r>
            <a:r>
              <a:rPr lang="en-US" altLang="ja-JP" sz="3100" dirty="0"/>
              <a:t> </a:t>
            </a:r>
            <a:r>
              <a:rPr lang="en-US" altLang="ja-JP" sz="3100" dirty="0" err="1"/>
              <a:t>đệm</a:t>
            </a:r>
            <a:r>
              <a:rPr lang="en-US" altLang="ja-JP" sz="3100" dirty="0"/>
              <a:t> (buffer) </a:t>
            </a:r>
            <a:r>
              <a:rPr lang="en-US" altLang="ja-JP" sz="3100" dirty="0" err="1"/>
              <a:t>cục</a:t>
            </a:r>
            <a:r>
              <a:rPr lang="en-US" altLang="ja-JP" sz="3100" dirty="0"/>
              <a:t> </a:t>
            </a:r>
            <a:r>
              <a:rPr lang="en-US" altLang="ja-JP" sz="3100" dirty="0" err="1"/>
              <a:t>bộ</a:t>
            </a:r>
            <a:r>
              <a:rPr lang="en-US" altLang="ja-JP" sz="3100" dirty="0"/>
              <a:t> (local). </a:t>
            </a:r>
          </a:p>
          <a:p>
            <a:r>
              <a:rPr lang="en-US" altLang="ja-JP" sz="3100" dirty="0" err="1"/>
              <a:t>Mỗi</a:t>
            </a:r>
            <a:r>
              <a:rPr lang="en-US" altLang="ja-JP" sz="3100" dirty="0"/>
              <a:t> </a:t>
            </a:r>
            <a:r>
              <a:rPr lang="en-US" altLang="ja-JP" sz="3100" dirty="0" err="1"/>
              <a:t>loại</a:t>
            </a:r>
            <a:r>
              <a:rPr lang="en-US" altLang="ja-JP" sz="3100" dirty="0"/>
              <a:t> </a:t>
            </a:r>
            <a:r>
              <a:rPr lang="en-US" altLang="ja-JP" sz="3100" dirty="0" err="1"/>
              <a:t>trình</a:t>
            </a:r>
            <a:r>
              <a:rPr lang="en-US" altLang="ja-JP" sz="3100" dirty="0"/>
              <a:t> </a:t>
            </a:r>
            <a:r>
              <a:rPr lang="en-US" altLang="ja-JP" sz="3100" dirty="0" err="1"/>
              <a:t>điều</a:t>
            </a:r>
            <a:r>
              <a:rPr lang="en-US" altLang="ja-JP" sz="3100" dirty="0"/>
              <a:t> </a:t>
            </a:r>
            <a:r>
              <a:rPr lang="en-US" altLang="ja-JP" sz="3100" dirty="0" err="1"/>
              <a:t>khiển</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có</a:t>
            </a:r>
            <a:r>
              <a:rPr lang="en-US" altLang="ja-JP" sz="3100" dirty="0"/>
              <a:t> </a:t>
            </a:r>
            <a:r>
              <a:rPr lang="en-US" altLang="ja-JP" sz="3100" dirty="0" err="1"/>
              <a:t>một</a:t>
            </a:r>
            <a:r>
              <a:rPr lang="en-US" altLang="ja-JP" sz="3100" dirty="0"/>
              <a:t> device driver </a:t>
            </a:r>
            <a:r>
              <a:rPr lang="en-US" altLang="ja-JP" sz="3100" dirty="0" err="1"/>
              <a:t>tương</a:t>
            </a:r>
            <a:r>
              <a:rPr lang="en-US" altLang="ja-JP" sz="3100" dirty="0"/>
              <a:t> </a:t>
            </a:r>
            <a:r>
              <a:rPr lang="en-US" altLang="ja-JP" sz="3100" dirty="0" err="1"/>
              <a:t>ứng</a:t>
            </a:r>
            <a:r>
              <a:rPr lang="en-US" altLang="ja-JP" sz="3100" dirty="0"/>
              <a:t> </a:t>
            </a:r>
            <a:r>
              <a:rPr lang="en-US" altLang="ja-JP" sz="3100" dirty="0" err="1"/>
              <a:t>của</a:t>
            </a:r>
            <a:r>
              <a:rPr lang="en-US" altLang="ja-JP" sz="3100" dirty="0"/>
              <a:t> </a:t>
            </a:r>
            <a:r>
              <a:rPr lang="en-US" altLang="ja-JP" sz="3100" dirty="0" err="1"/>
              <a:t>hệ</a:t>
            </a:r>
            <a:r>
              <a:rPr lang="en-US" altLang="ja-JP" sz="3100" dirty="0"/>
              <a:t> </a:t>
            </a:r>
            <a:r>
              <a:rPr lang="en-US" altLang="ja-JP" sz="3100" dirty="0" err="1"/>
              <a:t>điều</a:t>
            </a:r>
            <a:r>
              <a:rPr lang="en-US" altLang="ja-JP" sz="3100" dirty="0"/>
              <a:t> </a:t>
            </a:r>
            <a:r>
              <a:rPr lang="en-US" altLang="ja-JP" sz="3100" dirty="0" err="1"/>
              <a:t>hành</a:t>
            </a:r>
            <a:r>
              <a:rPr lang="en-US" altLang="ja-JP" sz="3100" dirty="0"/>
              <a:t> </a:t>
            </a:r>
            <a:r>
              <a:rPr lang="en-US" altLang="ja-JP" sz="3100" dirty="0" err="1"/>
              <a:t>để</a:t>
            </a:r>
            <a:r>
              <a:rPr lang="en-US" altLang="ja-JP" sz="3100" dirty="0"/>
              <a:t> </a:t>
            </a:r>
            <a:r>
              <a:rPr lang="en-US" altLang="ja-JP" sz="3100" dirty="0" err="1"/>
              <a:t>quản</a:t>
            </a:r>
            <a:r>
              <a:rPr lang="en-US" altLang="ja-JP" sz="3100" dirty="0"/>
              <a:t> </a:t>
            </a:r>
            <a:r>
              <a:rPr lang="en-US" altLang="ja-JP" sz="3100" dirty="0" err="1"/>
              <a:t>lý</a:t>
            </a:r>
            <a:r>
              <a:rPr lang="en-US" altLang="ja-JP" sz="3100" dirty="0"/>
              <a:t> </a:t>
            </a:r>
            <a:r>
              <a:rPr lang="en-US" altLang="ja-JP" sz="3100" dirty="0" err="1"/>
              <a:t>nó</a:t>
            </a:r>
            <a:r>
              <a:rPr lang="en-US" altLang="ja-JP" sz="3100" dirty="0"/>
              <a:t>. </a:t>
            </a:r>
          </a:p>
          <a:p>
            <a:r>
              <a:rPr lang="en-US" altLang="ja-JP" sz="3100" dirty="0"/>
              <a:t>CPU di </a:t>
            </a:r>
            <a:r>
              <a:rPr lang="en-US" altLang="ja-JP" sz="3100" dirty="0" err="1"/>
              <a:t>chuyển</a:t>
            </a:r>
            <a:r>
              <a:rPr lang="en-US" altLang="ja-JP" sz="3100" dirty="0"/>
              <a:t> </a:t>
            </a:r>
            <a:r>
              <a:rPr lang="en-US" altLang="ja-JP" sz="3100" dirty="0" err="1"/>
              <a:t>dữ</a:t>
            </a:r>
            <a:r>
              <a:rPr lang="en-US" altLang="ja-JP" sz="3100" dirty="0"/>
              <a:t> </a:t>
            </a:r>
            <a:r>
              <a:rPr lang="en-US" altLang="ja-JP" sz="3100" dirty="0" err="1"/>
              <a:t>liệu</a:t>
            </a:r>
            <a:r>
              <a:rPr lang="en-US" altLang="ja-JP" sz="3100" dirty="0"/>
              <a:t> </a:t>
            </a:r>
            <a:r>
              <a:rPr lang="en-US" altLang="ja-JP" sz="3100" dirty="0" err="1"/>
              <a:t>giữa</a:t>
            </a:r>
            <a:r>
              <a:rPr lang="en-US" altLang="ja-JP" sz="3100" dirty="0"/>
              <a:t> </a:t>
            </a:r>
            <a:r>
              <a:rPr lang="en-US" altLang="ja-JP" sz="3100" dirty="0" err="1"/>
              <a:t>bộ</a:t>
            </a:r>
            <a:r>
              <a:rPr lang="en-US" altLang="ja-JP" sz="3100" dirty="0"/>
              <a:t> </a:t>
            </a:r>
            <a:r>
              <a:rPr lang="en-US" altLang="ja-JP" sz="3100" dirty="0" err="1"/>
              <a:t>nhớ</a:t>
            </a:r>
            <a:r>
              <a:rPr lang="en-US" altLang="ja-JP" sz="3100" dirty="0"/>
              <a:t> </a:t>
            </a:r>
            <a:r>
              <a:rPr lang="en-US" altLang="ja-JP" sz="3100" dirty="0" err="1"/>
              <a:t>chính</a:t>
            </a:r>
            <a:r>
              <a:rPr lang="en-US" altLang="ja-JP" sz="3100" dirty="0"/>
              <a:t> </a:t>
            </a:r>
            <a:r>
              <a:rPr lang="en-US" altLang="ja-JP" sz="3100" dirty="0" err="1"/>
              <a:t>và</a:t>
            </a:r>
            <a:r>
              <a:rPr lang="en-US" altLang="ja-JP" sz="3100" dirty="0"/>
              <a:t> </a:t>
            </a:r>
            <a:r>
              <a:rPr lang="en-US" altLang="ja-JP" sz="3100" dirty="0" err="1"/>
              <a:t>các</a:t>
            </a:r>
            <a:r>
              <a:rPr lang="en-US" altLang="ja-JP" sz="3100" dirty="0"/>
              <a:t> </a:t>
            </a:r>
            <a:r>
              <a:rPr lang="en-US" altLang="ja-JP" sz="3100" dirty="0" err="1"/>
              <a:t>bộ</a:t>
            </a:r>
            <a:r>
              <a:rPr lang="en-US" altLang="ja-JP" sz="3100" dirty="0"/>
              <a:t> </a:t>
            </a:r>
            <a:r>
              <a:rPr lang="en-US" altLang="ja-JP" sz="3100" dirty="0" err="1"/>
              <a:t>đệm</a:t>
            </a:r>
            <a:r>
              <a:rPr lang="en-US" altLang="ja-JP" sz="3100" dirty="0"/>
              <a:t> </a:t>
            </a:r>
            <a:r>
              <a:rPr lang="en-US" altLang="ja-JP" sz="3100" dirty="0" err="1"/>
              <a:t>cục</a:t>
            </a:r>
            <a:r>
              <a:rPr lang="en-US" altLang="ja-JP" sz="3100" dirty="0"/>
              <a:t> </a:t>
            </a:r>
            <a:r>
              <a:rPr lang="en-US" altLang="ja-JP" sz="3100" dirty="0" err="1"/>
              <a:t>bộ</a:t>
            </a:r>
            <a:r>
              <a:rPr lang="en-US" altLang="ja-JP" sz="3100" dirty="0"/>
              <a:t>. </a:t>
            </a:r>
          </a:p>
          <a:p>
            <a:r>
              <a:rPr lang="en-US" altLang="ja-JP" sz="3100" dirty="0"/>
              <a:t>Khi </a:t>
            </a:r>
            <a:r>
              <a:rPr lang="en-US" altLang="ja-JP" sz="3100" dirty="0" err="1"/>
              <a:t>trình</a:t>
            </a:r>
            <a:r>
              <a:rPr lang="en-US" altLang="ja-JP" sz="3100" dirty="0"/>
              <a:t> </a:t>
            </a:r>
            <a:r>
              <a:rPr lang="en-US" altLang="ja-JP" sz="3100" dirty="0" err="1"/>
              <a:t>điều</a:t>
            </a:r>
            <a:r>
              <a:rPr lang="en-US" altLang="ja-JP" sz="3100" dirty="0"/>
              <a:t> </a:t>
            </a:r>
            <a:r>
              <a:rPr lang="en-US" altLang="ja-JP" sz="3100" dirty="0" err="1"/>
              <a:t>khiển</a:t>
            </a:r>
            <a:r>
              <a:rPr lang="en-US" altLang="ja-JP" sz="3100" dirty="0"/>
              <a:t> </a:t>
            </a:r>
            <a:r>
              <a:rPr lang="en-US" altLang="ja-JP" sz="3100" dirty="0" err="1"/>
              <a:t>thiết</a:t>
            </a:r>
            <a:r>
              <a:rPr lang="en-US" altLang="ja-JP" sz="3100" dirty="0"/>
              <a:t> </a:t>
            </a:r>
            <a:r>
              <a:rPr lang="en-US" altLang="ja-JP" sz="3100" dirty="0" err="1"/>
              <a:t>bị</a:t>
            </a:r>
            <a:r>
              <a:rPr lang="en-US" altLang="ja-JP" sz="3100" dirty="0"/>
              <a:t> </a:t>
            </a:r>
            <a:r>
              <a:rPr lang="en-US" altLang="ja-JP" sz="3100" dirty="0" err="1"/>
              <a:t>hoàn</a:t>
            </a:r>
            <a:r>
              <a:rPr lang="en-US" altLang="ja-JP" sz="3100" dirty="0"/>
              <a:t> </a:t>
            </a:r>
            <a:r>
              <a:rPr lang="en-US" altLang="ja-JP" sz="3100" dirty="0" err="1"/>
              <a:t>tất</a:t>
            </a:r>
            <a:r>
              <a:rPr lang="en-US" altLang="ja-JP" sz="3100" dirty="0"/>
              <a:t> </a:t>
            </a:r>
            <a:r>
              <a:rPr lang="en-US" altLang="ja-JP" sz="3100" dirty="0" err="1"/>
              <a:t>các</a:t>
            </a:r>
            <a:r>
              <a:rPr lang="en-US" altLang="ja-JP" sz="3100" dirty="0"/>
              <a:t> </a:t>
            </a:r>
            <a:r>
              <a:rPr lang="en-US" altLang="ja-JP" sz="3100" dirty="0" err="1"/>
              <a:t>thao</a:t>
            </a:r>
            <a:r>
              <a:rPr lang="en-US" altLang="ja-JP" sz="3100" dirty="0"/>
              <a:t> </a:t>
            </a:r>
            <a:r>
              <a:rPr lang="en-US" altLang="ja-JP" sz="3100" dirty="0" err="1"/>
              <a:t>tác</a:t>
            </a:r>
            <a:r>
              <a:rPr lang="en-US" altLang="ja-JP" sz="3100" dirty="0"/>
              <a:t>, </a:t>
            </a:r>
            <a:r>
              <a:rPr lang="en-US" altLang="ja-JP" sz="3100" dirty="0" err="1"/>
              <a:t>nó</a:t>
            </a:r>
            <a:r>
              <a:rPr lang="en-US" altLang="ja-JP" sz="3100" dirty="0"/>
              <a:t> </a:t>
            </a:r>
            <a:r>
              <a:rPr lang="en-US" altLang="ja-JP" sz="3100" dirty="0" err="1"/>
              <a:t>báo</a:t>
            </a:r>
            <a:r>
              <a:rPr lang="en-US" altLang="ja-JP" sz="3100" dirty="0"/>
              <a:t> </a:t>
            </a:r>
            <a:r>
              <a:rPr lang="en-US" altLang="ja-JP" sz="3100" dirty="0" err="1"/>
              <a:t>hiệu</a:t>
            </a:r>
            <a:r>
              <a:rPr lang="en-US" altLang="ja-JP" sz="3100" dirty="0"/>
              <a:t> </a:t>
            </a:r>
            <a:r>
              <a:rPr lang="en-US" altLang="ja-JP" sz="3100" dirty="0" err="1"/>
              <a:t>cho</a:t>
            </a:r>
            <a:r>
              <a:rPr lang="en-US" altLang="ja-JP" sz="3100" dirty="0"/>
              <a:t> CPU </a:t>
            </a:r>
            <a:r>
              <a:rPr lang="en-US" altLang="ja-JP" sz="3100" dirty="0" err="1"/>
              <a:t>bằng</a:t>
            </a:r>
            <a:r>
              <a:rPr lang="en-US" altLang="ja-JP" sz="3100" dirty="0"/>
              <a:t> </a:t>
            </a:r>
            <a:r>
              <a:rPr lang="en-US" altLang="ja-JP" sz="3100" dirty="0" err="1"/>
              <a:t>cách</a:t>
            </a:r>
            <a:r>
              <a:rPr lang="en-US" altLang="ja-JP" sz="3100" dirty="0"/>
              <a:t> </a:t>
            </a:r>
            <a:r>
              <a:rPr lang="en-US" altLang="ja-JP" sz="3100" dirty="0" err="1"/>
              <a:t>phát</a:t>
            </a:r>
            <a:r>
              <a:rPr lang="en-US" altLang="ja-JP" sz="3100" dirty="0"/>
              <a:t> </a:t>
            </a:r>
            <a:r>
              <a:rPr lang="en-US" altLang="ja-JP" sz="3100" dirty="0" err="1"/>
              <a:t>sinh</a:t>
            </a:r>
            <a:r>
              <a:rPr lang="en-US" altLang="ja-JP" sz="3100" dirty="0"/>
              <a:t> </a:t>
            </a:r>
            <a:r>
              <a:rPr lang="en-US" altLang="ja-JP" sz="3100" dirty="0" err="1"/>
              <a:t>một</a:t>
            </a:r>
            <a:r>
              <a:rPr lang="en-US" altLang="ja-JP" sz="3100" dirty="0"/>
              <a:t> </a:t>
            </a:r>
            <a:r>
              <a:rPr lang="en-US" altLang="ja-JP" sz="3100" dirty="0" err="1"/>
              <a:t>ngắt</a:t>
            </a:r>
            <a:r>
              <a:rPr lang="en-US" altLang="ja-JP" sz="3100" dirty="0"/>
              <a:t> (interrupt).</a:t>
            </a:r>
          </a:p>
          <a:p>
            <a:endParaRPr lang="en-US" altLang="ja-JP" dirty="0"/>
          </a:p>
          <a:p>
            <a:endParaRPr lang="en-US" altLang="ja-JP" dirty="0"/>
          </a:p>
          <a:p>
            <a:endParaRPr lang="en-US" altLang="ja-JP" dirty="0"/>
          </a:p>
          <a:p>
            <a:pPr lvl="1"/>
            <a:endParaRPr lang="en-US" altLang="ja-JP" sz="2200" dirty="0"/>
          </a:p>
          <a:p>
            <a:pPr lvl="1"/>
            <a:endParaRPr lang="vi-VN" altLang="ja-JP" sz="2200"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15</a:t>
            </a:fld>
            <a:endParaRPr kumimoji="1" lang="ja-JP" altLang="en-US"/>
          </a:p>
        </p:txBody>
      </p:sp>
    </p:spTree>
    <p:extLst>
      <p:ext uri="{BB962C8B-B14F-4D97-AF65-F5344CB8AC3E}">
        <p14:creationId xmlns:p14="http://schemas.microsoft.com/office/powerpoint/2010/main" val="92834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150</a:t>
            </a:fld>
            <a:endParaRPr lang="en-VN" dirty="0"/>
          </a:p>
        </p:txBody>
      </p:sp>
      <p:sp>
        <p:nvSpPr>
          <p:cNvPr id="71" name="Rectangle 4">
            <a:extLst>
              <a:ext uri="{FF2B5EF4-FFF2-40B4-BE49-F238E27FC236}">
                <a16:creationId xmlns:a16="http://schemas.microsoft.com/office/drawing/2014/main" id="{57B465E3-0594-3A66-316D-0B525DB38A59}"/>
              </a:ext>
            </a:extLst>
          </p:cNvPr>
          <p:cNvSpPr txBox="1">
            <a:spLocks noChangeArrowheads="1"/>
          </p:cNvSpPr>
          <p:nvPr/>
        </p:nvSpPr>
        <p:spPr bwMode="auto">
          <a:xfrm>
            <a:off x="8053886" y="607588"/>
            <a:ext cx="3968776" cy="5269012"/>
          </a:xfrm>
          <a:prstGeom prst="roundRect">
            <a:avLst>
              <a:gd name="adj" fmla="val 1876"/>
            </a:avLst>
          </a:prstGeom>
          <a:noFill/>
          <a:ln w="9525">
            <a:gradFill>
              <a:gsLst>
                <a:gs pos="0">
                  <a:srgbClr val="0072FF"/>
                </a:gs>
                <a:gs pos="100000">
                  <a:srgbClr val="00C6FF"/>
                </a:gs>
              </a:gsLst>
              <a:lin ang="5400000" scaled="1"/>
            </a:gra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a:lnSpc>
                <a:spcPct val="80000"/>
              </a:lnSpc>
              <a:spcBef>
                <a:spcPts val="788"/>
              </a:spcBef>
            </a:pPr>
            <a:r>
              <a:rPr lang="en-US" altLang="en-US" sz="1100" b="1" dirty="0">
                <a:solidFill>
                  <a:srgbClr val="000000"/>
                </a:solidFill>
                <a:latin typeface="Courier New" panose="02070309020205020404" pitchFamily="49" charset="0"/>
              </a:rPr>
              <a:t>int main (int </a:t>
            </a:r>
            <a:r>
              <a:rPr lang="en-US" altLang="en-US" sz="1100" b="1" dirty="0" err="1">
                <a:solidFill>
                  <a:srgbClr val="000000"/>
                </a:solidFill>
                <a:latin typeface="Courier New" panose="02070309020205020404" pitchFamily="49" charset="0"/>
              </a:rPr>
              <a:t>argc</a:t>
            </a:r>
            <a:r>
              <a:rPr lang="en-US" altLang="en-US" sz="1100" b="1" dirty="0">
                <a:solidFill>
                  <a:srgbClr val="000000"/>
                </a:solidFill>
                <a:latin typeface="Courier New" panose="02070309020205020404" pitchFamily="49" charset="0"/>
              </a:rPr>
              <a:t>, char **</a:t>
            </a:r>
            <a:r>
              <a:rPr lang="en-US" altLang="en-US" sz="1100" b="1" dirty="0" err="1">
                <a:solidFill>
                  <a:srgbClr val="000000"/>
                </a:solidFill>
                <a:latin typeface="Courier New" panose="02070309020205020404" pitchFamily="49" charset="0"/>
              </a:rPr>
              <a:t>argv</a:t>
            </a:r>
            <a:r>
              <a:rPr lang="en-US" altLang="en-US" sz="1100" b="1" dirty="0">
                <a:solidFill>
                  <a:srgbClr val="000000"/>
                </a:solidFill>
                <a:latin typeface="Courier New" panose="02070309020205020404" pitchFamily="49" charset="0"/>
              </a:rPr>
              <a:t>)</a:t>
            </a:r>
          </a:p>
          <a:p>
            <a:pPr>
              <a:lnSpc>
                <a:spcPct val="80000"/>
              </a:lnSpc>
              <a:spcBef>
                <a:spcPts val="788"/>
              </a:spcBef>
            </a:pPr>
            <a:r>
              <a:rPr lang="en-US" altLang="en-US" sz="1100" b="1" dirty="0">
                <a:solidFill>
                  <a:srgbClr val="000000"/>
                </a:solidFill>
                <a:latin typeface="Courier New" panose="02070309020205020404" pitchFamily="49" charset="0"/>
              </a:rPr>
              <a:t>{</a:t>
            </a:r>
          </a:p>
          <a:p>
            <a:pPr>
              <a:lnSpc>
                <a:spcPct val="80000"/>
              </a:lnSpc>
              <a:spcBef>
                <a:spcPts val="788"/>
              </a:spcBef>
            </a:pPr>
            <a:r>
              <a:rPr lang="en-US" altLang="en-US" sz="1100" b="1" dirty="0">
                <a:solidFill>
                  <a:srgbClr val="000000"/>
                </a:solidFill>
                <a:latin typeface="Courier New" panose="02070309020205020404" pitchFamily="49" charset="0"/>
              </a:rPr>
              <a:t>	int </a:t>
            </a:r>
            <a:r>
              <a:rPr lang="en-US" altLang="en-US" sz="1100" b="1" dirty="0" err="1">
                <a:solidFill>
                  <a:srgbClr val="000000"/>
                </a:solidFill>
                <a:latin typeface="Courier New" panose="02070309020205020404" pitchFamily="49" charset="0"/>
              </a:rPr>
              <a:t>pid</a:t>
            </a:r>
            <a:r>
              <a:rPr lang="en-US" altLang="en-US" sz="1100" b="1" dirty="0">
                <a:solidFill>
                  <a:srgbClr val="000000"/>
                </a:solidFill>
                <a:latin typeface="Courier New" panose="02070309020205020404" pitchFamily="49" charset="0"/>
              </a:rPr>
              <a:t>;</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(“Toi la </a:t>
            </a:r>
            <a:r>
              <a:rPr lang="en-US" altLang="en-US" sz="1100" b="1" dirty="0" err="1">
                <a:solidFill>
                  <a:srgbClr val="000000"/>
                </a:solidFill>
                <a:latin typeface="Courier New" panose="02070309020205020404" pitchFamily="49" charset="0"/>
              </a:rPr>
              <a:t>sinh</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vien</a:t>
            </a:r>
            <a:r>
              <a:rPr lang="en-US" altLang="en-US" sz="1100" b="1" dirty="0">
                <a:solidFill>
                  <a:srgbClr val="000000"/>
                </a:solidFill>
                <a:latin typeface="Courier New" panose="02070309020205020404" pitchFamily="49" charset="0"/>
              </a:rPr>
              <a:t> lop IT007.K22 \n”);</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pid</a:t>
            </a:r>
            <a:r>
              <a:rPr lang="en-US" altLang="en-US" sz="1100" b="1" dirty="0">
                <a:solidFill>
                  <a:srgbClr val="000000"/>
                </a:solidFill>
                <a:latin typeface="Courier New" panose="02070309020205020404" pitchFamily="49" charset="0"/>
              </a:rPr>
              <a:t> = fork();</a:t>
            </a:r>
          </a:p>
          <a:p>
            <a:pPr>
              <a:lnSpc>
                <a:spcPct val="80000"/>
              </a:lnSpc>
              <a:spcBef>
                <a:spcPts val="788"/>
              </a:spcBef>
            </a:pPr>
            <a:r>
              <a:rPr lang="en-US" altLang="en-US" sz="1100" b="1" dirty="0">
                <a:solidFill>
                  <a:srgbClr val="000000"/>
                </a:solidFill>
                <a:latin typeface="Courier New" panose="02070309020205020404" pitchFamily="49" charset="0"/>
              </a:rPr>
              <a:t>	if (</a:t>
            </a:r>
            <a:r>
              <a:rPr lang="en-US" altLang="en-US" sz="1100" b="1" dirty="0" err="1">
                <a:solidFill>
                  <a:srgbClr val="000000"/>
                </a:solidFill>
                <a:latin typeface="Courier New" panose="02070309020205020404" pitchFamily="49" charset="0"/>
              </a:rPr>
              <a:t>pid</a:t>
            </a:r>
            <a:r>
              <a:rPr lang="en-US" altLang="en-US" sz="1100" b="1" dirty="0">
                <a:solidFill>
                  <a:srgbClr val="000000"/>
                </a:solidFill>
                <a:latin typeface="Courier New" panose="02070309020205020404" pitchFamily="49" charset="0"/>
              </a:rPr>
              <a:t> &gt; 0)</a:t>
            </a:r>
          </a:p>
          <a:p>
            <a:pPr>
              <a:lnSpc>
                <a:spcPct val="80000"/>
              </a:lnSpc>
              <a:spcBef>
                <a:spcPts val="788"/>
              </a:spcBef>
            </a:pPr>
            <a:r>
              <a:rPr lang="en-US" altLang="en-US" sz="1100" b="1" dirty="0">
                <a:solidFill>
                  <a:srgbClr val="000000"/>
                </a:solidFill>
                <a:latin typeface="Courier New" panose="02070309020205020404" pitchFamily="49" charset="0"/>
              </a:rPr>
              <a:t>	{</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a:t>
            </a:r>
            <a:r>
              <a:rPr lang="en-US" altLang="en-US" sz="1100" b="1" dirty="0" err="1">
                <a:solidFill>
                  <a:srgbClr val="000000"/>
                </a:solidFill>
                <a:latin typeface="Courier New" panose="02070309020205020404" pitchFamily="49" charset="0"/>
              </a:rPr>
              <a:t>Tiến</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trình</a:t>
            </a:r>
            <a:r>
              <a:rPr lang="en-US" altLang="en-US" sz="1100" b="1" dirty="0">
                <a:solidFill>
                  <a:srgbClr val="000000"/>
                </a:solidFill>
                <a:latin typeface="Courier New" panose="02070309020205020404" pitchFamily="49" charset="0"/>
              </a:rPr>
              <a:t> cha \n”);</a:t>
            </a:r>
          </a:p>
          <a:p>
            <a:pPr>
              <a:lnSpc>
                <a:spcPct val="80000"/>
              </a:lnSpc>
              <a:spcBef>
                <a:spcPts val="788"/>
              </a:spcBef>
            </a:pPr>
            <a:r>
              <a:rPr lang="en-US" altLang="en-US" sz="1100" b="1" dirty="0">
                <a:solidFill>
                  <a:srgbClr val="000000"/>
                </a:solidFill>
                <a:latin typeface="Courier New" panose="02070309020205020404" pitchFamily="49" charset="0"/>
              </a:rPr>
              <a:t>		fork();</a:t>
            </a:r>
          </a:p>
          <a:p>
            <a:pPr>
              <a:lnSpc>
                <a:spcPct val="80000"/>
              </a:lnSpc>
              <a:spcBef>
                <a:spcPts val="788"/>
              </a:spcBef>
            </a:pPr>
            <a:r>
              <a:rPr lang="en-US" altLang="en-US" sz="1100" b="1" dirty="0">
                <a:solidFill>
                  <a:srgbClr val="000000"/>
                </a:solidFill>
                <a:latin typeface="Courier New" panose="02070309020205020404" pitchFamily="49" charset="0"/>
              </a:rPr>
              <a:t>	} </a:t>
            </a:r>
          </a:p>
          <a:p>
            <a:pPr>
              <a:lnSpc>
                <a:spcPct val="80000"/>
              </a:lnSpc>
              <a:spcBef>
                <a:spcPts val="788"/>
              </a:spcBef>
            </a:pPr>
            <a:r>
              <a:rPr lang="en-US" altLang="en-US" sz="1100" b="1" dirty="0">
                <a:solidFill>
                  <a:srgbClr val="000000"/>
                </a:solidFill>
                <a:latin typeface="Courier New" panose="02070309020205020404" pitchFamily="49" charset="0"/>
              </a:rPr>
              <a:t>	else</a:t>
            </a:r>
          </a:p>
          <a:p>
            <a:pPr>
              <a:lnSpc>
                <a:spcPct val="80000"/>
              </a:lnSpc>
              <a:spcBef>
                <a:spcPts val="788"/>
              </a:spcBef>
            </a:pPr>
            <a:r>
              <a:rPr lang="en-US" altLang="en-US" sz="1100" b="1" dirty="0">
                <a:solidFill>
                  <a:srgbClr val="000000"/>
                </a:solidFill>
                <a:latin typeface="Courier New" panose="02070309020205020404" pitchFamily="49" charset="0"/>
              </a:rPr>
              <a:t>	{</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a:t>
            </a:r>
            <a:r>
              <a:rPr lang="en-US" altLang="en-US" sz="1100" b="1" dirty="0" err="1">
                <a:solidFill>
                  <a:srgbClr val="000000"/>
                </a:solidFill>
                <a:latin typeface="Courier New" panose="02070309020205020404" pitchFamily="49" charset="0"/>
              </a:rPr>
              <a:t>Sinh</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vien</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tu</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giac</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trong</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kiem</a:t>
            </a:r>
            <a:r>
              <a:rPr lang="en-US" altLang="en-US" sz="1100" b="1" dirty="0">
                <a:solidFill>
                  <a:srgbClr val="000000"/>
                </a:solidFill>
                <a:latin typeface="Courier New" panose="02070309020205020404" pitchFamily="49" charset="0"/>
              </a:rPr>
              <a:t> ta \n”);</a:t>
            </a:r>
          </a:p>
          <a:p>
            <a:pPr>
              <a:lnSpc>
                <a:spcPct val="80000"/>
              </a:lnSpc>
              <a:spcBef>
                <a:spcPts val="788"/>
              </a:spcBef>
            </a:pPr>
            <a:r>
              <a:rPr lang="en-US" altLang="en-US" sz="1100" b="1" dirty="0">
                <a:solidFill>
                  <a:srgbClr val="000000"/>
                </a:solidFill>
                <a:latin typeface="Courier New" panose="02070309020205020404" pitchFamily="49" charset="0"/>
              </a:rPr>
              <a:t>	    if(fork() = 0 ){</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a:t>
            </a:r>
            <a:r>
              <a:rPr lang="en-US" altLang="en-US" sz="1100" b="1" dirty="0" err="1">
                <a:solidFill>
                  <a:srgbClr val="000000"/>
                </a:solidFill>
                <a:latin typeface="Courier New" panose="02070309020205020404" pitchFamily="49" charset="0"/>
              </a:rPr>
              <a:t>Tiến</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trình</a:t>
            </a:r>
            <a:r>
              <a:rPr lang="en-US" altLang="en-US" sz="1100" b="1" dirty="0">
                <a:solidFill>
                  <a:srgbClr val="000000"/>
                </a:solidFill>
                <a:latin typeface="Courier New" panose="02070309020205020404" pitchFamily="49" charset="0"/>
              </a:rPr>
              <a:t> con </a:t>
            </a:r>
            <a:r>
              <a:rPr lang="en-US" altLang="en-US" sz="1100" b="1" dirty="0" err="1">
                <a:solidFill>
                  <a:srgbClr val="000000"/>
                </a:solidFill>
                <a:latin typeface="Courier New" panose="02070309020205020404" pitchFamily="49" charset="0"/>
              </a:rPr>
              <a:t>mới</a:t>
            </a:r>
            <a:r>
              <a:rPr lang="en-US" altLang="en-US" sz="1100" b="1" dirty="0">
                <a:solidFill>
                  <a:srgbClr val="000000"/>
                </a:solidFill>
                <a:latin typeface="Courier New" panose="02070309020205020404" pitchFamily="49" charset="0"/>
              </a:rPr>
              <a:t> \n"); </a:t>
            </a:r>
          </a:p>
          <a:p>
            <a:pPr>
              <a:lnSpc>
                <a:spcPct val="80000"/>
              </a:lnSpc>
              <a:spcBef>
                <a:spcPts val="788"/>
              </a:spcBef>
            </a:pPr>
            <a:r>
              <a:rPr lang="en-US" altLang="en-US" sz="1100" b="1" dirty="0">
                <a:solidFill>
                  <a:srgbClr val="000000"/>
                </a:solidFill>
                <a:latin typeface="Courier New" panose="02070309020205020404" pitchFamily="49" charset="0"/>
              </a:rPr>
              <a:t>		fork();}</a:t>
            </a:r>
          </a:p>
          <a:p>
            <a:pPr>
              <a:lnSpc>
                <a:spcPct val="80000"/>
              </a:lnSpc>
              <a:spcBef>
                <a:spcPts val="788"/>
              </a:spcBef>
            </a:pPr>
            <a:r>
              <a:rPr lang="en-US" altLang="en-US" sz="1100" b="1" dirty="0">
                <a:solidFill>
                  <a:srgbClr val="000000"/>
                </a:solidFill>
                <a:latin typeface="Courier New" panose="02070309020205020404" pitchFamily="49" charset="0"/>
              </a:rPr>
              <a:t>	    else </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a:t>
            </a:r>
            <a:r>
              <a:rPr lang="en-US" altLang="en-US" sz="1100" b="1" dirty="0" err="1">
                <a:solidFill>
                  <a:srgbClr val="000000"/>
                </a:solidFill>
                <a:latin typeface="Courier New" panose="02070309020205020404" pitchFamily="49" charset="0"/>
              </a:rPr>
              <a:t>Tiến</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trình</a:t>
            </a:r>
            <a:r>
              <a:rPr lang="en-US" altLang="en-US" sz="1100" b="1" dirty="0">
                <a:solidFill>
                  <a:srgbClr val="000000"/>
                </a:solidFill>
                <a:latin typeface="Courier New" panose="02070309020205020404" pitchFamily="49" charset="0"/>
              </a:rPr>
              <a:t> cha </a:t>
            </a:r>
            <a:r>
              <a:rPr lang="en-US" altLang="en-US" sz="1100" b="1" dirty="0" err="1">
                <a:solidFill>
                  <a:srgbClr val="000000"/>
                </a:solidFill>
                <a:latin typeface="Courier New" panose="02070309020205020404" pitchFamily="49" charset="0"/>
              </a:rPr>
              <a:t>mới</a:t>
            </a:r>
            <a:r>
              <a:rPr lang="en-US" altLang="en-US" sz="1100" b="1" dirty="0">
                <a:solidFill>
                  <a:srgbClr val="000000"/>
                </a:solidFill>
                <a:latin typeface="Courier New" panose="02070309020205020404" pitchFamily="49" charset="0"/>
              </a:rPr>
              <a:t> \n");</a:t>
            </a:r>
          </a:p>
          <a:p>
            <a:pPr>
              <a:lnSpc>
                <a:spcPct val="80000"/>
              </a:lnSpc>
              <a:spcBef>
                <a:spcPts val="788"/>
              </a:spcBef>
            </a:pP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printf</a:t>
            </a:r>
            <a:r>
              <a:rPr lang="en-US" altLang="en-US" sz="1100" b="1" dirty="0">
                <a:solidFill>
                  <a:srgbClr val="000000"/>
                </a:solidFill>
                <a:latin typeface="Courier New" panose="02070309020205020404" pitchFamily="49" charset="0"/>
              </a:rPr>
              <a:t>("</a:t>
            </a:r>
            <a:r>
              <a:rPr lang="en-US" altLang="en-US" sz="1100" b="1" dirty="0" err="1">
                <a:solidFill>
                  <a:srgbClr val="000000"/>
                </a:solidFill>
                <a:latin typeface="Courier New" panose="02070309020205020404" pitchFamily="49" charset="0"/>
              </a:rPr>
              <a:t>Tiến</a:t>
            </a:r>
            <a:r>
              <a:rPr lang="en-US" altLang="en-US" sz="1100" b="1" dirty="0">
                <a:solidFill>
                  <a:srgbClr val="000000"/>
                </a:solidFill>
                <a:latin typeface="Courier New" panose="02070309020205020404" pitchFamily="49" charset="0"/>
              </a:rPr>
              <a:t> </a:t>
            </a:r>
            <a:r>
              <a:rPr lang="en-US" altLang="en-US" sz="1100" b="1" dirty="0" err="1">
                <a:solidFill>
                  <a:srgbClr val="000000"/>
                </a:solidFill>
                <a:latin typeface="Courier New" panose="02070309020205020404" pitchFamily="49" charset="0"/>
              </a:rPr>
              <a:t>trình</a:t>
            </a:r>
            <a:r>
              <a:rPr lang="en-US" altLang="en-US" sz="1100" b="1" dirty="0">
                <a:solidFill>
                  <a:srgbClr val="000000"/>
                </a:solidFill>
                <a:latin typeface="Courier New" panose="02070309020205020404" pitchFamily="49" charset="0"/>
              </a:rPr>
              <a:t> K22 </a:t>
            </a:r>
            <a:r>
              <a:rPr lang="en-US" altLang="en-US" sz="1100" b="1" dirty="0" err="1">
                <a:solidFill>
                  <a:srgbClr val="000000"/>
                </a:solidFill>
                <a:latin typeface="Courier New" panose="02070309020205020404" pitchFamily="49" charset="0"/>
              </a:rPr>
              <a:t>mới</a:t>
            </a:r>
            <a:r>
              <a:rPr lang="en-US" altLang="en-US" sz="1100" b="1" dirty="0">
                <a:solidFill>
                  <a:srgbClr val="000000"/>
                </a:solidFill>
                <a:latin typeface="Courier New" panose="02070309020205020404" pitchFamily="49" charset="0"/>
              </a:rPr>
              <a:t> \n");</a:t>
            </a:r>
          </a:p>
          <a:p>
            <a:pPr>
              <a:lnSpc>
                <a:spcPct val="80000"/>
              </a:lnSpc>
              <a:spcBef>
                <a:spcPts val="788"/>
              </a:spcBef>
            </a:pPr>
            <a:r>
              <a:rPr lang="en-US" altLang="en-US" sz="1100" b="1" dirty="0">
                <a:solidFill>
                  <a:srgbClr val="000000"/>
                </a:solidFill>
                <a:latin typeface="Courier New" panose="02070309020205020404" pitchFamily="49" charset="0"/>
              </a:rPr>
              <a:t>	}</a:t>
            </a:r>
          </a:p>
          <a:p>
            <a:pPr>
              <a:lnSpc>
                <a:spcPct val="80000"/>
              </a:lnSpc>
              <a:spcBef>
                <a:spcPts val="788"/>
              </a:spcBef>
            </a:pPr>
            <a:r>
              <a:rPr lang="en-US" altLang="en-US" sz="1100" b="1" dirty="0">
                <a:solidFill>
                  <a:srgbClr val="000000"/>
                </a:solidFill>
                <a:latin typeface="Courier New" panose="02070309020205020404" pitchFamily="49" charset="0"/>
              </a:rPr>
              <a:t>}</a:t>
            </a:r>
          </a:p>
        </p:txBody>
      </p:sp>
      <p:sp>
        <p:nvSpPr>
          <p:cNvPr id="73" name="Rectangle: Rounded Corners 2">
            <a:extLst>
              <a:ext uri="{FF2B5EF4-FFF2-40B4-BE49-F238E27FC236}">
                <a16:creationId xmlns:a16="http://schemas.microsoft.com/office/drawing/2014/main" id="{00F6661B-5677-4FCF-121A-460D13B410AA}"/>
              </a:ext>
            </a:extLst>
          </p:cNvPr>
          <p:cNvSpPr/>
          <p:nvPr/>
        </p:nvSpPr>
        <p:spPr>
          <a:xfrm>
            <a:off x="929626" y="2377690"/>
            <a:ext cx="3454538"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1600" dirty="0">
                <a:solidFill>
                  <a:schemeClr val="tx1"/>
                </a:solidFill>
                <a:latin typeface="Arial" panose="020B0604020202020204" pitchFamily="34" charset="0"/>
                <a:cs typeface="Arial" panose="020B0604020202020204" pitchFamily="34" charset="0"/>
              </a:rPr>
              <a:t>Toi la </a:t>
            </a:r>
            <a:r>
              <a:rPr lang="fi-FI" sz="1600" dirty="0" err="1">
                <a:solidFill>
                  <a:schemeClr val="tx1"/>
                </a:solidFill>
                <a:latin typeface="Arial" panose="020B0604020202020204" pitchFamily="34" charset="0"/>
                <a:cs typeface="Arial" panose="020B0604020202020204" pitchFamily="34" charset="0"/>
              </a:rPr>
              <a:t>sinh</a:t>
            </a:r>
            <a:r>
              <a:rPr lang="fi-FI" sz="1600" dirty="0">
                <a:solidFill>
                  <a:schemeClr val="tx1"/>
                </a:solidFill>
                <a:latin typeface="Arial" panose="020B0604020202020204" pitchFamily="34" charset="0"/>
                <a:cs typeface="Arial" panose="020B0604020202020204" pitchFamily="34" charset="0"/>
              </a:rPr>
              <a:t> vien </a:t>
            </a:r>
            <a:r>
              <a:rPr lang="fi-FI" sz="1600" dirty="0" err="1">
                <a:solidFill>
                  <a:schemeClr val="tx1"/>
                </a:solidFill>
                <a:latin typeface="Arial" panose="020B0604020202020204" pitchFamily="34" charset="0"/>
                <a:cs typeface="Arial" panose="020B0604020202020204" pitchFamily="34" charset="0"/>
              </a:rPr>
              <a:t>lop</a:t>
            </a:r>
            <a:r>
              <a:rPr lang="fi-FI" sz="1600" dirty="0">
                <a:solidFill>
                  <a:schemeClr val="tx1"/>
                </a:solidFill>
                <a:latin typeface="Arial" panose="020B0604020202020204" pitchFamily="34" charset="0"/>
                <a:cs typeface="Arial" panose="020B0604020202020204" pitchFamily="34" charset="0"/>
              </a:rPr>
              <a:t> IT007</a:t>
            </a:r>
            <a:endParaRPr kumimoji="1" lang="en-US" sz="1600" dirty="0">
              <a:solidFill>
                <a:schemeClr val="tx1"/>
              </a:solidFill>
              <a:latin typeface="Arial" panose="020B0604020202020204" pitchFamily="34" charset="0"/>
              <a:cs typeface="Arial" panose="020B0604020202020204" pitchFamily="34" charset="0"/>
            </a:endParaRPr>
          </a:p>
        </p:txBody>
      </p:sp>
      <p:sp>
        <p:nvSpPr>
          <p:cNvPr id="74" name="Oval 73">
            <a:extLst>
              <a:ext uri="{FF2B5EF4-FFF2-40B4-BE49-F238E27FC236}">
                <a16:creationId xmlns:a16="http://schemas.microsoft.com/office/drawing/2014/main" id="{A2609076-7142-0483-B45E-36BB2E975C39}"/>
              </a:ext>
            </a:extLst>
          </p:cNvPr>
          <p:cNvSpPr/>
          <p:nvPr/>
        </p:nvSpPr>
        <p:spPr>
          <a:xfrm>
            <a:off x="2275895" y="1646549"/>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cxnSp>
        <p:nvCxnSpPr>
          <p:cNvPr id="75" name="Straight Arrow Connector 74">
            <a:extLst>
              <a:ext uri="{FF2B5EF4-FFF2-40B4-BE49-F238E27FC236}">
                <a16:creationId xmlns:a16="http://schemas.microsoft.com/office/drawing/2014/main" id="{8D38677A-27A4-02C9-F60A-5AF317C5BA52}"/>
              </a:ext>
            </a:extLst>
          </p:cNvPr>
          <p:cNvCxnSpPr>
            <a:cxnSpLocks/>
            <a:stCxn id="74" idx="4"/>
            <a:endCxn id="73" idx="0"/>
          </p:cNvCxnSpPr>
          <p:nvPr/>
        </p:nvCxnSpPr>
        <p:spPr>
          <a:xfrm>
            <a:off x="2656895" y="2048821"/>
            <a:ext cx="0" cy="3288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506488C-9E6D-D8E6-41B3-91DAB90F92FA}"/>
              </a:ext>
            </a:extLst>
          </p:cNvPr>
          <p:cNvSpPr/>
          <p:nvPr/>
        </p:nvSpPr>
        <p:spPr>
          <a:xfrm>
            <a:off x="2275895" y="3087560"/>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77" name="Oval 76">
            <a:extLst>
              <a:ext uri="{FF2B5EF4-FFF2-40B4-BE49-F238E27FC236}">
                <a16:creationId xmlns:a16="http://schemas.microsoft.com/office/drawing/2014/main" id="{81F79A97-5729-F729-CE7E-B51C085835F0}"/>
              </a:ext>
            </a:extLst>
          </p:cNvPr>
          <p:cNvSpPr/>
          <p:nvPr/>
        </p:nvSpPr>
        <p:spPr>
          <a:xfrm>
            <a:off x="4900620" y="3088107"/>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P1</a:t>
            </a:r>
          </a:p>
        </p:txBody>
      </p:sp>
      <p:cxnSp>
        <p:nvCxnSpPr>
          <p:cNvPr id="78" name="Straight Arrow Connector 77">
            <a:extLst>
              <a:ext uri="{FF2B5EF4-FFF2-40B4-BE49-F238E27FC236}">
                <a16:creationId xmlns:a16="http://schemas.microsoft.com/office/drawing/2014/main" id="{D4DC14FD-D01B-1FE6-0928-8649012D6874}"/>
              </a:ext>
            </a:extLst>
          </p:cNvPr>
          <p:cNvCxnSpPr>
            <a:cxnSpLocks/>
            <a:stCxn id="73" idx="2"/>
            <a:endCxn id="76" idx="0"/>
          </p:cNvCxnSpPr>
          <p:nvPr/>
        </p:nvCxnSpPr>
        <p:spPr>
          <a:xfrm>
            <a:off x="2656895" y="2758690"/>
            <a:ext cx="0" cy="328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35AA626-E8E8-7214-3F0A-6152C75D7474}"/>
              </a:ext>
            </a:extLst>
          </p:cNvPr>
          <p:cNvCxnSpPr>
            <a:cxnSpLocks/>
            <a:stCxn id="73" idx="2"/>
            <a:endCxn id="77" idx="0"/>
          </p:cNvCxnSpPr>
          <p:nvPr/>
        </p:nvCxnSpPr>
        <p:spPr>
          <a:xfrm>
            <a:off x="2656895" y="2758690"/>
            <a:ext cx="2624725" cy="3294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456C7D61-5D16-A263-2B73-742DCB47D2E9}"/>
              </a:ext>
            </a:extLst>
          </p:cNvPr>
          <p:cNvSpPr/>
          <p:nvPr/>
        </p:nvSpPr>
        <p:spPr>
          <a:xfrm>
            <a:off x="2275894" y="4267559"/>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P0</a:t>
            </a:r>
          </a:p>
        </p:txBody>
      </p:sp>
      <p:sp>
        <p:nvSpPr>
          <p:cNvPr id="81" name="Oval 80">
            <a:extLst>
              <a:ext uri="{FF2B5EF4-FFF2-40B4-BE49-F238E27FC236}">
                <a16:creationId xmlns:a16="http://schemas.microsoft.com/office/drawing/2014/main" id="{61A425E4-FEED-AD0C-622B-7ED21A498B92}"/>
              </a:ext>
            </a:extLst>
          </p:cNvPr>
          <p:cNvSpPr/>
          <p:nvPr/>
        </p:nvSpPr>
        <p:spPr>
          <a:xfrm>
            <a:off x="774145" y="4267559"/>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P2</a:t>
            </a:r>
          </a:p>
        </p:txBody>
      </p:sp>
      <p:sp>
        <p:nvSpPr>
          <p:cNvPr id="82" name="Rectangle: Rounded Corners 24">
            <a:extLst>
              <a:ext uri="{FF2B5EF4-FFF2-40B4-BE49-F238E27FC236}">
                <a16:creationId xmlns:a16="http://schemas.microsoft.com/office/drawing/2014/main" id="{294122AA-0A47-C554-404D-4CE5D4CE09AF}"/>
              </a:ext>
            </a:extLst>
          </p:cNvPr>
          <p:cNvSpPr/>
          <p:nvPr/>
        </p:nvSpPr>
        <p:spPr>
          <a:xfrm>
            <a:off x="1883295" y="3674787"/>
            <a:ext cx="1547199"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rial" panose="020B0604020202020204" pitchFamily="34" charset="0"/>
                <a:cs typeface="Arial" panose="020B0604020202020204" pitchFamily="34" charset="0"/>
              </a:rPr>
              <a:t>Tiến trình cha</a:t>
            </a:r>
            <a:endParaRPr kumimoji="1" lang="en-US" sz="1600">
              <a:solidFill>
                <a:schemeClr val="tx1"/>
              </a:solidFill>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id="{10C876CD-AAC0-C1A2-1C35-E4578C06B048}"/>
              </a:ext>
            </a:extLst>
          </p:cNvPr>
          <p:cNvSpPr/>
          <p:nvPr/>
        </p:nvSpPr>
        <p:spPr>
          <a:xfrm>
            <a:off x="3969257" y="4435763"/>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P1</a:t>
            </a:r>
          </a:p>
        </p:txBody>
      </p:sp>
      <p:sp>
        <p:nvSpPr>
          <p:cNvPr id="84" name="Oval 83">
            <a:extLst>
              <a:ext uri="{FF2B5EF4-FFF2-40B4-BE49-F238E27FC236}">
                <a16:creationId xmlns:a16="http://schemas.microsoft.com/office/drawing/2014/main" id="{B20858C8-A901-6967-E3A3-B692163D6DBF}"/>
              </a:ext>
            </a:extLst>
          </p:cNvPr>
          <p:cNvSpPr/>
          <p:nvPr/>
        </p:nvSpPr>
        <p:spPr>
          <a:xfrm>
            <a:off x="6188568" y="4435763"/>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P3</a:t>
            </a:r>
          </a:p>
        </p:txBody>
      </p:sp>
      <p:cxnSp>
        <p:nvCxnSpPr>
          <p:cNvPr id="85" name="Straight Arrow Connector 84">
            <a:extLst>
              <a:ext uri="{FF2B5EF4-FFF2-40B4-BE49-F238E27FC236}">
                <a16:creationId xmlns:a16="http://schemas.microsoft.com/office/drawing/2014/main" id="{B5F72841-626E-9209-204E-186F788329C9}"/>
              </a:ext>
            </a:extLst>
          </p:cNvPr>
          <p:cNvCxnSpPr>
            <a:cxnSpLocks/>
            <a:endCxn id="80" idx="0"/>
          </p:cNvCxnSpPr>
          <p:nvPr/>
        </p:nvCxnSpPr>
        <p:spPr>
          <a:xfrm flipH="1">
            <a:off x="2656894" y="4100216"/>
            <a:ext cx="2" cy="1673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77AD61-82A2-B071-3453-FFD600B6E9DE}"/>
              </a:ext>
            </a:extLst>
          </p:cNvPr>
          <p:cNvCxnSpPr>
            <a:cxnSpLocks/>
          </p:cNvCxnSpPr>
          <p:nvPr/>
        </p:nvCxnSpPr>
        <p:spPr>
          <a:xfrm flipH="1">
            <a:off x="1155145" y="4100216"/>
            <a:ext cx="1501750" cy="1646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BF10034-D164-1769-9DD5-B5C2760D5693}"/>
              </a:ext>
            </a:extLst>
          </p:cNvPr>
          <p:cNvCxnSpPr>
            <a:cxnSpLocks/>
            <a:stCxn id="91" idx="2"/>
            <a:endCxn id="83" idx="0"/>
          </p:cNvCxnSpPr>
          <p:nvPr/>
        </p:nvCxnSpPr>
        <p:spPr>
          <a:xfrm flipH="1">
            <a:off x="4350257" y="4056021"/>
            <a:ext cx="931363" cy="3797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FFEA6A-6785-EB14-2728-24506D9B8F2E}"/>
              </a:ext>
            </a:extLst>
          </p:cNvPr>
          <p:cNvCxnSpPr>
            <a:cxnSpLocks/>
            <a:stCxn id="91" idx="2"/>
            <a:endCxn id="84" idx="0"/>
          </p:cNvCxnSpPr>
          <p:nvPr/>
        </p:nvCxnSpPr>
        <p:spPr>
          <a:xfrm>
            <a:off x="5281620" y="4056021"/>
            <a:ext cx="1287948" cy="3797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44">
            <a:extLst>
              <a:ext uri="{FF2B5EF4-FFF2-40B4-BE49-F238E27FC236}">
                <a16:creationId xmlns:a16="http://schemas.microsoft.com/office/drawing/2014/main" id="{AD7F1748-293E-7BD2-DA22-59FAD9717266}"/>
              </a:ext>
            </a:extLst>
          </p:cNvPr>
          <p:cNvSpPr/>
          <p:nvPr/>
        </p:nvSpPr>
        <p:spPr>
          <a:xfrm>
            <a:off x="3356487" y="5114232"/>
            <a:ext cx="1987539"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rial" panose="020B0604020202020204" pitchFamily="34" charset="0"/>
                <a:cs typeface="Arial" panose="020B0604020202020204" pitchFamily="34" charset="0"/>
              </a:rPr>
              <a:t>Tiến trình cha mới</a:t>
            </a:r>
            <a:endParaRPr kumimoji="1" lang="en-US" sz="1600">
              <a:solidFill>
                <a:schemeClr val="tx1"/>
              </a:solidFill>
              <a:latin typeface="Arial" panose="020B0604020202020204" pitchFamily="34" charset="0"/>
              <a:cs typeface="Arial" panose="020B0604020202020204" pitchFamily="34" charset="0"/>
            </a:endParaRPr>
          </a:p>
        </p:txBody>
      </p:sp>
      <p:sp>
        <p:nvSpPr>
          <p:cNvPr id="90" name="Rectangle: Rounded Corners 45">
            <a:extLst>
              <a:ext uri="{FF2B5EF4-FFF2-40B4-BE49-F238E27FC236}">
                <a16:creationId xmlns:a16="http://schemas.microsoft.com/office/drawing/2014/main" id="{410B416F-3E11-F5DB-36E6-520A0AEA426A}"/>
              </a:ext>
            </a:extLst>
          </p:cNvPr>
          <p:cNvSpPr/>
          <p:nvPr/>
        </p:nvSpPr>
        <p:spPr>
          <a:xfrm>
            <a:off x="5575803" y="5099374"/>
            <a:ext cx="1987531"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rial" panose="020B0604020202020204" pitchFamily="34" charset="0"/>
                <a:cs typeface="Arial" panose="020B0604020202020204" pitchFamily="34" charset="0"/>
              </a:rPr>
              <a:t>Tiến trình con mới</a:t>
            </a:r>
            <a:endParaRPr kumimoji="1" lang="en-US" sz="1600">
              <a:solidFill>
                <a:schemeClr val="tx1"/>
              </a:solidFill>
              <a:latin typeface="Arial" panose="020B0604020202020204" pitchFamily="34" charset="0"/>
              <a:cs typeface="Arial" panose="020B0604020202020204" pitchFamily="34" charset="0"/>
            </a:endParaRPr>
          </a:p>
        </p:txBody>
      </p:sp>
      <p:sp>
        <p:nvSpPr>
          <p:cNvPr id="91" name="Rectangle: Rounded Corners 47">
            <a:extLst>
              <a:ext uri="{FF2B5EF4-FFF2-40B4-BE49-F238E27FC236}">
                <a16:creationId xmlns:a16="http://schemas.microsoft.com/office/drawing/2014/main" id="{5863B201-6CF8-8A4D-652E-003AE4F7526A}"/>
              </a:ext>
            </a:extLst>
          </p:cNvPr>
          <p:cNvSpPr/>
          <p:nvPr/>
        </p:nvSpPr>
        <p:spPr>
          <a:xfrm>
            <a:off x="3695509" y="3675021"/>
            <a:ext cx="3172221"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600">
                <a:solidFill>
                  <a:schemeClr val="tx1"/>
                </a:solidFill>
                <a:latin typeface="Arial" panose="020B0604020202020204" pitchFamily="34" charset="0"/>
                <a:cs typeface="Arial" panose="020B0604020202020204" pitchFamily="34" charset="0"/>
              </a:rPr>
              <a:t>Sinh vien tu giac trong kiem t</a:t>
            </a:r>
            <a:r>
              <a:rPr lang="en-US" sz="1600">
                <a:solidFill>
                  <a:schemeClr val="tx1"/>
                </a:solidFill>
                <a:latin typeface="Arial" panose="020B0604020202020204" pitchFamily="34" charset="0"/>
                <a:cs typeface="Arial" panose="020B0604020202020204" pitchFamily="34" charset="0"/>
              </a:rPr>
              <a:t>r</a:t>
            </a:r>
            <a:r>
              <a:rPr lang="pl-PL" sz="1600">
                <a:solidFill>
                  <a:schemeClr val="tx1"/>
                </a:solidFill>
                <a:latin typeface="Arial" panose="020B0604020202020204" pitchFamily="34" charset="0"/>
                <a:cs typeface="Arial" panose="020B0604020202020204" pitchFamily="34" charset="0"/>
              </a:rPr>
              <a:t>a </a:t>
            </a:r>
            <a:endParaRPr kumimoji="1" lang="en-US" sz="1600">
              <a:solidFill>
                <a:schemeClr val="tx1"/>
              </a:solidFill>
              <a:latin typeface="Arial" panose="020B0604020202020204" pitchFamily="34" charset="0"/>
              <a:cs typeface="Arial" panose="020B0604020202020204" pitchFamily="34" charset="0"/>
            </a:endParaRPr>
          </a:p>
        </p:txBody>
      </p:sp>
      <p:cxnSp>
        <p:nvCxnSpPr>
          <p:cNvPr id="92" name="Straight Arrow Connector 91">
            <a:extLst>
              <a:ext uri="{FF2B5EF4-FFF2-40B4-BE49-F238E27FC236}">
                <a16:creationId xmlns:a16="http://schemas.microsoft.com/office/drawing/2014/main" id="{95347151-F10D-DD47-960F-E02E66B22320}"/>
              </a:ext>
            </a:extLst>
          </p:cNvPr>
          <p:cNvCxnSpPr>
            <a:cxnSpLocks/>
            <a:stCxn id="83" idx="4"/>
            <a:endCxn id="89" idx="0"/>
          </p:cNvCxnSpPr>
          <p:nvPr/>
        </p:nvCxnSpPr>
        <p:spPr>
          <a:xfrm>
            <a:off x="4350257" y="4838035"/>
            <a:ext cx="0" cy="2761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5D5D33C-0044-F4E8-0170-3FF4A586E963}"/>
              </a:ext>
            </a:extLst>
          </p:cNvPr>
          <p:cNvCxnSpPr>
            <a:cxnSpLocks/>
            <a:stCxn id="76" idx="4"/>
            <a:endCxn id="82" idx="0"/>
          </p:cNvCxnSpPr>
          <p:nvPr/>
        </p:nvCxnSpPr>
        <p:spPr>
          <a:xfrm>
            <a:off x="2656895" y="3489832"/>
            <a:ext cx="0" cy="1849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45957B1-152A-FAC9-1B56-45957239CFBE}"/>
              </a:ext>
            </a:extLst>
          </p:cNvPr>
          <p:cNvCxnSpPr>
            <a:cxnSpLocks/>
            <a:stCxn id="77" idx="4"/>
            <a:endCxn id="91" idx="0"/>
          </p:cNvCxnSpPr>
          <p:nvPr/>
        </p:nvCxnSpPr>
        <p:spPr>
          <a:xfrm>
            <a:off x="5281620" y="3490379"/>
            <a:ext cx="0" cy="1846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Rounded Corners 58">
            <a:extLst>
              <a:ext uri="{FF2B5EF4-FFF2-40B4-BE49-F238E27FC236}">
                <a16:creationId xmlns:a16="http://schemas.microsoft.com/office/drawing/2014/main" id="{C579B14A-9B18-6612-721E-BAC619511312}"/>
              </a:ext>
            </a:extLst>
          </p:cNvPr>
          <p:cNvSpPr/>
          <p:nvPr/>
        </p:nvSpPr>
        <p:spPr>
          <a:xfrm>
            <a:off x="3312143" y="5876600"/>
            <a:ext cx="2076225"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Tiến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trình</a:t>
            </a:r>
            <a:r>
              <a:rPr lang="en-US" sz="1600" dirty="0">
                <a:solidFill>
                  <a:schemeClr val="tx1"/>
                </a:solidFill>
                <a:latin typeface="Arial" panose="020B0604020202020204" pitchFamily="34" charset="0"/>
                <a:cs typeface="Arial" panose="020B0604020202020204" pitchFamily="34" charset="0"/>
              </a:rPr>
              <a:t> K22 </a:t>
            </a:r>
            <a:r>
              <a:rPr lang="en-US" sz="1600" dirty="0" err="1">
                <a:solidFill>
                  <a:schemeClr val="tx1"/>
                </a:solidFill>
                <a:latin typeface="Arial" panose="020B0604020202020204" pitchFamily="34" charset="0"/>
                <a:cs typeface="Arial" panose="020B0604020202020204" pitchFamily="34" charset="0"/>
              </a:rPr>
              <a:t>mới</a:t>
            </a:r>
            <a:endParaRPr kumimoji="1" lang="en-US" sz="1600" dirty="0">
              <a:solidFill>
                <a:schemeClr val="tx1"/>
              </a:solidFill>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E7D735A8-6F01-3D42-B22E-DBCC65983BD1}"/>
              </a:ext>
            </a:extLst>
          </p:cNvPr>
          <p:cNvCxnSpPr>
            <a:cxnSpLocks/>
            <a:stCxn id="84" idx="4"/>
            <a:endCxn id="90" idx="0"/>
          </p:cNvCxnSpPr>
          <p:nvPr/>
        </p:nvCxnSpPr>
        <p:spPr>
          <a:xfrm>
            <a:off x="6569568" y="4838035"/>
            <a:ext cx="1" cy="261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139D31F-FE9B-8E98-7C07-9AD9B354407B}"/>
              </a:ext>
            </a:extLst>
          </p:cNvPr>
          <p:cNvCxnSpPr>
            <a:cxnSpLocks/>
            <a:stCxn id="89" idx="2"/>
            <a:endCxn id="95" idx="0"/>
          </p:cNvCxnSpPr>
          <p:nvPr/>
        </p:nvCxnSpPr>
        <p:spPr>
          <a:xfrm flipH="1">
            <a:off x="4350256" y="5495232"/>
            <a:ext cx="1" cy="381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90D6B7A5-E20A-F41A-876A-9D4349922E39}"/>
              </a:ext>
            </a:extLst>
          </p:cNvPr>
          <p:cNvSpPr/>
          <p:nvPr/>
        </p:nvSpPr>
        <p:spPr>
          <a:xfrm>
            <a:off x="7252203" y="5741713"/>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t>P3</a:t>
            </a:r>
          </a:p>
        </p:txBody>
      </p:sp>
      <p:sp>
        <p:nvSpPr>
          <p:cNvPr id="99" name="Oval 98">
            <a:extLst>
              <a:ext uri="{FF2B5EF4-FFF2-40B4-BE49-F238E27FC236}">
                <a16:creationId xmlns:a16="http://schemas.microsoft.com/office/drawing/2014/main" id="{B336C324-53C1-4EA3-0A6D-D2B0A4336274}"/>
              </a:ext>
            </a:extLst>
          </p:cNvPr>
          <p:cNvSpPr/>
          <p:nvPr/>
        </p:nvSpPr>
        <p:spPr>
          <a:xfrm>
            <a:off x="5767886" y="5741713"/>
            <a:ext cx="762000" cy="402272"/>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dirty="0"/>
              <a:t>P4</a:t>
            </a:r>
          </a:p>
        </p:txBody>
      </p:sp>
      <p:cxnSp>
        <p:nvCxnSpPr>
          <p:cNvPr id="100" name="Straight Arrow Connector 99">
            <a:extLst>
              <a:ext uri="{FF2B5EF4-FFF2-40B4-BE49-F238E27FC236}">
                <a16:creationId xmlns:a16="http://schemas.microsoft.com/office/drawing/2014/main" id="{0E41E5D7-BA01-377F-0522-CE8C2DFB9E4D}"/>
              </a:ext>
            </a:extLst>
          </p:cNvPr>
          <p:cNvCxnSpPr>
            <a:cxnSpLocks/>
            <a:stCxn id="90" idx="2"/>
            <a:endCxn id="99" idx="0"/>
          </p:cNvCxnSpPr>
          <p:nvPr/>
        </p:nvCxnSpPr>
        <p:spPr>
          <a:xfrm flipH="1">
            <a:off x="6148886" y="5480374"/>
            <a:ext cx="420683" cy="261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B353403-C359-8ADC-04D4-A838D277FC27}"/>
              </a:ext>
            </a:extLst>
          </p:cNvPr>
          <p:cNvCxnSpPr>
            <a:cxnSpLocks/>
            <a:stCxn id="90" idx="2"/>
            <a:endCxn id="98" idx="0"/>
          </p:cNvCxnSpPr>
          <p:nvPr/>
        </p:nvCxnSpPr>
        <p:spPr>
          <a:xfrm>
            <a:off x="6569569" y="5480374"/>
            <a:ext cx="1063634" cy="2613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79">
            <a:extLst>
              <a:ext uri="{FF2B5EF4-FFF2-40B4-BE49-F238E27FC236}">
                <a16:creationId xmlns:a16="http://schemas.microsoft.com/office/drawing/2014/main" id="{AFDADDEC-86EB-B552-4394-3E14DBBB43F8}"/>
              </a:ext>
            </a:extLst>
          </p:cNvPr>
          <p:cNvSpPr/>
          <p:nvPr/>
        </p:nvSpPr>
        <p:spPr>
          <a:xfrm>
            <a:off x="5106784" y="6319187"/>
            <a:ext cx="2076225"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Arial" panose="020B0604020202020204" pitchFamily="34" charset="0"/>
                <a:cs typeface="Arial" panose="020B0604020202020204" pitchFamily="34" charset="0"/>
              </a:rPr>
              <a:t>Tiến trình K22 mới</a:t>
            </a:r>
            <a:endParaRPr kumimoji="1" lang="en-US" sz="1600">
              <a:solidFill>
                <a:schemeClr val="tx1"/>
              </a:solidFill>
              <a:latin typeface="Arial" panose="020B0604020202020204" pitchFamily="34" charset="0"/>
              <a:cs typeface="Arial" panose="020B0604020202020204" pitchFamily="34" charset="0"/>
            </a:endParaRPr>
          </a:p>
        </p:txBody>
      </p:sp>
      <p:sp>
        <p:nvSpPr>
          <p:cNvPr id="103" name="Rectangle: Rounded Corners 80">
            <a:extLst>
              <a:ext uri="{FF2B5EF4-FFF2-40B4-BE49-F238E27FC236}">
                <a16:creationId xmlns:a16="http://schemas.microsoft.com/office/drawing/2014/main" id="{F1753CF1-DEA9-D157-0382-D976F327871E}"/>
              </a:ext>
            </a:extLst>
          </p:cNvPr>
          <p:cNvSpPr/>
          <p:nvPr/>
        </p:nvSpPr>
        <p:spPr>
          <a:xfrm>
            <a:off x="7754216" y="6288556"/>
            <a:ext cx="2076225" cy="381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Tiến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trình</a:t>
            </a:r>
            <a:r>
              <a:rPr lang="en-US" sz="1600" dirty="0">
                <a:solidFill>
                  <a:schemeClr val="tx1"/>
                </a:solidFill>
                <a:latin typeface="Arial" panose="020B0604020202020204" pitchFamily="34" charset="0"/>
                <a:cs typeface="Arial" panose="020B0604020202020204" pitchFamily="34" charset="0"/>
              </a:rPr>
              <a:t> K22 </a:t>
            </a:r>
            <a:r>
              <a:rPr lang="en-US" sz="1600" dirty="0" err="1">
                <a:solidFill>
                  <a:schemeClr val="tx1"/>
                </a:solidFill>
                <a:latin typeface="Arial" panose="020B0604020202020204" pitchFamily="34" charset="0"/>
                <a:cs typeface="Arial" panose="020B0604020202020204" pitchFamily="34" charset="0"/>
              </a:rPr>
              <a:t>mới</a:t>
            </a:r>
            <a:endParaRPr kumimoji="1" lang="en-US" sz="1600" dirty="0">
              <a:solidFill>
                <a:schemeClr val="tx1"/>
              </a:solidFill>
              <a:latin typeface="Arial" panose="020B0604020202020204" pitchFamily="34" charset="0"/>
              <a:cs typeface="Arial" panose="020B0604020202020204" pitchFamily="34" charset="0"/>
            </a:endParaRPr>
          </a:p>
        </p:txBody>
      </p:sp>
      <p:cxnSp>
        <p:nvCxnSpPr>
          <p:cNvPr id="104" name="Straight Arrow Connector 103">
            <a:extLst>
              <a:ext uri="{FF2B5EF4-FFF2-40B4-BE49-F238E27FC236}">
                <a16:creationId xmlns:a16="http://schemas.microsoft.com/office/drawing/2014/main" id="{EFD2DB97-4729-26AA-0B60-3C649CC15D79}"/>
              </a:ext>
            </a:extLst>
          </p:cNvPr>
          <p:cNvCxnSpPr>
            <a:cxnSpLocks/>
            <a:stCxn id="99" idx="4"/>
            <a:endCxn id="102" idx="0"/>
          </p:cNvCxnSpPr>
          <p:nvPr/>
        </p:nvCxnSpPr>
        <p:spPr>
          <a:xfrm flipH="1">
            <a:off x="6144897" y="6143985"/>
            <a:ext cx="3989" cy="175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AFAB045-0E35-09FB-AA7B-67EFF1540391}"/>
              </a:ext>
            </a:extLst>
          </p:cNvPr>
          <p:cNvCxnSpPr>
            <a:cxnSpLocks/>
            <a:stCxn id="98" idx="4"/>
            <a:endCxn id="103" idx="0"/>
          </p:cNvCxnSpPr>
          <p:nvPr/>
        </p:nvCxnSpPr>
        <p:spPr>
          <a:xfrm>
            <a:off x="7633203" y="6143985"/>
            <a:ext cx="1159126" cy="144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134EB4A-F89A-1E50-AF68-58187A81D87A}"/>
              </a:ext>
            </a:extLst>
          </p:cNvPr>
          <p:cNvSpPr txBox="1">
            <a:spLocks/>
          </p:cNvSpPr>
          <p:nvPr/>
        </p:nvSpPr>
        <p:spPr>
          <a:xfrm>
            <a:off x="825092" y="1009860"/>
            <a:ext cx="467628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pt-BR"/>
              <a:t>Ví dụ tạo process với fork() (tt</a:t>
            </a:r>
            <a:r>
              <a:rPr lang="pt-BR" dirty="0"/>
              <a:t>)</a:t>
            </a:r>
            <a:endParaRPr lang="en-VN" dirty="0"/>
          </a:p>
        </p:txBody>
      </p:sp>
      <p:sp>
        <p:nvSpPr>
          <p:cNvPr id="10" name="Title 1">
            <a:extLst>
              <a:ext uri="{FF2B5EF4-FFF2-40B4-BE49-F238E27FC236}">
                <a16:creationId xmlns:a16="http://schemas.microsoft.com/office/drawing/2014/main" id="{366254D5-ADE0-A569-A163-BBB056FCD533}"/>
              </a:ext>
            </a:extLst>
          </p:cNvPr>
          <p:cNvSpPr>
            <a:spLocks noGrp="1"/>
          </p:cNvSpPr>
          <p:nvPr>
            <p:ph type="title"/>
          </p:nvPr>
        </p:nvSpPr>
        <p:spPr>
          <a:xfrm>
            <a:off x="774145" y="223964"/>
            <a:ext cx="10579655" cy="785896"/>
          </a:xfrm>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Tree>
    <p:extLst>
      <p:ext uri="{BB962C8B-B14F-4D97-AF65-F5344CB8AC3E}">
        <p14:creationId xmlns:p14="http://schemas.microsoft.com/office/powerpoint/2010/main" val="298174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6" grpId="0" animBg="1"/>
      <p:bldP spid="77" grpId="0" animBg="1"/>
      <p:bldP spid="80" grpId="0" animBg="1"/>
      <p:bldP spid="81" grpId="0" animBg="1"/>
      <p:bldP spid="82" grpId="0" animBg="1"/>
      <p:bldP spid="83" grpId="0" animBg="1"/>
      <p:bldP spid="84" grpId="0" animBg="1"/>
      <p:bldP spid="89" grpId="0" animBg="1"/>
      <p:bldP spid="90" grpId="0" animBg="1"/>
      <p:bldP spid="91" grpId="0" animBg="1"/>
      <p:bldP spid="95" grpId="0" animBg="1"/>
      <p:bldP spid="98" grpId="0" animBg="1"/>
      <p:bldP spid="99" grpId="0" animBg="1"/>
      <p:bldP spid="102" grpId="0" animBg="1"/>
      <p:bldP spid="10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151</a:t>
            </a:fld>
            <a:endParaRPr lang="en-VN" dirty="0"/>
          </a:p>
        </p:txBody>
      </p:sp>
      <p:sp>
        <p:nvSpPr>
          <p:cNvPr id="3" name="Rectangle 4">
            <a:extLst>
              <a:ext uri="{FF2B5EF4-FFF2-40B4-BE49-F238E27FC236}">
                <a16:creationId xmlns:a16="http://schemas.microsoft.com/office/drawing/2014/main" id="{E7335427-CBD7-84CF-CDA3-5E5E21A219FB}"/>
              </a:ext>
            </a:extLst>
          </p:cNvPr>
          <p:cNvSpPr txBox="1">
            <a:spLocks noChangeArrowheads="1"/>
          </p:cNvSpPr>
          <p:nvPr/>
        </p:nvSpPr>
        <p:spPr bwMode="auto">
          <a:xfrm>
            <a:off x="825092" y="1795756"/>
            <a:ext cx="4639106" cy="467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a:lnSpc>
                <a:spcPct val="80000"/>
              </a:lnSpc>
              <a:spcBef>
                <a:spcPts val="788"/>
              </a:spcBef>
            </a:pPr>
            <a:r>
              <a:rPr lang="en-US" altLang="en-US" sz="1400" dirty="0">
                <a:solidFill>
                  <a:srgbClr val="000000"/>
                </a:solidFill>
                <a:latin typeface="Courier New" panose="02070309020205020404" pitchFamily="49" charset="0"/>
              </a:rPr>
              <a:t>#include &lt;</a:t>
            </a:r>
            <a:r>
              <a:rPr lang="en-US" altLang="en-US" sz="1400" dirty="0" err="1">
                <a:solidFill>
                  <a:srgbClr val="000000"/>
                </a:solidFill>
                <a:latin typeface="Courier New" panose="02070309020205020404" pitchFamily="49" charset="0"/>
              </a:rPr>
              <a:t>stdio.h</a:t>
            </a:r>
            <a:r>
              <a:rPr lang="en-US" altLang="en-US" sz="1400" dirty="0">
                <a:solidFill>
                  <a:srgbClr val="000000"/>
                </a:solidFill>
                <a:latin typeface="Courier New" panose="02070309020205020404" pitchFamily="49" charset="0"/>
              </a:rPr>
              <a:t>&gt;</a:t>
            </a:r>
          </a:p>
          <a:p>
            <a:pPr>
              <a:lnSpc>
                <a:spcPct val="80000"/>
              </a:lnSpc>
              <a:spcBef>
                <a:spcPts val="788"/>
              </a:spcBef>
            </a:pPr>
            <a:r>
              <a:rPr lang="en-US" altLang="en-US" sz="1400" dirty="0">
                <a:solidFill>
                  <a:srgbClr val="000000"/>
                </a:solidFill>
                <a:latin typeface="Courier New" panose="02070309020205020404" pitchFamily="49" charset="0"/>
              </a:rPr>
              <a:t>#include &lt;</a:t>
            </a:r>
            <a:r>
              <a:rPr lang="en-US" altLang="en-US" sz="1400" dirty="0" err="1">
                <a:solidFill>
                  <a:srgbClr val="000000"/>
                </a:solidFill>
                <a:latin typeface="Courier New" panose="02070309020205020404" pitchFamily="49" charset="0"/>
              </a:rPr>
              <a:t>unistd.h</a:t>
            </a:r>
            <a:r>
              <a:rPr lang="en-US" altLang="en-US" sz="1400" dirty="0">
                <a:solidFill>
                  <a:srgbClr val="000000"/>
                </a:solidFill>
                <a:latin typeface="Courier New" panose="02070309020205020404" pitchFamily="49" charset="0"/>
              </a:rPr>
              <a:t>&gt;</a:t>
            </a:r>
          </a:p>
          <a:p>
            <a:pPr>
              <a:lnSpc>
                <a:spcPct val="80000"/>
              </a:lnSpc>
              <a:spcBef>
                <a:spcPts val="788"/>
              </a:spcBef>
            </a:pPr>
            <a:r>
              <a:rPr lang="en-US" altLang="en-US" sz="1400" dirty="0">
                <a:solidFill>
                  <a:srgbClr val="000000"/>
                </a:solidFill>
                <a:latin typeface="Courier New" panose="02070309020205020404" pitchFamily="49" charset="0"/>
              </a:rPr>
              <a:t>int main (int </a:t>
            </a:r>
            <a:r>
              <a:rPr lang="en-US" altLang="en-US" sz="1400" dirty="0" err="1">
                <a:solidFill>
                  <a:srgbClr val="000000"/>
                </a:solidFill>
                <a:latin typeface="Courier New" panose="02070309020205020404" pitchFamily="49" charset="0"/>
              </a:rPr>
              <a:t>argc</a:t>
            </a:r>
            <a:r>
              <a:rPr lang="en-US" altLang="en-US" sz="1400" dirty="0">
                <a:solidFill>
                  <a:srgbClr val="000000"/>
                </a:solidFill>
                <a:latin typeface="Courier New" panose="02070309020205020404" pitchFamily="49" charset="0"/>
              </a:rPr>
              <a:t>, char *</a:t>
            </a:r>
            <a:r>
              <a:rPr lang="en-US" altLang="en-US" sz="1400" dirty="0" err="1">
                <a:solidFill>
                  <a:srgbClr val="000000"/>
                </a:solidFill>
                <a:latin typeface="Courier New" panose="02070309020205020404" pitchFamily="49" charset="0"/>
              </a:rPr>
              <a:t>argv</a:t>
            </a:r>
            <a:r>
              <a:rPr lang="en-US" altLang="en-US" sz="1400" dirty="0">
                <a:solidFill>
                  <a:srgbClr val="000000"/>
                </a:solidFill>
                <a:latin typeface="Courier New" panose="02070309020205020404" pitchFamily="49" charset="0"/>
              </a:rPr>
              <a:t>[])</a:t>
            </a:r>
          </a:p>
          <a:p>
            <a:pPr>
              <a:lnSpc>
                <a:spcPct val="80000"/>
              </a:lnSpc>
              <a:spcBef>
                <a:spcPts val="788"/>
              </a:spcBef>
            </a:pPr>
            <a:r>
              <a:rPr lang="en-US" altLang="en-US" sz="1400" dirty="0">
                <a:solidFill>
                  <a:srgbClr val="000000"/>
                </a:solidFill>
                <a:latin typeface="Courier New" panose="02070309020205020404" pitchFamily="49" charset="0"/>
              </a:rPr>
              <a:t>{</a:t>
            </a:r>
          </a:p>
          <a:p>
            <a:pPr>
              <a:lnSpc>
                <a:spcPct val="80000"/>
              </a:lnSpc>
              <a:spcBef>
                <a:spcPts val="788"/>
              </a:spcBef>
            </a:pPr>
            <a:r>
              <a:rPr lang="en-US" altLang="en-US" sz="1400" dirty="0">
                <a:solidFill>
                  <a:srgbClr val="000000"/>
                </a:solidFill>
                <a:latin typeface="Courier New" panose="02070309020205020404" pitchFamily="49" charset="0"/>
              </a:rPr>
              <a:t>	int </a:t>
            </a:r>
            <a:r>
              <a:rPr lang="en-US" altLang="en-US" sz="1400" dirty="0" err="1">
                <a:solidFill>
                  <a:srgbClr val="000000"/>
                </a:solidFill>
                <a:latin typeface="Courier New" panose="02070309020205020404" pitchFamily="49" charset="0"/>
              </a:rPr>
              <a:t>pid</a:t>
            </a:r>
            <a:r>
              <a:rPr lang="en-US" altLang="en-US" sz="1400" dirty="0">
                <a:solidFill>
                  <a:srgbClr val="000000"/>
                </a:solidFill>
                <a:latin typeface="Courier New" panose="02070309020205020404" pitchFamily="49" charset="0"/>
              </a:rPr>
              <a:t>;</a:t>
            </a:r>
          </a:p>
          <a:p>
            <a:pPr>
              <a:lnSpc>
                <a:spcPct val="80000"/>
              </a:lnSpc>
              <a:spcBef>
                <a:spcPts val="788"/>
              </a:spcBef>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printf</a:t>
            </a:r>
            <a:r>
              <a:rPr lang="en-US" altLang="en-US" sz="1400" dirty="0">
                <a:solidFill>
                  <a:srgbClr val="000000"/>
                </a:solidFill>
                <a:latin typeface="Courier New" panose="02070309020205020404" pitchFamily="49" charset="0"/>
              </a:rPr>
              <a:t>(“hi”);</a:t>
            </a:r>
          </a:p>
          <a:p>
            <a:pPr>
              <a:lnSpc>
                <a:spcPct val="80000"/>
              </a:lnSpc>
              <a:spcBef>
                <a:spcPts val="788"/>
              </a:spcBef>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pid</a:t>
            </a:r>
            <a:r>
              <a:rPr lang="en-US" altLang="en-US" sz="1400" dirty="0">
                <a:solidFill>
                  <a:srgbClr val="000000"/>
                </a:solidFill>
                <a:latin typeface="Courier New" panose="02070309020205020404" pitchFamily="49" charset="0"/>
              </a:rPr>
              <a:t> = fork();</a:t>
            </a:r>
          </a:p>
          <a:p>
            <a:pPr>
              <a:lnSpc>
                <a:spcPct val="80000"/>
              </a:lnSpc>
              <a:spcBef>
                <a:spcPts val="788"/>
              </a:spcBef>
            </a:pPr>
            <a:r>
              <a:rPr lang="en-US" altLang="en-US" sz="1400" dirty="0">
                <a:solidFill>
                  <a:srgbClr val="000000"/>
                </a:solidFill>
                <a:latin typeface="Courier New" panose="02070309020205020404" pitchFamily="49" charset="0"/>
              </a:rPr>
              <a:t>		if (</a:t>
            </a:r>
            <a:r>
              <a:rPr lang="en-US" altLang="en-US" sz="1400" dirty="0" err="1">
                <a:solidFill>
                  <a:srgbClr val="000000"/>
                </a:solidFill>
                <a:latin typeface="Courier New" panose="02070309020205020404" pitchFamily="49" charset="0"/>
              </a:rPr>
              <a:t>pid</a:t>
            </a:r>
            <a:r>
              <a:rPr lang="en-US" altLang="en-US" sz="1400" dirty="0">
                <a:solidFill>
                  <a:srgbClr val="000000"/>
                </a:solidFill>
                <a:latin typeface="Courier New" panose="02070309020205020404" pitchFamily="49" charset="0"/>
              </a:rPr>
              <a:t> &gt; 0){</a:t>
            </a:r>
          </a:p>
          <a:p>
            <a:pPr>
              <a:lnSpc>
                <a:spcPct val="80000"/>
              </a:lnSpc>
              <a:spcBef>
                <a:spcPts val="788"/>
              </a:spcBef>
            </a:pPr>
            <a:r>
              <a:rPr lang="en-US" altLang="en-US" sz="1400" dirty="0">
                <a:solidFill>
                  <a:srgbClr val="000000"/>
                </a:solidFill>
                <a:latin typeface="Courier New" panose="02070309020205020404" pitchFamily="49" charset="0"/>
              </a:rPr>
              <a:t>			fork();</a:t>
            </a:r>
          </a:p>
          <a:p>
            <a:pPr>
              <a:lnSpc>
                <a:spcPct val="80000"/>
              </a:lnSpc>
              <a:spcBef>
                <a:spcPts val="788"/>
              </a:spcBef>
            </a:pPr>
            <a:r>
              <a:rPr lang="en-US" altLang="en-US" sz="1400" dirty="0">
                <a:solidFill>
                  <a:srgbClr val="000000"/>
                </a:solidFill>
                <a:latin typeface="Courier New" panose="02070309020205020404" pitchFamily="49" charset="0"/>
              </a:rPr>
              <a:t>			fork();</a:t>
            </a:r>
          </a:p>
          <a:p>
            <a:pPr>
              <a:lnSpc>
                <a:spcPct val="80000"/>
              </a:lnSpc>
              <a:spcBef>
                <a:spcPts val="788"/>
              </a:spcBef>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printf</a:t>
            </a:r>
            <a:r>
              <a:rPr lang="en-US" altLang="en-US" sz="1400" dirty="0">
                <a:solidFill>
                  <a:srgbClr val="000000"/>
                </a:solidFill>
                <a:latin typeface="Courier New" panose="02070309020205020404" pitchFamily="49" charset="0"/>
              </a:rPr>
              <a:t>(“hello”);</a:t>
            </a:r>
          </a:p>
          <a:p>
            <a:pPr>
              <a:lnSpc>
                <a:spcPct val="80000"/>
              </a:lnSpc>
              <a:spcBef>
                <a:spcPts val="788"/>
              </a:spcBef>
            </a:pPr>
            <a:r>
              <a:rPr lang="en-US" altLang="en-US" sz="1400" dirty="0">
                <a:solidFill>
                  <a:srgbClr val="000000"/>
                </a:solidFill>
                <a:latin typeface="Courier New" panose="02070309020205020404" pitchFamily="49" charset="0"/>
              </a:rPr>
              <a:t>		       }</a:t>
            </a:r>
          </a:p>
          <a:p>
            <a:pPr>
              <a:lnSpc>
                <a:spcPct val="80000"/>
              </a:lnSpc>
              <a:spcBef>
                <a:spcPts val="788"/>
              </a:spcBef>
            </a:pPr>
            <a:r>
              <a:rPr lang="en-US" altLang="en-US" sz="1400" dirty="0">
                <a:solidFill>
                  <a:srgbClr val="000000"/>
                </a:solidFill>
                <a:latin typeface="Courier New" panose="02070309020205020404" pitchFamily="49" charset="0"/>
              </a:rPr>
              <a:t>   	else </a:t>
            </a:r>
          </a:p>
          <a:p>
            <a:pPr>
              <a:lnSpc>
                <a:spcPct val="80000"/>
              </a:lnSpc>
              <a:spcBef>
                <a:spcPts val="788"/>
              </a:spcBef>
            </a:pPr>
            <a:r>
              <a:rPr lang="en-US" altLang="en-US" sz="1400" dirty="0">
                <a:solidFill>
                  <a:srgbClr val="000000"/>
                </a:solidFill>
                <a:latin typeface="Courier New" panose="02070309020205020404" pitchFamily="49" charset="0"/>
              </a:rPr>
              <a:t>			fork(); </a:t>
            </a:r>
          </a:p>
          <a:p>
            <a:pPr>
              <a:lnSpc>
                <a:spcPct val="80000"/>
              </a:lnSpc>
              <a:spcBef>
                <a:spcPts val="788"/>
              </a:spcBef>
            </a:pPr>
            <a:r>
              <a:rPr lang="en-US" altLang="en-US" sz="1400" dirty="0">
                <a:solidFill>
                  <a:srgbClr val="000000"/>
                </a:solidFill>
                <a:latin typeface="Courier New" panose="02070309020205020404" pitchFamily="49" charset="0"/>
              </a:rPr>
              <a:t>	</a:t>
            </a:r>
            <a:r>
              <a:rPr lang="en-US" altLang="en-US" sz="1400" dirty="0" err="1">
                <a:solidFill>
                  <a:srgbClr val="000000"/>
                </a:solidFill>
                <a:latin typeface="Courier New" panose="02070309020205020404" pitchFamily="49" charset="0"/>
              </a:rPr>
              <a:t>printf</a:t>
            </a:r>
            <a:r>
              <a:rPr lang="en-US" altLang="en-US" sz="1400" dirty="0">
                <a:solidFill>
                  <a:srgbClr val="000000"/>
                </a:solidFill>
                <a:latin typeface="Courier New" panose="02070309020205020404" pitchFamily="49" charset="0"/>
              </a:rPr>
              <a:t>(“bye”);</a:t>
            </a:r>
          </a:p>
          <a:p>
            <a:pPr>
              <a:lnSpc>
                <a:spcPct val="80000"/>
              </a:lnSpc>
              <a:spcBef>
                <a:spcPts val="788"/>
              </a:spcBef>
            </a:pPr>
            <a:r>
              <a:rPr lang="en-US" altLang="en-US" sz="1400" dirty="0">
                <a:solidFill>
                  <a:srgbClr val="000000"/>
                </a:solidFill>
                <a:latin typeface="Courier New" panose="02070309020205020404" pitchFamily="49" charset="0"/>
              </a:rPr>
              <a:t>		     </a:t>
            </a:r>
          </a:p>
          <a:p>
            <a:pPr>
              <a:lnSpc>
                <a:spcPct val="80000"/>
              </a:lnSpc>
              <a:spcBef>
                <a:spcPts val="788"/>
              </a:spcBef>
            </a:pPr>
            <a:r>
              <a:rPr lang="en-US" altLang="en-US" sz="1400" dirty="0">
                <a:solidFill>
                  <a:srgbClr val="000000"/>
                </a:solidFill>
                <a:latin typeface="Courier New" panose="02070309020205020404" pitchFamily="49" charset="0"/>
              </a:rPr>
              <a:t>}</a:t>
            </a:r>
          </a:p>
        </p:txBody>
      </p:sp>
      <p:sp>
        <p:nvSpPr>
          <p:cNvPr id="6" name="Oval 5">
            <a:extLst>
              <a:ext uri="{FF2B5EF4-FFF2-40B4-BE49-F238E27FC236}">
                <a16:creationId xmlns:a16="http://schemas.microsoft.com/office/drawing/2014/main" id="{5EBA6E27-6DAE-3060-AF52-5AFF0827B13C}"/>
              </a:ext>
            </a:extLst>
          </p:cNvPr>
          <p:cNvSpPr/>
          <p:nvPr/>
        </p:nvSpPr>
        <p:spPr>
          <a:xfrm>
            <a:off x="8722267" y="1542518"/>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P1</a:t>
            </a:r>
          </a:p>
        </p:txBody>
      </p:sp>
      <p:sp>
        <p:nvSpPr>
          <p:cNvPr id="7" name="TextBox 6">
            <a:extLst>
              <a:ext uri="{FF2B5EF4-FFF2-40B4-BE49-F238E27FC236}">
                <a16:creationId xmlns:a16="http://schemas.microsoft.com/office/drawing/2014/main" id="{009EF702-E569-1EA4-24B7-149B5F03AB9A}"/>
              </a:ext>
            </a:extLst>
          </p:cNvPr>
          <p:cNvSpPr txBox="1"/>
          <p:nvPr/>
        </p:nvSpPr>
        <p:spPr>
          <a:xfrm>
            <a:off x="8844966" y="2061553"/>
            <a:ext cx="364202" cy="369332"/>
          </a:xfrm>
          <a:prstGeom prst="rect">
            <a:avLst/>
          </a:prstGeom>
          <a:noFill/>
        </p:spPr>
        <p:txBody>
          <a:bodyPr wrap="none" rtlCol="0">
            <a:spAutoFit/>
          </a:bodyPr>
          <a:lstStyle/>
          <a:p>
            <a:r>
              <a:rPr lang="en-US"/>
              <a:t>hi</a:t>
            </a:r>
          </a:p>
        </p:txBody>
      </p:sp>
      <p:cxnSp>
        <p:nvCxnSpPr>
          <p:cNvPr id="8" name="Straight Arrow Connector 7">
            <a:extLst>
              <a:ext uri="{FF2B5EF4-FFF2-40B4-BE49-F238E27FC236}">
                <a16:creationId xmlns:a16="http://schemas.microsoft.com/office/drawing/2014/main" id="{E200B0FC-B2BB-5CAE-5177-A51366C6235B}"/>
              </a:ext>
            </a:extLst>
          </p:cNvPr>
          <p:cNvCxnSpPr>
            <a:stCxn id="6" idx="4"/>
            <a:endCxn id="7" idx="0"/>
          </p:cNvCxnSpPr>
          <p:nvPr/>
        </p:nvCxnSpPr>
        <p:spPr>
          <a:xfrm>
            <a:off x="9027067" y="1831443"/>
            <a:ext cx="0" cy="2301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2557ECD-9D14-8509-148C-B84D2329E982}"/>
              </a:ext>
            </a:extLst>
          </p:cNvPr>
          <p:cNvSpPr/>
          <p:nvPr/>
        </p:nvSpPr>
        <p:spPr>
          <a:xfrm>
            <a:off x="8722267" y="2738673"/>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P1</a:t>
            </a:r>
          </a:p>
        </p:txBody>
      </p:sp>
      <p:sp>
        <p:nvSpPr>
          <p:cNvPr id="21" name="Oval 20">
            <a:extLst>
              <a:ext uri="{FF2B5EF4-FFF2-40B4-BE49-F238E27FC236}">
                <a16:creationId xmlns:a16="http://schemas.microsoft.com/office/drawing/2014/main" id="{F026455A-70BF-FF0A-4A6E-59117BC4559C}"/>
              </a:ext>
            </a:extLst>
          </p:cNvPr>
          <p:cNvSpPr/>
          <p:nvPr/>
        </p:nvSpPr>
        <p:spPr>
          <a:xfrm>
            <a:off x="10017667" y="2738672"/>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P2</a:t>
            </a:r>
          </a:p>
        </p:txBody>
      </p:sp>
      <p:cxnSp>
        <p:nvCxnSpPr>
          <p:cNvPr id="22" name="Straight Arrow Connector 21">
            <a:extLst>
              <a:ext uri="{FF2B5EF4-FFF2-40B4-BE49-F238E27FC236}">
                <a16:creationId xmlns:a16="http://schemas.microsoft.com/office/drawing/2014/main" id="{0FA65B7B-1761-F9B8-7862-95BE5D393C43}"/>
              </a:ext>
            </a:extLst>
          </p:cNvPr>
          <p:cNvCxnSpPr>
            <a:stCxn id="7" idx="2"/>
          </p:cNvCxnSpPr>
          <p:nvPr/>
        </p:nvCxnSpPr>
        <p:spPr>
          <a:xfrm>
            <a:off x="9027067" y="2430885"/>
            <a:ext cx="0" cy="307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1C0ECE2-1C6A-75D7-1F17-957D00B00980}"/>
              </a:ext>
            </a:extLst>
          </p:cNvPr>
          <p:cNvCxnSpPr>
            <a:stCxn id="7" idx="2"/>
            <a:endCxn id="21" idx="0"/>
          </p:cNvCxnSpPr>
          <p:nvPr/>
        </p:nvCxnSpPr>
        <p:spPr>
          <a:xfrm>
            <a:off x="9027067" y="2430885"/>
            <a:ext cx="1295400" cy="307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0F8131B-048A-0E4D-5A2D-1E44793C0788}"/>
              </a:ext>
            </a:extLst>
          </p:cNvPr>
          <p:cNvSpPr/>
          <p:nvPr/>
        </p:nvSpPr>
        <p:spPr>
          <a:xfrm>
            <a:off x="8718233" y="3435494"/>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P1</a:t>
            </a:r>
          </a:p>
        </p:txBody>
      </p:sp>
      <p:sp>
        <p:nvSpPr>
          <p:cNvPr id="25" name="Oval 24">
            <a:extLst>
              <a:ext uri="{FF2B5EF4-FFF2-40B4-BE49-F238E27FC236}">
                <a16:creationId xmlns:a16="http://schemas.microsoft.com/office/drawing/2014/main" id="{D895C3B0-0C49-55D0-B71C-295B622C2E95}"/>
              </a:ext>
            </a:extLst>
          </p:cNvPr>
          <p:cNvSpPr/>
          <p:nvPr/>
        </p:nvSpPr>
        <p:spPr>
          <a:xfrm>
            <a:off x="7360306" y="3435494"/>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P3</a:t>
            </a:r>
          </a:p>
        </p:txBody>
      </p:sp>
      <p:cxnSp>
        <p:nvCxnSpPr>
          <p:cNvPr id="26" name="Straight Arrow Connector 25">
            <a:extLst>
              <a:ext uri="{FF2B5EF4-FFF2-40B4-BE49-F238E27FC236}">
                <a16:creationId xmlns:a16="http://schemas.microsoft.com/office/drawing/2014/main" id="{EAFB3EB9-565D-80FE-0DED-8065D7794667}"/>
              </a:ext>
            </a:extLst>
          </p:cNvPr>
          <p:cNvCxnSpPr>
            <a:stCxn id="20" idx="4"/>
            <a:endCxn id="24" idx="0"/>
          </p:cNvCxnSpPr>
          <p:nvPr/>
        </p:nvCxnSpPr>
        <p:spPr>
          <a:xfrm flipH="1">
            <a:off x="9023033" y="3027598"/>
            <a:ext cx="4034" cy="4078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7FC953-219D-BAF6-6DCA-A8F2A73AFA18}"/>
              </a:ext>
            </a:extLst>
          </p:cNvPr>
          <p:cNvCxnSpPr>
            <a:stCxn id="20" idx="4"/>
            <a:endCxn id="25" idx="0"/>
          </p:cNvCxnSpPr>
          <p:nvPr/>
        </p:nvCxnSpPr>
        <p:spPr>
          <a:xfrm flipH="1">
            <a:off x="7665106" y="3027598"/>
            <a:ext cx="1361961" cy="4078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6B3664B-0329-2332-1D8D-7F04AA11A01D}"/>
              </a:ext>
            </a:extLst>
          </p:cNvPr>
          <p:cNvSpPr/>
          <p:nvPr/>
        </p:nvSpPr>
        <p:spPr>
          <a:xfrm>
            <a:off x="8718233" y="4333292"/>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P1</a:t>
            </a:r>
          </a:p>
        </p:txBody>
      </p:sp>
      <p:sp>
        <p:nvSpPr>
          <p:cNvPr id="29" name="Oval 28">
            <a:extLst>
              <a:ext uri="{FF2B5EF4-FFF2-40B4-BE49-F238E27FC236}">
                <a16:creationId xmlns:a16="http://schemas.microsoft.com/office/drawing/2014/main" id="{6807E924-FB5F-C93C-4DD3-597CB6868E06}"/>
              </a:ext>
            </a:extLst>
          </p:cNvPr>
          <p:cNvSpPr/>
          <p:nvPr/>
        </p:nvSpPr>
        <p:spPr>
          <a:xfrm>
            <a:off x="9560467" y="4352156"/>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P4</a:t>
            </a:r>
          </a:p>
        </p:txBody>
      </p:sp>
      <p:cxnSp>
        <p:nvCxnSpPr>
          <p:cNvPr id="30" name="Straight Arrow Connector 29">
            <a:extLst>
              <a:ext uri="{FF2B5EF4-FFF2-40B4-BE49-F238E27FC236}">
                <a16:creationId xmlns:a16="http://schemas.microsoft.com/office/drawing/2014/main" id="{C05E418D-23C7-B1AE-E1B2-E1C9F7280B21}"/>
              </a:ext>
            </a:extLst>
          </p:cNvPr>
          <p:cNvCxnSpPr>
            <a:stCxn id="24" idx="4"/>
            <a:endCxn id="28" idx="0"/>
          </p:cNvCxnSpPr>
          <p:nvPr/>
        </p:nvCxnSpPr>
        <p:spPr>
          <a:xfrm>
            <a:off x="9023033" y="3724419"/>
            <a:ext cx="0" cy="60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0D70B5-5ACD-1B92-F2C2-98E565040A74}"/>
              </a:ext>
            </a:extLst>
          </p:cNvPr>
          <p:cNvCxnSpPr>
            <a:stCxn id="24" idx="4"/>
            <a:endCxn id="29" idx="0"/>
          </p:cNvCxnSpPr>
          <p:nvPr/>
        </p:nvCxnSpPr>
        <p:spPr>
          <a:xfrm>
            <a:off x="9023033" y="3724419"/>
            <a:ext cx="842234" cy="627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930FDC9-6F60-CF1B-BB7E-CC7E4CC4A942}"/>
              </a:ext>
            </a:extLst>
          </p:cNvPr>
          <p:cNvSpPr/>
          <p:nvPr/>
        </p:nvSpPr>
        <p:spPr>
          <a:xfrm>
            <a:off x="7361649" y="4333292"/>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P3</a:t>
            </a:r>
          </a:p>
        </p:txBody>
      </p:sp>
      <p:sp>
        <p:nvSpPr>
          <p:cNvPr id="33" name="Oval 32">
            <a:extLst>
              <a:ext uri="{FF2B5EF4-FFF2-40B4-BE49-F238E27FC236}">
                <a16:creationId xmlns:a16="http://schemas.microsoft.com/office/drawing/2014/main" id="{D288FFEB-1957-3A3B-A32D-A03A22F53E6C}"/>
              </a:ext>
            </a:extLst>
          </p:cNvPr>
          <p:cNvSpPr/>
          <p:nvPr/>
        </p:nvSpPr>
        <p:spPr>
          <a:xfrm>
            <a:off x="6546085" y="4352156"/>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P5</a:t>
            </a:r>
          </a:p>
        </p:txBody>
      </p:sp>
      <p:cxnSp>
        <p:nvCxnSpPr>
          <p:cNvPr id="34" name="Straight Arrow Connector 33">
            <a:extLst>
              <a:ext uri="{FF2B5EF4-FFF2-40B4-BE49-F238E27FC236}">
                <a16:creationId xmlns:a16="http://schemas.microsoft.com/office/drawing/2014/main" id="{9FB02109-12E4-D8C7-D65C-224F9F38D1D6}"/>
              </a:ext>
            </a:extLst>
          </p:cNvPr>
          <p:cNvCxnSpPr>
            <a:stCxn id="25" idx="4"/>
            <a:endCxn id="32" idx="0"/>
          </p:cNvCxnSpPr>
          <p:nvPr/>
        </p:nvCxnSpPr>
        <p:spPr>
          <a:xfrm>
            <a:off x="7665106" y="3724419"/>
            <a:ext cx="1343" cy="6088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BC1B54A-575E-362C-82B7-8ABD8EE6D90F}"/>
              </a:ext>
            </a:extLst>
          </p:cNvPr>
          <p:cNvCxnSpPr>
            <a:stCxn id="25" idx="4"/>
            <a:endCxn id="33" idx="0"/>
          </p:cNvCxnSpPr>
          <p:nvPr/>
        </p:nvCxnSpPr>
        <p:spPr>
          <a:xfrm flipH="1">
            <a:off x="6850885" y="3724419"/>
            <a:ext cx="814221" cy="627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4BDEA34-4421-297F-F375-053B2DFD50B1}"/>
              </a:ext>
            </a:extLst>
          </p:cNvPr>
          <p:cNvSpPr txBox="1"/>
          <p:nvPr/>
        </p:nvSpPr>
        <p:spPr>
          <a:xfrm>
            <a:off x="8586054" y="5069059"/>
            <a:ext cx="873957" cy="369332"/>
          </a:xfrm>
          <a:prstGeom prst="rect">
            <a:avLst/>
          </a:prstGeom>
          <a:noFill/>
        </p:spPr>
        <p:txBody>
          <a:bodyPr wrap="none" rtlCol="0">
            <a:spAutoFit/>
          </a:bodyPr>
          <a:lstStyle/>
          <a:p>
            <a:r>
              <a:rPr lang="en-US" altLang="en-US" b="1">
                <a:solidFill>
                  <a:srgbClr val="000000"/>
                </a:solidFill>
                <a:latin typeface="Courier New" panose="02070309020205020404" pitchFamily="49" charset="0"/>
              </a:rPr>
              <a:t>hello</a:t>
            </a:r>
            <a:endParaRPr lang="en-US"/>
          </a:p>
        </p:txBody>
      </p:sp>
      <p:sp>
        <p:nvSpPr>
          <p:cNvPr id="37" name="TextBox 36">
            <a:extLst>
              <a:ext uri="{FF2B5EF4-FFF2-40B4-BE49-F238E27FC236}">
                <a16:creationId xmlns:a16="http://schemas.microsoft.com/office/drawing/2014/main" id="{E979A0A9-4641-8583-149C-43837F9D3155}"/>
              </a:ext>
            </a:extLst>
          </p:cNvPr>
          <p:cNvSpPr txBox="1"/>
          <p:nvPr/>
        </p:nvSpPr>
        <p:spPr>
          <a:xfrm>
            <a:off x="9560467" y="5069059"/>
            <a:ext cx="873957" cy="369332"/>
          </a:xfrm>
          <a:prstGeom prst="rect">
            <a:avLst/>
          </a:prstGeom>
          <a:noFill/>
        </p:spPr>
        <p:txBody>
          <a:bodyPr wrap="none" rtlCol="0">
            <a:spAutoFit/>
          </a:bodyPr>
          <a:lstStyle/>
          <a:p>
            <a:r>
              <a:rPr lang="en-US" altLang="en-US" b="1">
                <a:solidFill>
                  <a:srgbClr val="000000"/>
                </a:solidFill>
                <a:latin typeface="Courier New" panose="02070309020205020404" pitchFamily="49" charset="0"/>
              </a:rPr>
              <a:t>hello</a:t>
            </a:r>
            <a:endParaRPr lang="en-US"/>
          </a:p>
        </p:txBody>
      </p:sp>
      <p:sp>
        <p:nvSpPr>
          <p:cNvPr id="38" name="TextBox 37">
            <a:extLst>
              <a:ext uri="{FF2B5EF4-FFF2-40B4-BE49-F238E27FC236}">
                <a16:creationId xmlns:a16="http://schemas.microsoft.com/office/drawing/2014/main" id="{2C71BC19-0043-79F9-AB55-68458775B018}"/>
              </a:ext>
            </a:extLst>
          </p:cNvPr>
          <p:cNvSpPr txBox="1"/>
          <p:nvPr/>
        </p:nvSpPr>
        <p:spPr>
          <a:xfrm>
            <a:off x="7292061" y="5000059"/>
            <a:ext cx="873957" cy="369332"/>
          </a:xfrm>
          <a:prstGeom prst="rect">
            <a:avLst/>
          </a:prstGeom>
          <a:noFill/>
        </p:spPr>
        <p:txBody>
          <a:bodyPr wrap="none" rtlCol="0">
            <a:spAutoFit/>
          </a:bodyPr>
          <a:lstStyle/>
          <a:p>
            <a:r>
              <a:rPr lang="en-US" altLang="en-US" b="1">
                <a:solidFill>
                  <a:srgbClr val="000000"/>
                </a:solidFill>
                <a:latin typeface="Courier New" panose="02070309020205020404" pitchFamily="49" charset="0"/>
              </a:rPr>
              <a:t>hello</a:t>
            </a:r>
            <a:endParaRPr lang="en-US"/>
          </a:p>
        </p:txBody>
      </p:sp>
      <p:sp>
        <p:nvSpPr>
          <p:cNvPr id="39" name="TextBox 38">
            <a:extLst>
              <a:ext uri="{FF2B5EF4-FFF2-40B4-BE49-F238E27FC236}">
                <a16:creationId xmlns:a16="http://schemas.microsoft.com/office/drawing/2014/main" id="{8EA90903-AC20-93A9-748C-8DB14D584330}"/>
              </a:ext>
            </a:extLst>
          </p:cNvPr>
          <p:cNvSpPr txBox="1"/>
          <p:nvPr/>
        </p:nvSpPr>
        <p:spPr>
          <a:xfrm>
            <a:off x="6384038" y="5000059"/>
            <a:ext cx="873957" cy="369332"/>
          </a:xfrm>
          <a:prstGeom prst="rect">
            <a:avLst/>
          </a:prstGeom>
          <a:noFill/>
        </p:spPr>
        <p:txBody>
          <a:bodyPr wrap="none" rtlCol="0">
            <a:spAutoFit/>
          </a:bodyPr>
          <a:lstStyle/>
          <a:p>
            <a:r>
              <a:rPr lang="en-US" altLang="en-US" b="1">
                <a:solidFill>
                  <a:srgbClr val="000000"/>
                </a:solidFill>
                <a:latin typeface="Courier New" panose="02070309020205020404" pitchFamily="49" charset="0"/>
              </a:rPr>
              <a:t>hello</a:t>
            </a:r>
            <a:endParaRPr lang="en-US"/>
          </a:p>
        </p:txBody>
      </p:sp>
      <p:sp>
        <p:nvSpPr>
          <p:cNvPr id="40" name="Oval 39">
            <a:extLst>
              <a:ext uri="{FF2B5EF4-FFF2-40B4-BE49-F238E27FC236}">
                <a16:creationId xmlns:a16="http://schemas.microsoft.com/office/drawing/2014/main" id="{6F794C78-1419-9AF1-F523-863461F1586C}"/>
              </a:ext>
            </a:extLst>
          </p:cNvPr>
          <p:cNvSpPr/>
          <p:nvPr/>
        </p:nvSpPr>
        <p:spPr>
          <a:xfrm>
            <a:off x="6212486" y="2430885"/>
            <a:ext cx="4267200" cy="43826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1" name="Oval 40">
            <a:extLst>
              <a:ext uri="{FF2B5EF4-FFF2-40B4-BE49-F238E27FC236}">
                <a16:creationId xmlns:a16="http://schemas.microsoft.com/office/drawing/2014/main" id="{82089929-0B59-3498-B6E2-4840FA57791F}"/>
              </a:ext>
            </a:extLst>
          </p:cNvPr>
          <p:cNvSpPr/>
          <p:nvPr/>
        </p:nvSpPr>
        <p:spPr>
          <a:xfrm>
            <a:off x="10193976" y="3291031"/>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P2</a:t>
            </a:r>
          </a:p>
        </p:txBody>
      </p:sp>
      <p:sp>
        <p:nvSpPr>
          <p:cNvPr id="42" name="Oval 41">
            <a:extLst>
              <a:ext uri="{FF2B5EF4-FFF2-40B4-BE49-F238E27FC236}">
                <a16:creationId xmlns:a16="http://schemas.microsoft.com/office/drawing/2014/main" id="{BA1686DC-3A1C-ED50-C85E-E22FCA007C97}"/>
              </a:ext>
            </a:extLst>
          </p:cNvPr>
          <p:cNvSpPr/>
          <p:nvPr/>
        </p:nvSpPr>
        <p:spPr>
          <a:xfrm>
            <a:off x="11102930" y="3295283"/>
            <a:ext cx="609600" cy="28892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t>P6</a:t>
            </a:r>
          </a:p>
        </p:txBody>
      </p:sp>
      <p:cxnSp>
        <p:nvCxnSpPr>
          <p:cNvPr id="43" name="Straight Arrow Connector 42">
            <a:extLst>
              <a:ext uri="{FF2B5EF4-FFF2-40B4-BE49-F238E27FC236}">
                <a16:creationId xmlns:a16="http://schemas.microsoft.com/office/drawing/2014/main" id="{1DB8FA1F-67C5-3550-DF12-35C8358EC10D}"/>
              </a:ext>
            </a:extLst>
          </p:cNvPr>
          <p:cNvCxnSpPr>
            <a:stCxn id="21" idx="4"/>
            <a:endCxn id="41" idx="0"/>
          </p:cNvCxnSpPr>
          <p:nvPr/>
        </p:nvCxnSpPr>
        <p:spPr>
          <a:xfrm>
            <a:off x="10322467" y="3027597"/>
            <a:ext cx="176309" cy="2634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FA3D57-F002-8012-4CAC-7E69DDC2688B}"/>
              </a:ext>
            </a:extLst>
          </p:cNvPr>
          <p:cNvCxnSpPr>
            <a:stCxn id="21" idx="4"/>
            <a:endCxn id="42" idx="0"/>
          </p:cNvCxnSpPr>
          <p:nvPr/>
        </p:nvCxnSpPr>
        <p:spPr>
          <a:xfrm>
            <a:off x="10322467" y="3027597"/>
            <a:ext cx="1085263" cy="2676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295DB4AE-58CA-1A4B-0AA9-1D362B64A753}"/>
              </a:ext>
            </a:extLst>
          </p:cNvPr>
          <p:cNvSpPr/>
          <p:nvPr/>
        </p:nvSpPr>
        <p:spPr>
          <a:xfrm>
            <a:off x="10029724" y="2235504"/>
            <a:ext cx="2103896" cy="158418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6" name="TextBox 45">
            <a:extLst>
              <a:ext uri="{FF2B5EF4-FFF2-40B4-BE49-F238E27FC236}">
                <a16:creationId xmlns:a16="http://schemas.microsoft.com/office/drawing/2014/main" id="{D8721BD2-9A91-55E2-1517-2A4FDD1BAA03}"/>
              </a:ext>
            </a:extLst>
          </p:cNvPr>
          <p:cNvSpPr txBox="1"/>
          <p:nvPr/>
        </p:nvSpPr>
        <p:spPr>
          <a:xfrm>
            <a:off x="11260781" y="3963960"/>
            <a:ext cx="518091" cy="369332"/>
          </a:xfrm>
          <a:prstGeom prst="rect">
            <a:avLst/>
          </a:prstGeom>
          <a:noFill/>
        </p:spPr>
        <p:txBody>
          <a:bodyPr wrap="none" rtlCol="0">
            <a:spAutoFit/>
          </a:bodyPr>
          <a:lstStyle/>
          <a:p>
            <a:r>
              <a:rPr lang="en-US"/>
              <a:t>bye</a:t>
            </a:r>
          </a:p>
        </p:txBody>
      </p:sp>
      <p:sp>
        <p:nvSpPr>
          <p:cNvPr id="47" name="TextBox 46">
            <a:extLst>
              <a:ext uri="{FF2B5EF4-FFF2-40B4-BE49-F238E27FC236}">
                <a16:creationId xmlns:a16="http://schemas.microsoft.com/office/drawing/2014/main" id="{AEA7AAC4-EB83-4ABB-AABB-6CE34411D0AB}"/>
              </a:ext>
            </a:extLst>
          </p:cNvPr>
          <p:cNvSpPr txBox="1"/>
          <p:nvPr/>
        </p:nvSpPr>
        <p:spPr>
          <a:xfrm>
            <a:off x="10347007" y="3933158"/>
            <a:ext cx="518091" cy="369332"/>
          </a:xfrm>
          <a:prstGeom prst="rect">
            <a:avLst/>
          </a:prstGeom>
          <a:noFill/>
        </p:spPr>
        <p:txBody>
          <a:bodyPr wrap="none" rtlCol="0">
            <a:spAutoFit/>
          </a:bodyPr>
          <a:lstStyle/>
          <a:p>
            <a:r>
              <a:rPr lang="en-US"/>
              <a:t>bye</a:t>
            </a:r>
          </a:p>
        </p:txBody>
      </p:sp>
      <p:sp>
        <p:nvSpPr>
          <p:cNvPr id="48" name="TextBox 47">
            <a:extLst>
              <a:ext uri="{FF2B5EF4-FFF2-40B4-BE49-F238E27FC236}">
                <a16:creationId xmlns:a16="http://schemas.microsoft.com/office/drawing/2014/main" id="{9B648B61-BA3C-58DA-A224-3F164A679575}"/>
              </a:ext>
            </a:extLst>
          </p:cNvPr>
          <p:cNvSpPr txBox="1"/>
          <p:nvPr/>
        </p:nvSpPr>
        <p:spPr>
          <a:xfrm>
            <a:off x="9674767" y="5633772"/>
            <a:ext cx="518091" cy="369332"/>
          </a:xfrm>
          <a:prstGeom prst="rect">
            <a:avLst/>
          </a:prstGeom>
          <a:noFill/>
        </p:spPr>
        <p:txBody>
          <a:bodyPr wrap="none" rtlCol="0">
            <a:spAutoFit/>
          </a:bodyPr>
          <a:lstStyle/>
          <a:p>
            <a:r>
              <a:rPr lang="en-US"/>
              <a:t>bye</a:t>
            </a:r>
          </a:p>
        </p:txBody>
      </p:sp>
      <p:sp>
        <p:nvSpPr>
          <p:cNvPr id="49" name="TextBox 48">
            <a:extLst>
              <a:ext uri="{FF2B5EF4-FFF2-40B4-BE49-F238E27FC236}">
                <a16:creationId xmlns:a16="http://schemas.microsoft.com/office/drawing/2014/main" id="{7712AD43-2761-10B3-B4DE-B254D980DAB4}"/>
              </a:ext>
            </a:extLst>
          </p:cNvPr>
          <p:cNvSpPr txBox="1"/>
          <p:nvPr/>
        </p:nvSpPr>
        <p:spPr>
          <a:xfrm>
            <a:off x="8754092" y="5633772"/>
            <a:ext cx="518091" cy="369332"/>
          </a:xfrm>
          <a:prstGeom prst="rect">
            <a:avLst/>
          </a:prstGeom>
          <a:noFill/>
        </p:spPr>
        <p:txBody>
          <a:bodyPr wrap="none" rtlCol="0">
            <a:spAutoFit/>
          </a:bodyPr>
          <a:lstStyle/>
          <a:p>
            <a:r>
              <a:rPr lang="en-US"/>
              <a:t>bye</a:t>
            </a:r>
          </a:p>
        </p:txBody>
      </p:sp>
      <p:sp>
        <p:nvSpPr>
          <p:cNvPr id="50" name="TextBox 49">
            <a:extLst>
              <a:ext uri="{FF2B5EF4-FFF2-40B4-BE49-F238E27FC236}">
                <a16:creationId xmlns:a16="http://schemas.microsoft.com/office/drawing/2014/main" id="{E8E269C2-FDFB-C186-5EEA-6382EF004697}"/>
              </a:ext>
            </a:extLst>
          </p:cNvPr>
          <p:cNvSpPr txBox="1"/>
          <p:nvPr/>
        </p:nvSpPr>
        <p:spPr>
          <a:xfrm>
            <a:off x="7510079" y="5590624"/>
            <a:ext cx="518091" cy="369332"/>
          </a:xfrm>
          <a:prstGeom prst="rect">
            <a:avLst/>
          </a:prstGeom>
          <a:noFill/>
        </p:spPr>
        <p:txBody>
          <a:bodyPr wrap="none" rtlCol="0">
            <a:spAutoFit/>
          </a:bodyPr>
          <a:lstStyle/>
          <a:p>
            <a:r>
              <a:rPr lang="en-US"/>
              <a:t>bye</a:t>
            </a:r>
          </a:p>
        </p:txBody>
      </p:sp>
      <p:sp>
        <p:nvSpPr>
          <p:cNvPr id="51" name="TextBox 50">
            <a:extLst>
              <a:ext uri="{FF2B5EF4-FFF2-40B4-BE49-F238E27FC236}">
                <a16:creationId xmlns:a16="http://schemas.microsoft.com/office/drawing/2014/main" id="{479911BB-9050-2862-4A5F-A090E65ABB66}"/>
              </a:ext>
            </a:extLst>
          </p:cNvPr>
          <p:cNvSpPr txBox="1"/>
          <p:nvPr/>
        </p:nvSpPr>
        <p:spPr>
          <a:xfrm>
            <a:off x="6591839" y="5529448"/>
            <a:ext cx="518091" cy="369332"/>
          </a:xfrm>
          <a:prstGeom prst="rect">
            <a:avLst/>
          </a:prstGeom>
          <a:noFill/>
        </p:spPr>
        <p:txBody>
          <a:bodyPr wrap="none" rtlCol="0">
            <a:spAutoFit/>
          </a:bodyPr>
          <a:lstStyle/>
          <a:p>
            <a:r>
              <a:rPr lang="en-US"/>
              <a:t>bye</a:t>
            </a:r>
          </a:p>
        </p:txBody>
      </p:sp>
      <p:sp>
        <p:nvSpPr>
          <p:cNvPr id="11" name="Title 1">
            <a:extLst>
              <a:ext uri="{FF2B5EF4-FFF2-40B4-BE49-F238E27FC236}">
                <a16:creationId xmlns:a16="http://schemas.microsoft.com/office/drawing/2014/main" id="{E923A4FE-C869-F844-EC6B-05B4D8AEEB12}"/>
              </a:ext>
            </a:extLst>
          </p:cNvPr>
          <p:cNvSpPr txBox="1">
            <a:spLocks/>
          </p:cNvSpPr>
          <p:nvPr/>
        </p:nvSpPr>
        <p:spPr>
          <a:xfrm>
            <a:off x="825092" y="1009860"/>
            <a:ext cx="467628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pt-BR" dirty="0"/>
              <a:t>Ví dụ tạo process với fork() (tt)</a:t>
            </a:r>
            <a:endParaRPr lang="en-VN" dirty="0"/>
          </a:p>
        </p:txBody>
      </p:sp>
      <p:sp>
        <p:nvSpPr>
          <p:cNvPr id="12" name="Title 1">
            <a:extLst>
              <a:ext uri="{FF2B5EF4-FFF2-40B4-BE49-F238E27FC236}">
                <a16:creationId xmlns:a16="http://schemas.microsoft.com/office/drawing/2014/main" id="{D8F40040-3CE4-DEA5-038B-C7E5AB42E792}"/>
              </a:ext>
            </a:extLst>
          </p:cNvPr>
          <p:cNvSpPr>
            <a:spLocks noGrp="1"/>
          </p:cNvSpPr>
          <p:nvPr>
            <p:ph type="title"/>
          </p:nvPr>
        </p:nvSpPr>
        <p:spPr>
          <a:xfrm>
            <a:off x="774145" y="223964"/>
            <a:ext cx="10579655" cy="785896"/>
          </a:xfrm>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Tree>
    <p:extLst>
      <p:ext uri="{BB962C8B-B14F-4D97-AF65-F5344CB8AC3E}">
        <p14:creationId xmlns:p14="http://schemas.microsoft.com/office/powerpoint/2010/main" val="22237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0" grpId="0" animBg="1"/>
      <p:bldP spid="21" grpId="0" animBg="1"/>
      <p:bldP spid="24" grpId="0" animBg="1"/>
      <p:bldP spid="25" grpId="0" animBg="1"/>
      <p:bldP spid="28" grpId="0" animBg="1"/>
      <p:bldP spid="29" grpId="0" animBg="1"/>
      <p:bldP spid="32" grpId="0" animBg="1"/>
      <p:bldP spid="33" grpId="0" animBg="1"/>
      <p:bldP spid="36" grpId="0"/>
      <p:bldP spid="37" grpId="0"/>
      <p:bldP spid="38" grpId="0"/>
      <p:bldP spid="39" grpId="0"/>
      <p:bldP spid="40" grpId="0" animBg="1"/>
      <p:bldP spid="41" grpId="0" animBg="1"/>
      <p:bldP spid="42" grpId="0" animBg="1"/>
      <p:bldP spid="45" grpId="0" animBg="1"/>
      <p:bldP spid="46" grpId="0"/>
      <p:bldP spid="47" grpId="0"/>
      <p:bldP spid="48" grpId="0"/>
      <p:bldP spid="49" grpId="0"/>
      <p:bldP spid="50" grpId="0"/>
      <p:bldP spid="51"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5. </a:t>
            </a:r>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b="1" dirty="0">
                <a:gradFill>
                  <a:gsLst>
                    <a:gs pos="0">
                      <a:srgbClr val="0072FF"/>
                    </a:gs>
                    <a:gs pos="100000">
                      <a:srgbClr val="00C6FF"/>
                    </a:gs>
                  </a:gsLst>
                  <a:lin ang="2700000" scaled="1"/>
                </a:gradFill>
              </a:rPr>
              <a:t>Kết thúc tiến trình:</a:t>
            </a:r>
          </a:p>
          <a:p>
            <a:pPr lvl="1"/>
            <a:r>
              <a:rPr lang="en-US" dirty="0"/>
              <a:t>T</a:t>
            </a:r>
            <a:r>
              <a:rPr lang="vi-VN" dirty="0"/>
              <a:t>iến trình tự kết thúc</a:t>
            </a:r>
            <a:r>
              <a:rPr lang="en-US" dirty="0"/>
              <a:t>.</a:t>
            </a:r>
            <a:endParaRPr lang="vi-VN" dirty="0"/>
          </a:p>
          <a:p>
            <a:pPr lvl="2"/>
            <a:r>
              <a:rPr lang="en-US" dirty="0"/>
              <a:t>T</a:t>
            </a:r>
            <a:r>
              <a:rPr lang="vi-VN" dirty="0"/>
              <a:t>iến trình kết thúc khi thực thi lệnh cuối và gọi system routine exit</a:t>
            </a:r>
            <a:r>
              <a:rPr lang="en-US" dirty="0"/>
              <a:t>.</a:t>
            </a:r>
            <a:endParaRPr lang="vi-VN" dirty="0"/>
          </a:p>
          <a:p>
            <a:pPr lvl="1"/>
            <a:r>
              <a:rPr lang="en-US" dirty="0"/>
              <a:t>T</a:t>
            </a:r>
            <a:r>
              <a:rPr lang="vi-VN" dirty="0"/>
              <a:t>iến trình kết thúc do tiến trình khác (có đủ quyền, vd: tiến trình cha của nó)</a:t>
            </a:r>
            <a:r>
              <a:rPr lang="en-US" dirty="0"/>
              <a:t>.</a:t>
            </a:r>
            <a:endParaRPr lang="vi-VN" dirty="0"/>
          </a:p>
          <a:p>
            <a:pPr lvl="2"/>
            <a:r>
              <a:rPr lang="vi-VN" dirty="0"/>
              <a:t>Gọi system routine abort với tham số là pid (process identifier) của tiến trình cần được kết thúc</a:t>
            </a:r>
            <a:r>
              <a:rPr lang="en-US" dirty="0"/>
              <a:t>.</a:t>
            </a:r>
            <a:endParaRPr lang="vi-VN" dirty="0"/>
          </a:p>
          <a:p>
            <a:pPr lvl="1"/>
            <a:r>
              <a:rPr lang="vi-VN" dirty="0"/>
              <a:t>Hệ điều hành thu hồi tất cả các tài nguyên của tiến trình kết thúc (vùng nhớ, I/O buffer,…)</a:t>
            </a:r>
            <a:r>
              <a:rPr lang="en-US" dirty="0"/>
              <a:t>.</a:t>
            </a:r>
            <a:endParaRPr lang="vi-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152</a:t>
            </a:fld>
            <a:endParaRPr lang="en-VN" dirty="0"/>
          </a:p>
        </p:txBody>
      </p:sp>
    </p:spTree>
    <p:extLst>
      <p:ext uri="{BB962C8B-B14F-4D97-AF65-F5344CB8AC3E}">
        <p14:creationId xmlns:p14="http://schemas.microsoft.com/office/powerpoint/2010/main" val="15860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153</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620456"/>
            <a:ext cx="10080605" cy="1359227"/>
          </a:xfrm>
        </p:spPr>
        <p:txBody>
          <a:bodyPr>
            <a:normAutofit/>
          </a:bodyPr>
          <a:lstStyle/>
          <a:p>
            <a:r>
              <a:rPr lang="en-US" dirty="0"/>
              <a:t>CỘNG TÁC GIỮA CÁC TIẾN TRÌNH</a:t>
            </a:r>
            <a:endParaRPr lang="en-VN"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6</a:t>
            </a:r>
          </a:p>
        </p:txBody>
      </p:sp>
      <p:sp>
        <p:nvSpPr>
          <p:cNvPr id="4" name="Text Placeholder 3">
            <a:extLst>
              <a:ext uri="{FF2B5EF4-FFF2-40B4-BE49-F238E27FC236}">
                <a16:creationId xmlns:a16="http://schemas.microsoft.com/office/drawing/2014/main" id="{D2DC3DDE-3F66-EBE7-AB4F-B16ADC267301}"/>
              </a:ext>
            </a:extLst>
          </p:cNvPr>
          <p:cNvSpPr>
            <a:spLocks noGrp="1"/>
          </p:cNvSpPr>
          <p:nvPr>
            <p:ph type="body" sz="quarter" idx="14"/>
          </p:nvPr>
        </p:nvSpPr>
        <p:spPr/>
        <p:txBody>
          <a:bodyPr/>
          <a:lstStyle/>
          <a:p>
            <a:endParaRPr lang="en-VN"/>
          </a:p>
        </p:txBody>
      </p:sp>
    </p:spTree>
    <p:extLst>
      <p:ext uri="{BB962C8B-B14F-4D97-AF65-F5344CB8AC3E}">
        <p14:creationId xmlns:p14="http://schemas.microsoft.com/office/powerpoint/2010/main" val="22720147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6. </a:t>
            </a:r>
            <a:r>
              <a:rPr lang="en-US" dirty="0" err="1"/>
              <a:t>Cộng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tiến</a:t>
            </a:r>
            <a:r>
              <a:rPr lang="en-US" dirty="0"/>
              <a:t> </a:t>
            </a:r>
            <a:r>
              <a:rPr lang="en-US"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855289" y="1130157"/>
            <a:ext cx="10579654" cy="5188450"/>
          </a:xfrm>
        </p:spPr>
        <p:txBody>
          <a:bodyPr>
            <a:normAutofit fontScale="92500" lnSpcReduction="20000"/>
          </a:bodyPr>
          <a:lstStyle/>
          <a:p>
            <a:r>
              <a:rPr lang="vi-VN" sz="2600" dirty="0"/>
              <a:t>Trong tiến trình thực thi, các tiến trình có thể cộng tác (cooperate) để hoàn thành công việc</a:t>
            </a:r>
            <a:r>
              <a:rPr lang="en-US" sz="2600" dirty="0"/>
              <a:t>.</a:t>
            </a:r>
            <a:endParaRPr lang="vi-VN" sz="2600" dirty="0"/>
          </a:p>
          <a:p>
            <a:r>
              <a:rPr lang="vi-VN" sz="2600" dirty="0"/>
              <a:t>Các tiến trình cộng tác để</a:t>
            </a:r>
            <a:r>
              <a:rPr lang="en-US" sz="2600" dirty="0"/>
              <a:t>:</a:t>
            </a:r>
            <a:endParaRPr lang="vi-VN" sz="2600" dirty="0"/>
          </a:p>
          <a:p>
            <a:pPr lvl="1"/>
            <a:r>
              <a:rPr lang="vi-VN" dirty="0"/>
              <a:t>Chia sẻ dữ liệu (information sharing)</a:t>
            </a:r>
          </a:p>
          <a:p>
            <a:pPr lvl="1"/>
            <a:r>
              <a:rPr lang="vi-VN" dirty="0"/>
              <a:t>Tăng tốc tính toán (computational speedup)</a:t>
            </a:r>
          </a:p>
          <a:p>
            <a:pPr lvl="2"/>
            <a:r>
              <a:rPr lang="vi-VN" sz="2200" dirty="0"/>
              <a:t>Nếu hệ thống có nhiều CPU, chia công việc tính toán thành nhiều công việc tính toán nhỏ chạy song song</a:t>
            </a:r>
          </a:p>
          <a:p>
            <a:pPr lvl="1"/>
            <a:r>
              <a:rPr lang="vi-VN" dirty="0"/>
              <a:t>Thực hiện một công việc chung</a:t>
            </a:r>
          </a:p>
          <a:p>
            <a:pPr lvl="2"/>
            <a:r>
              <a:rPr lang="vi-VN" sz="2200" dirty="0"/>
              <a:t>Xây dựng một phần mềm phức tạp bằng cách chia thành các module/process hợp tác nhau </a:t>
            </a:r>
          </a:p>
          <a:p>
            <a:r>
              <a:rPr lang="vi-VN" sz="2600" dirty="0"/>
              <a:t>Sự cộng tác giữa các tiến trình yêu cầu hệ điều hành hỗ trợ cơ chế giao tiếp và cơ chế đồng bộ hoạt động của các tiến trình</a:t>
            </a:r>
            <a:r>
              <a:rPr lang="en-US" sz="2600" dirty="0"/>
              <a:t>.</a:t>
            </a:r>
            <a:endParaRPr lang="vi-VN" sz="26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154</a:t>
            </a:fld>
            <a:endParaRPr lang="en-VN" dirty="0"/>
          </a:p>
        </p:txBody>
      </p:sp>
    </p:spTree>
    <p:extLst>
      <p:ext uri="{BB962C8B-B14F-4D97-AF65-F5344CB8AC3E}">
        <p14:creationId xmlns:p14="http://schemas.microsoft.com/office/powerpoint/2010/main" val="327042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155</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620456"/>
            <a:ext cx="10080605" cy="1359227"/>
          </a:xfrm>
        </p:spPr>
        <p:txBody>
          <a:bodyPr>
            <a:normAutofit/>
          </a:bodyPr>
          <a:lstStyle/>
          <a:p>
            <a:r>
              <a:rPr lang="en-US" dirty="0"/>
              <a:t>CỘNG TÁC GIỮA CÁC TIẾN TRÌNH</a:t>
            </a:r>
            <a:endParaRPr lang="en-VN"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6</a:t>
            </a:r>
          </a:p>
        </p:txBody>
      </p:sp>
      <p:sp>
        <p:nvSpPr>
          <p:cNvPr id="4" name="Text Placeholder 3">
            <a:extLst>
              <a:ext uri="{FF2B5EF4-FFF2-40B4-BE49-F238E27FC236}">
                <a16:creationId xmlns:a16="http://schemas.microsoft.com/office/drawing/2014/main" id="{D2DC3DDE-3F66-EBE7-AB4F-B16ADC267301}"/>
              </a:ext>
            </a:extLst>
          </p:cNvPr>
          <p:cNvSpPr>
            <a:spLocks noGrp="1"/>
          </p:cNvSpPr>
          <p:nvPr>
            <p:ph type="body" sz="quarter" idx="14"/>
          </p:nvPr>
        </p:nvSpPr>
        <p:spPr/>
        <p:txBody>
          <a:bodyPr/>
          <a:lstStyle/>
          <a:p>
            <a:r>
              <a:rPr lang="en-VN" dirty="0"/>
              <a:t>6.1. Giao tiếp liên tiến trình (IPC)</a:t>
            </a:r>
          </a:p>
        </p:txBody>
      </p:sp>
    </p:spTree>
    <p:extLst>
      <p:ext uri="{BB962C8B-B14F-4D97-AF65-F5344CB8AC3E}">
        <p14:creationId xmlns:p14="http://schemas.microsoft.com/office/powerpoint/2010/main" val="34843023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a:bodyPr>
          <a:lstStyle/>
          <a:p>
            <a:r>
              <a:rPr lang="en-US" sz="4000" dirty="0"/>
              <a:t>6.1. Giao </a:t>
            </a:r>
            <a:r>
              <a:rPr lang="en-US" sz="4000" dirty="0" err="1"/>
              <a:t>tiếp</a:t>
            </a:r>
            <a:r>
              <a:rPr lang="en-US" sz="4000" dirty="0"/>
              <a:t> </a:t>
            </a:r>
            <a:r>
              <a:rPr lang="en-US" sz="4000" dirty="0" err="1"/>
              <a:t>liên</a:t>
            </a:r>
            <a:r>
              <a:rPr lang="en-US" sz="4000" dirty="0"/>
              <a:t> </a:t>
            </a:r>
            <a:r>
              <a:rPr lang="en-US" sz="4000" dirty="0" err="1"/>
              <a:t>tiến</a:t>
            </a:r>
            <a:r>
              <a:rPr lang="en-US" sz="4000" dirty="0"/>
              <a:t> </a:t>
            </a:r>
            <a:r>
              <a:rPr lang="en-US" sz="4000" dirty="0" err="1"/>
              <a:t>trình</a:t>
            </a:r>
            <a:r>
              <a:rPr lang="en-US" sz="4000" dirty="0"/>
              <a:t> (IPC)</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dirty="0"/>
              <a:t>IPC</a:t>
            </a:r>
            <a:r>
              <a:rPr lang="en-US" dirty="0"/>
              <a:t> (</a:t>
            </a:r>
            <a:r>
              <a:rPr lang="vi-VN" dirty="0"/>
              <a:t>Inter Process Communication</a:t>
            </a:r>
            <a:r>
              <a:rPr lang="en-US" dirty="0"/>
              <a:t>)</a:t>
            </a:r>
            <a:r>
              <a:rPr lang="vi-VN" dirty="0"/>
              <a:t> là cơ chế cung cấp bởi hệ điều hành nhằm giúp các tiến trình: </a:t>
            </a:r>
          </a:p>
          <a:p>
            <a:pPr lvl="1"/>
            <a:r>
              <a:rPr lang="vi-VN" dirty="0"/>
              <a:t>Giao tiếp với nhau</a:t>
            </a:r>
          </a:p>
          <a:p>
            <a:pPr lvl="1"/>
            <a:r>
              <a:rPr lang="vi-VN" dirty="0"/>
              <a:t>Đồng bộ hoạt động</a:t>
            </a:r>
          </a:p>
          <a:p>
            <a:r>
              <a:rPr lang="en-US" dirty="0"/>
              <a:t>Hai </a:t>
            </a:r>
            <a:r>
              <a:rPr lang="en-US" dirty="0" err="1"/>
              <a:t>mô</a:t>
            </a:r>
            <a:r>
              <a:rPr lang="en-US" dirty="0"/>
              <a:t> </a:t>
            </a:r>
            <a:r>
              <a:rPr lang="en-US" dirty="0" err="1"/>
              <a:t>hình</a:t>
            </a:r>
            <a:r>
              <a:rPr lang="en-US" dirty="0"/>
              <a:t> </a:t>
            </a:r>
            <a:r>
              <a:rPr lang="vi-VN" dirty="0"/>
              <a:t>IPC</a:t>
            </a:r>
            <a:r>
              <a:rPr lang="en-US" dirty="0"/>
              <a:t>:</a:t>
            </a:r>
          </a:p>
          <a:p>
            <a:pPr lvl="1"/>
            <a:r>
              <a:rPr lang="en-US" altLang="en-US" dirty="0"/>
              <a:t>Shared memory</a:t>
            </a:r>
          </a:p>
          <a:p>
            <a:pPr lvl="1"/>
            <a:r>
              <a:rPr lang="en-US" altLang="en-US" dirty="0"/>
              <a:t>Message passing</a:t>
            </a:r>
          </a:p>
          <a:p>
            <a:endParaRPr lang="vi-VN" sz="20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156</a:t>
            </a:fld>
            <a:endParaRPr lang="en-VN" dirty="0"/>
          </a:p>
        </p:txBody>
      </p:sp>
    </p:spTree>
    <p:extLst>
      <p:ext uri="{BB962C8B-B14F-4D97-AF65-F5344CB8AC3E}">
        <p14:creationId xmlns:p14="http://schemas.microsoft.com/office/powerpoint/2010/main" val="79151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a:xfrm>
            <a:off x="1142797" y="163535"/>
            <a:ext cx="10515600" cy="895682"/>
          </a:xfrm>
        </p:spPr>
        <p:txBody>
          <a:bodyPr/>
          <a:lstStyle/>
          <a:p>
            <a:r>
              <a:rPr lang="en-US" dirty="0"/>
              <a:t>6.1. Giao </a:t>
            </a:r>
            <a:r>
              <a:rPr lang="en-US" dirty="0" err="1"/>
              <a:t>tiếp</a:t>
            </a:r>
            <a:r>
              <a:rPr lang="en-US" dirty="0"/>
              <a:t> </a:t>
            </a:r>
            <a:r>
              <a:rPr lang="en-US" dirty="0" err="1"/>
              <a:t>liên</a:t>
            </a:r>
            <a:r>
              <a:rPr lang="en-US" dirty="0"/>
              <a:t> </a:t>
            </a:r>
            <a:r>
              <a:rPr lang="en-US" dirty="0" err="1"/>
              <a:t>tiến</a:t>
            </a:r>
            <a:r>
              <a:rPr lang="en-US" dirty="0"/>
              <a:t> </a:t>
            </a:r>
            <a:r>
              <a:rPr lang="en-US" dirty="0" err="1"/>
              <a:t>trình</a:t>
            </a:r>
            <a:r>
              <a:rPr lang="en-US" dirty="0"/>
              <a:t> (IPC)</a:t>
            </a:r>
            <a:endParaRPr lang="en-VN" dirty="0"/>
          </a:p>
        </p:txBody>
      </p:sp>
      <p:sp>
        <p:nvSpPr>
          <p:cNvPr id="11" name="Content Placeholder 2">
            <a:extLst>
              <a:ext uri="{FF2B5EF4-FFF2-40B4-BE49-F238E27FC236}">
                <a16:creationId xmlns:a16="http://schemas.microsoft.com/office/drawing/2014/main" id="{30BBED97-FB8B-1132-6CD2-C254720DCA4B}"/>
              </a:ext>
            </a:extLst>
          </p:cNvPr>
          <p:cNvSpPr>
            <a:spLocks noGrp="1"/>
          </p:cNvSpPr>
          <p:nvPr>
            <p:ph idx="1"/>
          </p:nvPr>
        </p:nvSpPr>
        <p:spPr>
          <a:xfrm>
            <a:off x="335360" y="1412776"/>
            <a:ext cx="11521280" cy="4824536"/>
          </a:xfrm>
        </p:spPr>
        <p:txBody>
          <a:bodyPr/>
          <a:lstStyle/>
          <a:p>
            <a:pPr marL="0" indent="0" algn="ctr">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a:p>
            <a:endParaRPr lang="en-US"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157</a:t>
            </a:fld>
            <a:endParaRPr lang="en-VN" dirty="0"/>
          </a:p>
        </p:txBody>
      </p:sp>
      <p:pic>
        <p:nvPicPr>
          <p:cNvPr id="12" name="Picture 11">
            <a:extLst>
              <a:ext uri="{FF2B5EF4-FFF2-40B4-BE49-F238E27FC236}">
                <a16:creationId xmlns:a16="http://schemas.microsoft.com/office/drawing/2014/main" id="{8AB97B1C-D0B7-DF4C-7592-9F9E9B8DED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2238400"/>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58499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158</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620456"/>
            <a:ext cx="10080605" cy="1359227"/>
          </a:xfrm>
        </p:spPr>
        <p:txBody>
          <a:bodyPr>
            <a:normAutofit/>
          </a:bodyPr>
          <a:lstStyle/>
          <a:p>
            <a:r>
              <a:rPr lang="en-US" dirty="0"/>
              <a:t>CỘNG TÁC GIỮA CÁC TIẾN TRÌNH</a:t>
            </a:r>
            <a:endParaRPr lang="en-VN"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6</a:t>
            </a:r>
          </a:p>
        </p:txBody>
      </p:sp>
      <p:sp>
        <p:nvSpPr>
          <p:cNvPr id="4" name="Text Placeholder 3">
            <a:extLst>
              <a:ext uri="{FF2B5EF4-FFF2-40B4-BE49-F238E27FC236}">
                <a16:creationId xmlns:a16="http://schemas.microsoft.com/office/drawing/2014/main" id="{D2DC3DDE-3F66-EBE7-AB4F-B16ADC267301}"/>
              </a:ext>
            </a:extLst>
          </p:cNvPr>
          <p:cNvSpPr>
            <a:spLocks noGrp="1"/>
          </p:cNvSpPr>
          <p:nvPr>
            <p:ph type="body" sz="quarter" idx="14"/>
          </p:nvPr>
        </p:nvSpPr>
        <p:spPr/>
        <p:txBody>
          <a:bodyPr/>
          <a:lstStyle/>
          <a:p>
            <a:r>
              <a:rPr lang="en-VN" dirty="0"/>
              <a:t>6.2. Bộ nhớ được chia sẻ - Shared memory</a:t>
            </a:r>
          </a:p>
        </p:txBody>
      </p:sp>
    </p:spTree>
    <p:extLst>
      <p:ext uri="{BB962C8B-B14F-4D97-AF65-F5344CB8AC3E}">
        <p14:creationId xmlns:p14="http://schemas.microsoft.com/office/powerpoint/2010/main" val="99723730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VN" dirty="0"/>
              <a:t>6.2. Bộ nhớ được chia sẻ - Shared memory</a:t>
            </a: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en-US" sz="2400" dirty="0" err="1"/>
              <a:t>Một</a:t>
            </a:r>
            <a:r>
              <a:rPr lang="en-US" sz="2400" dirty="0"/>
              <a:t> </a:t>
            </a:r>
            <a:r>
              <a:rPr lang="en-US" sz="2400" dirty="0" err="1"/>
              <a:t>vùng</a:t>
            </a:r>
            <a:r>
              <a:rPr lang="en-US" sz="2400" dirty="0"/>
              <a:t> </a:t>
            </a:r>
            <a:r>
              <a:rPr lang="en-US" sz="2400" dirty="0" err="1"/>
              <a:t>nhớ</a:t>
            </a:r>
            <a:r>
              <a:rPr lang="en-US" sz="2400" dirty="0"/>
              <a:t> </a:t>
            </a:r>
            <a:r>
              <a:rPr lang="en-US" sz="2400" dirty="0" err="1"/>
              <a:t>dùng</a:t>
            </a:r>
            <a:r>
              <a:rPr lang="en-US" sz="2400" dirty="0"/>
              <a:t> </a:t>
            </a:r>
            <a:r>
              <a:rPr lang="en-US" sz="2400" dirty="0" err="1"/>
              <a:t>chung</a:t>
            </a:r>
            <a:r>
              <a:rPr lang="en-US" sz="2400" dirty="0"/>
              <a:t> (</a:t>
            </a:r>
            <a:r>
              <a:rPr lang="en-US" sz="2400" dirty="0" err="1"/>
              <a:t>đ</a:t>
            </a:r>
            <a:r>
              <a:rPr lang="vi-VN" sz="2400" dirty="0"/>
              <a:t>ư</a:t>
            </a:r>
            <a:r>
              <a:rPr lang="en-US" sz="2400" dirty="0" err="1"/>
              <a:t>ợc</a:t>
            </a:r>
            <a:r>
              <a:rPr lang="en-US" sz="2400" dirty="0"/>
              <a:t> chia </a:t>
            </a:r>
            <a:r>
              <a:rPr lang="en-US" sz="2400" dirty="0" err="1"/>
              <a:t>sẻ</a:t>
            </a:r>
            <a:r>
              <a:rPr lang="en-US" sz="2400" dirty="0"/>
              <a:t> </a:t>
            </a:r>
            <a:r>
              <a:rPr lang="en-US" sz="2400" dirty="0" err="1"/>
              <a:t>chung</a:t>
            </a:r>
            <a:r>
              <a:rPr lang="en-US" sz="2400" dirty="0"/>
              <a:t>) </a:t>
            </a:r>
            <a:r>
              <a:rPr lang="en-US" sz="2400" dirty="0" err="1"/>
              <a:t>giữa</a:t>
            </a:r>
            <a:r>
              <a:rPr lang="en-US" sz="2400" dirty="0"/>
              <a:t> </a:t>
            </a:r>
            <a:r>
              <a:rPr lang="en-US" sz="2400" dirty="0" err="1"/>
              <a:t>các</a:t>
            </a:r>
            <a:r>
              <a:rPr lang="en-US" sz="2400" dirty="0"/>
              <a:t> </a:t>
            </a:r>
            <a:r>
              <a:rPr lang="en-US" sz="2400" dirty="0" err="1"/>
              <a:t>tiến</a:t>
            </a:r>
            <a:r>
              <a:rPr lang="en-US" sz="2400" dirty="0"/>
              <a:t> </a:t>
            </a:r>
            <a:r>
              <a:rPr lang="en-US" sz="2400" dirty="0" err="1"/>
              <a:t>trình</a:t>
            </a:r>
            <a:r>
              <a:rPr lang="en-US" sz="2400" dirty="0"/>
              <a:t> </a:t>
            </a:r>
            <a:r>
              <a:rPr lang="en-US" sz="2400" dirty="0" err="1"/>
              <a:t>cần</a:t>
            </a:r>
            <a:r>
              <a:rPr lang="en-US" sz="2400" dirty="0"/>
              <a:t> </a:t>
            </a:r>
            <a:r>
              <a:rPr lang="en-US" sz="2400" dirty="0" err="1"/>
              <a:t>giao</a:t>
            </a:r>
            <a:r>
              <a:rPr lang="en-US" sz="2400" dirty="0"/>
              <a:t> </a:t>
            </a:r>
            <a:r>
              <a:rPr lang="en-US" sz="2400" dirty="0" err="1"/>
              <a:t>tiếp</a:t>
            </a:r>
            <a:r>
              <a:rPr lang="en-US" sz="2400" dirty="0"/>
              <a:t> </a:t>
            </a:r>
            <a:r>
              <a:rPr lang="en-US" sz="2400" dirty="0" err="1"/>
              <a:t>với</a:t>
            </a:r>
            <a:r>
              <a:rPr lang="en-US" sz="2400" dirty="0"/>
              <a:t> </a:t>
            </a:r>
            <a:r>
              <a:rPr lang="en-US" sz="2400" dirty="0" err="1"/>
              <a:t>nhau</a:t>
            </a:r>
            <a:r>
              <a:rPr lang="en-US" sz="2400" dirty="0"/>
              <a:t>.</a:t>
            </a:r>
          </a:p>
          <a:p>
            <a:r>
              <a:rPr lang="en-US" sz="2400" dirty="0" err="1"/>
              <a:t>Quá</a:t>
            </a:r>
            <a:r>
              <a:rPr lang="en-US" sz="2400" dirty="0"/>
              <a:t> </a:t>
            </a:r>
            <a:r>
              <a:rPr lang="en-US" sz="2400" dirty="0" err="1"/>
              <a:t>trình</a:t>
            </a:r>
            <a:r>
              <a:rPr lang="en-US" sz="2400" dirty="0"/>
              <a:t> </a:t>
            </a:r>
            <a:r>
              <a:rPr lang="en-US" sz="2400" dirty="0" err="1"/>
              <a:t>giao</a:t>
            </a:r>
            <a:r>
              <a:rPr lang="en-US" sz="2400" dirty="0"/>
              <a:t> </a:t>
            </a:r>
            <a:r>
              <a:rPr lang="en-US" sz="2400" dirty="0" err="1"/>
              <a:t>tiếp</a:t>
            </a:r>
            <a:r>
              <a:rPr lang="en-US" sz="2400" dirty="0"/>
              <a:t> </a:t>
            </a:r>
            <a:r>
              <a:rPr lang="en-US" sz="2400" dirty="0" err="1"/>
              <a:t>đ</a:t>
            </a:r>
            <a:r>
              <a:rPr lang="vi-VN" sz="2400" dirty="0"/>
              <a:t>ư</a:t>
            </a:r>
            <a:r>
              <a:rPr lang="en-US" sz="2400" dirty="0" err="1"/>
              <a:t>ợc</a:t>
            </a:r>
            <a:r>
              <a:rPr lang="en-US" sz="2400" dirty="0"/>
              <a:t> </a:t>
            </a:r>
            <a:r>
              <a:rPr lang="en-US" sz="2400" dirty="0" err="1"/>
              <a:t>thực</a:t>
            </a:r>
            <a:r>
              <a:rPr lang="en-US" sz="2400" dirty="0"/>
              <a:t> </a:t>
            </a:r>
            <a:r>
              <a:rPr lang="en-US" sz="2400" dirty="0" err="1"/>
              <a:t>hiện</a:t>
            </a:r>
            <a:r>
              <a:rPr lang="en-US" sz="2400" dirty="0"/>
              <a:t> d</a:t>
            </a:r>
            <a:r>
              <a:rPr lang="vi-VN" sz="2400" dirty="0"/>
              <a:t>ư</a:t>
            </a:r>
            <a:r>
              <a:rPr lang="en-US" sz="2400" dirty="0" err="1"/>
              <a:t>ới</a:t>
            </a:r>
            <a:r>
              <a:rPr lang="en-US" sz="2400" dirty="0"/>
              <a:t> </a:t>
            </a:r>
            <a:r>
              <a:rPr lang="en-US" sz="2400" dirty="0" err="1"/>
              <a:t>sự</a:t>
            </a:r>
            <a:r>
              <a:rPr lang="en-US" sz="2400" dirty="0"/>
              <a:t> </a:t>
            </a:r>
            <a:r>
              <a:rPr lang="en-US" sz="2400" dirty="0" err="1"/>
              <a:t>điều</a:t>
            </a:r>
            <a:r>
              <a:rPr lang="en-US" sz="2400" dirty="0"/>
              <a:t> </a:t>
            </a:r>
            <a:r>
              <a:rPr lang="en-US" sz="2400" dirty="0" err="1"/>
              <a:t>khiển</a:t>
            </a:r>
            <a:r>
              <a:rPr lang="en-US" sz="2400" dirty="0"/>
              <a:t> </a:t>
            </a:r>
            <a:r>
              <a:rPr lang="en-US" sz="2400" dirty="0" err="1"/>
              <a:t>của</a:t>
            </a:r>
            <a:r>
              <a:rPr lang="en-US" sz="2400" dirty="0"/>
              <a:t> </a:t>
            </a:r>
            <a:r>
              <a:rPr lang="en-US" sz="2400" dirty="0" err="1"/>
              <a:t>các</a:t>
            </a:r>
            <a:r>
              <a:rPr lang="en-US" sz="2400" dirty="0"/>
              <a:t> </a:t>
            </a:r>
            <a:r>
              <a:rPr lang="en-US" sz="2400" dirty="0" err="1"/>
              <a:t>tiến</a:t>
            </a:r>
            <a:r>
              <a:rPr lang="en-US" sz="2400" dirty="0"/>
              <a:t> </a:t>
            </a:r>
            <a:r>
              <a:rPr lang="en-US" sz="2400" dirty="0" err="1"/>
              <a:t>trình</a:t>
            </a:r>
            <a:r>
              <a:rPr lang="en-US" sz="2400" dirty="0"/>
              <a:t>, </a:t>
            </a:r>
            <a:r>
              <a:rPr lang="en-US" sz="2400" dirty="0" err="1"/>
              <a:t>không</a:t>
            </a:r>
            <a:r>
              <a:rPr lang="en-US" sz="2400" dirty="0"/>
              <a:t> </a:t>
            </a:r>
            <a:r>
              <a:rPr lang="en-US" sz="2400" dirty="0" err="1"/>
              <a:t>phải</a:t>
            </a:r>
            <a:r>
              <a:rPr lang="en-US" sz="2400" dirty="0"/>
              <a:t> </a:t>
            </a:r>
            <a:r>
              <a:rPr lang="en-US" sz="2400" dirty="0" err="1"/>
              <a:t>của</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a:t>
            </a:r>
          </a:p>
          <a:p>
            <a:r>
              <a:rPr lang="en-US" sz="2400" dirty="0" err="1"/>
              <a:t>Cần</a:t>
            </a:r>
            <a:r>
              <a:rPr lang="en-US" sz="2400" dirty="0"/>
              <a:t> </a:t>
            </a:r>
            <a:r>
              <a:rPr lang="en-US" sz="2400" dirty="0" err="1"/>
              <a:t>có</a:t>
            </a:r>
            <a:r>
              <a:rPr lang="en-US" sz="2400" dirty="0"/>
              <a:t> c</a:t>
            </a:r>
            <a:r>
              <a:rPr lang="vi-VN" sz="2400" dirty="0"/>
              <a:t>ơ</a:t>
            </a:r>
            <a:r>
              <a:rPr lang="en-US" sz="2400" dirty="0"/>
              <a:t> </a:t>
            </a:r>
            <a:r>
              <a:rPr lang="en-US" sz="2400" dirty="0" err="1"/>
              <a:t>chế</a:t>
            </a:r>
            <a:r>
              <a:rPr lang="en-US" sz="2400" dirty="0"/>
              <a:t> </a:t>
            </a:r>
            <a:r>
              <a:rPr lang="en-US" sz="2400" dirty="0" err="1"/>
              <a:t>đồng</a:t>
            </a:r>
            <a:r>
              <a:rPr lang="en-US" sz="2400" dirty="0"/>
              <a:t> bộ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các</a:t>
            </a:r>
            <a:r>
              <a:rPr lang="en-US" sz="2400" dirty="0"/>
              <a:t> </a:t>
            </a:r>
            <a:r>
              <a:rPr lang="en-US" sz="2400" dirty="0" err="1"/>
              <a:t>tiến</a:t>
            </a:r>
            <a:r>
              <a:rPr lang="en-US" sz="2400" dirty="0"/>
              <a:t> </a:t>
            </a:r>
            <a:r>
              <a:rPr lang="en-US" sz="2400" dirty="0" err="1"/>
              <a:t>trình</a:t>
            </a:r>
            <a:r>
              <a:rPr lang="en-US" sz="2400" dirty="0"/>
              <a:t> </a:t>
            </a:r>
            <a:r>
              <a:rPr lang="en-US" sz="2400" dirty="0" err="1"/>
              <a:t>khi</a:t>
            </a:r>
            <a:r>
              <a:rPr lang="en-US" sz="2400" dirty="0"/>
              <a:t> </a:t>
            </a:r>
            <a:r>
              <a:rPr lang="en-US" sz="2400" dirty="0" err="1"/>
              <a:t>chúng</a:t>
            </a:r>
            <a:r>
              <a:rPr lang="en-US" sz="2400" dirty="0"/>
              <a:t> </a:t>
            </a:r>
            <a:r>
              <a:rPr lang="en-US" sz="2400" dirty="0" err="1"/>
              <a:t>cùng</a:t>
            </a:r>
            <a:r>
              <a:rPr lang="en-US" sz="2400" dirty="0"/>
              <a:t> </a:t>
            </a:r>
            <a:r>
              <a:rPr lang="en-US" sz="2400" dirty="0" err="1"/>
              <a:t>truy</a:t>
            </a:r>
            <a:r>
              <a:rPr lang="en-US" sz="2400" dirty="0"/>
              <a:t> </a:t>
            </a:r>
            <a:r>
              <a:rPr lang="en-US" sz="2400" dirty="0" err="1"/>
              <a:t>xuất</a:t>
            </a:r>
            <a:r>
              <a:rPr lang="en-US" sz="2400" dirty="0"/>
              <a:t> bộ </a:t>
            </a:r>
            <a:r>
              <a:rPr lang="en-US" sz="2400" dirty="0" err="1"/>
              <a:t>nhớ</a:t>
            </a:r>
            <a:r>
              <a:rPr lang="en-US" sz="2400" dirty="0"/>
              <a:t> </a:t>
            </a:r>
            <a:r>
              <a:rPr lang="en-US" sz="2400" dirty="0" err="1"/>
              <a:t>dùng</a:t>
            </a:r>
            <a:r>
              <a:rPr lang="en-US" sz="2400" dirty="0"/>
              <a:t> </a:t>
            </a:r>
            <a:r>
              <a:rPr lang="en-US" sz="2400" dirty="0" err="1"/>
              <a:t>chung</a:t>
            </a:r>
            <a:r>
              <a:rPr lang="en-US" sz="2400" dirty="0"/>
              <a:t>. </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159</a:t>
            </a:fld>
            <a:endParaRPr lang="en-VN" dirty="0"/>
          </a:p>
        </p:txBody>
      </p:sp>
    </p:spTree>
    <p:extLst>
      <p:ext uri="{BB962C8B-B14F-4D97-AF65-F5344CB8AC3E}">
        <p14:creationId xmlns:p14="http://schemas.microsoft.com/office/powerpoint/2010/main" val="3369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fontScale="92500"/>
          </a:bodyPr>
          <a:lstStyle/>
          <a:p>
            <a:r>
              <a:rPr lang="en-US" dirty="0"/>
              <a:t>HOẠT ĐỘNG BÊN TRONG MÁY TÍNH</a:t>
            </a:r>
          </a:p>
        </p:txBody>
      </p:sp>
      <p:sp>
        <p:nvSpPr>
          <p:cNvPr id="3" name="Text Placeholder 2">
            <a:extLst>
              <a:ext uri="{FF2B5EF4-FFF2-40B4-BE49-F238E27FC236}">
                <a16:creationId xmlns:a16="http://schemas.microsoft.com/office/drawing/2014/main" id="{B6992CDB-541D-FF4F-4E92-015FA6641DAB}"/>
              </a:ext>
            </a:extLst>
          </p:cNvPr>
          <p:cNvSpPr>
            <a:spLocks noGrp="1"/>
          </p:cNvSpPr>
          <p:nvPr>
            <p:ph type="body" sz="quarter" idx="14"/>
          </p:nvPr>
        </p:nvSpPr>
        <p:spPr/>
        <p:txBody>
          <a:bodyPr/>
          <a:lstStyle/>
          <a:p>
            <a:r>
              <a:rPr lang="en-US" dirty="0"/>
              <a:t>2.3. </a:t>
            </a:r>
            <a:r>
              <a:rPr lang="en-US" dirty="0" err="1"/>
              <a:t>Ngắt</a:t>
            </a:r>
            <a:endParaRPr lang="en-US" dirty="0"/>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02.</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16</a:t>
            </a:fld>
            <a:endParaRPr kumimoji="1" lang="ja-JP" altLang="en-US"/>
          </a:p>
        </p:txBody>
      </p:sp>
    </p:spTree>
    <p:extLst>
      <p:ext uri="{BB962C8B-B14F-4D97-AF65-F5344CB8AC3E}">
        <p14:creationId xmlns:p14="http://schemas.microsoft.com/office/powerpoint/2010/main" val="1618191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160</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620456"/>
            <a:ext cx="10080605" cy="1359227"/>
          </a:xfrm>
        </p:spPr>
        <p:txBody>
          <a:bodyPr>
            <a:normAutofit/>
          </a:bodyPr>
          <a:lstStyle/>
          <a:p>
            <a:r>
              <a:rPr lang="en-US" dirty="0"/>
              <a:t>CỘNG TÁC GIỮA CÁC TIẾN TRÌNH</a:t>
            </a:r>
            <a:endParaRPr lang="en-VN"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6</a:t>
            </a:r>
          </a:p>
        </p:txBody>
      </p:sp>
      <p:sp>
        <p:nvSpPr>
          <p:cNvPr id="4" name="Text Placeholder 3">
            <a:extLst>
              <a:ext uri="{FF2B5EF4-FFF2-40B4-BE49-F238E27FC236}">
                <a16:creationId xmlns:a16="http://schemas.microsoft.com/office/drawing/2014/main" id="{D2DC3DDE-3F66-EBE7-AB4F-B16ADC267301}"/>
              </a:ext>
            </a:extLst>
          </p:cNvPr>
          <p:cNvSpPr>
            <a:spLocks noGrp="1"/>
          </p:cNvSpPr>
          <p:nvPr>
            <p:ph type="body" sz="quarter" idx="14"/>
          </p:nvPr>
        </p:nvSpPr>
        <p:spPr/>
        <p:txBody>
          <a:bodyPr/>
          <a:lstStyle/>
          <a:p>
            <a:r>
              <a:rPr lang="en-VN" dirty="0"/>
              <a:t>6.3. Hệ thống truyền thông điệp - Message passing</a:t>
            </a:r>
          </a:p>
        </p:txBody>
      </p:sp>
    </p:spTree>
    <p:extLst>
      <p:ext uri="{BB962C8B-B14F-4D97-AF65-F5344CB8AC3E}">
        <p14:creationId xmlns:p14="http://schemas.microsoft.com/office/powerpoint/2010/main" val="4259405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Autofit/>
          </a:bodyPr>
          <a:lstStyle/>
          <a:p>
            <a:r>
              <a:rPr lang="en-VN" sz="3800" dirty="0"/>
              <a:t>6.3. Hệ thống truyền thông điệp - Message passing</a:t>
            </a: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92500" lnSpcReduction="10000"/>
          </a:bodyPr>
          <a:lstStyle/>
          <a:p>
            <a:pPr marL="0" indent="0" algn="l">
              <a:buNone/>
            </a:pPr>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giao</a:t>
            </a:r>
            <a:r>
              <a:rPr lang="en-US" dirty="0"/>
              <a:t> </a:t>
            </a:r>
            <a:r>
              <a:rPr lang="en-US" dirty="0" err="1"/>
              <a:t>tiếp</a:t>
            </a:r>
            <a:r>
              <a:rPr lang="en-US" dirty="0"/>
              <a:t> </a:t>
            </a:r>
            <a:r>
              <a:rPr lang="en-US" dirty="0" err="1"/>
              <a:t>nhau</a:t>
            </a:r>
            <a:r>
              <a:rPr lang="en-US" dirty="0"/>
              <a:t>?</a:t>
            </a:r>
          </a:p>
          <a:p>
            <a:r>
              <a:rPr lang="en-US" dirty="0" err="1"/>
              <a:t>Đặt</a:t>
            </a:r>
            <a:r>
              <a:rPr lang="en-US" dirty="0"/>
              <a:t> </a:t>
            </a:r>
            <a:r>
              <a:rPr lang="en-US" dirty="0" err="1"/>
              <a:t>tên</a:t>
            </a:r>
            <a:r>
              <a:rPr lang="en-US" dirty="0"/>
              <a:t> (Naming)</a:t>
            </a:r>
          </a:p>
          <a:p>
            <a:pPr lvl="1"/>
            <a:r>
              <a:rPr lang="en-US" dirty="0"/>
              <a:t>Giao </a:t>
            </a:r>
            <a:r>
              <a:rPr lang="en-US" dirty="0" err="1"/>
              <a:t>tiếp</a:t>
            </a:r>
            <a:r>
              <a:rPr lang="en-US" dirty="0"/>
              <a:t> </a:t>
            </a:r>
            <a:r>
              <a:rPr lang="en-US" dirty="0" err="1"/>
              <a:t>trực</a:t>
            </a:r>
            <a:r>
              <a:rPr lang="en-US" dirty="0"/>
              <a:t> </a:t>
            </a:r>
            <a:r>
              <a:rPr lang="en-US" dirty="0" err="1"/>
              <a:t>tiếp</a:t>
            </a:r>
            <a:endParaRPr lang="en-US" dirty="0"/>
          </a:p>
          <a:p>
            <a:pPr lvl="2"/>
            <a:r>
              <a:rPr lang="en-US" dirty="0"/>
              <a:t>send(P, msg): </a:t>
            </a:r>
            <a:r>
              <a:rPr lang="en-US" dirty="0" err="1"/>
              <a:t>gửi</a:t>
            </a:r>
            <a:r>
              <a:rPr lang="en-US" dirty="0"/>
              <a:t> </a:t>
            </a:r>
            <a:r>
              <a:rPr lang="en-US" dirty="0" err="1"/>
              <a:t>thông</a:t>
            </a:r>
            <a:r>
              <a:rPr lang="en-US" dirty="0"/>
              <a:t> </a:t>
            </a:r>
            <a:r>
              <a:rPr lang="en-US" dirty="0" err="1"/>
              <a:t>điệp</a:t>
            </a:r>
            <a:r>
              <a:rPr lang="en-US" dirty="0"/>
              <a:t> </a:t>
            </a:r>
            <a:r>
              <a:rPr lang="en-US" dirty="0" err="1"/>
              <a:t>đến</a:t>
            </a:r>
            <a:r>
              <a:rPr lang="en-US" dirty="0"/>
              <a:t> </a:t>
            </a:r>
            <a:r>
              <a:rPr lang="en-US" dirty="0" err="1"/>
              <a:t>tiến</a:t>
            </a:r>
            <a:r>
              <a:rPr lang="en-US" dirty="0"/>
              <a:t> </a:t>
            </a:r>
            <a:r>
              <a:rPr lang="en-US" dirty="0" err="1"/>
              <a:t>trình</a:t>
            </a:r>
            <a:r>
              <a:rPr lang="en-US" dirty="0"/>
              <a:t> P</a:t>
            </a:r>
          </a:p>
          <a:p>
            <a:pPr lvl="2"/>
            <a:r>
              <a:rPr lang="en-US" dirty="0"/>
              <a:t>receive(Q, msg): </a:t>
            </a:r>
            <a:r>
              <a:rPr lang="en-US" dirty="0" err="1"/>
              <a:t>nhận</a:t>
            </a:r>
            <a:r>
              <a:rPr lang="en-US" dirty="0"/>
              <a:t> </a:t>
            </a:r>
            <a:r>
              <a:rPr lang="en-US" dirty="0" err="1"/>
              <a:t>thông</a:t>
            </a:r>
            <a:r>
              <a:rPr lang="en-US" dirty="0"/>
              <a:t> </a:t>
            </a:r>
            <a:r>
              <a:rPr lang="en-US" dirty="0" err="1"/>
              <a:t>điệp</a:t>
            </a:r>
            <a:r>
              <a:rPr lang="en-US" dirty="0"/>
              <a:t> </a:t>
            </a:r>
            <a:r>
              <a:rPr lang="en-US" dirty="0" err="1"/>
              <a:t>đến</a:t>
            </a:r>
            <a:r>
              <a:rPr lang="en-US" dirty="0"/>
              <a:t> </a:t>
            </a:r>
            <a:r>
              <a:rPr lang="en-US" dirty="0" err="1"/>
              <a:t>từ</a:t>
            </a:r>
            <a:r>
              <a:rPr lang="en-US" dirty="0"/>
              <a:t> </a:t>
            </a:r>
            <a:r>
              <a:rPr lang="en-US" dirty="0" err="1"/>
              <a:t>tiến</a:t>
            </a:r>
            <a:r>
              <a:rPr lang="en-US" dirty="0"/>
              <a:t> </a:t>
            </a:r>
            <a:r>
              <a:rPr lang="en-US" dirty="0" err="1"/>
              <a:t>trình</a:t>
            </a:r>
            <a:r>
              <a:rPr lang="en-US" dirty="0"/>
              <a:t> Q</a:t>
            </a:r>
          </a:p>
          <a:p>
            <a:pPr lvl="1"/>
            <a:r>
              <a:rPr lang="en-US" dirty="0"/>
              <a:t>Giao </a:t>
            </a:r>
            <a:r>
              <a:rPr lang="en-US" dirty="0" err="1"/>
              <a:t>tiếp</a:t>
            </a:r>
            <a:r>
              <a:rPr lang="en-US" dirty="0"/>
              <a:t> </a:t>
            </a:r>
            <a:r>
              <a:rPr lang="en-US" dirty="0" err="1"/>
              <a:t>gián</a:t>
            </a:r>
            <a:r>
              <a:rPr lang="en-US" dirty="0"/>
              <a:t> </a:t>
            </a:r>
            <a:r>
              <a:rPr lang="en-US" dirty="0" err="1"/>
              <a:t>tiếp</a:t>
            </a:r>
            <a:r>
              <a:rPr lang="en-US" dirty="0"/>
              <a:t>: </a:t>
            </a:r>
            <a:r>
              <a:rPr lang="en-US" dirty="0" err="1"/>
              <a:t>thông</a:t>
            </a:r>
            <a:r>
              <a:rPr lang="en-US" dirty="0"/>
              <a:t> qua mailbox hay port</a:t>
            </a:r>
          </a:p>
          <a:p>
            <a:pPr lvl="2"/>
            <a:r>
              <a:rPr lang="en-US" dirty="0"/>
              <a:t>send(A, msg): </a:t>
            </a:r>
            <a:r>
              <a:rPr lang="en-US" dirty="0" err="1"/>
              <a:t>gửi</a:t>
            </a:r>
            <a:r>
              <a:rPr lang="en-US" dirty="0"/>
              <a:t> </a:t>
            </a:r>
            <a:r>
              <a:rPr lang="en-US" dirty="0" err="1"/>
              <a:t>thông</a:t>
            </a:r>
            <a:r>
              <a:rPr lang="en-US" dirty="0"/>
              <a:t> </a:t>
            </a:r>
            <a:r>
              <a:rPr lang="en-US" dirty="0" err="1"/>
              <a:t>điệp</a:t>
            </a:r>
            <a:r>
              <a:rPr lang="en-US" dirty="0"/>
              <a:t> </a:t>
            </a:r>
            <a:r>
              <a:rPr lang="en-US" dirty="0" err="1"/>
              <a:t>đến</a:t>
            </a:r>
            <a:r>
              <a:rPr lang="en-US" dirty="0"/>
              <a:t> mailbox A</a:t>
            </a:r>
          </a:p>
          <a:p>
            <a:pPr lvl="2"/>
            <a:r>
              <a:rPr lang="en-US" dirty="0"/>
              <a:t>receive(Q, msg): </a:t>
            </a:r>
            <a:r>
              <a:rPr lang="en-US" dirty="0" err="1"/>
              <a:t>nhận</a:t>
            </a:r>
            <a:r>
              <a:rPr lang="en-US" dirty="0"/>
              <a:t> </a:t>
            </a:r>
            <a:r>
              <a:rPr lang="en-US" dirty="0" err="1"/>
              <a:t>thông</a:t>
            </a:r>
            <a:r>
              <a:rPr lang="en-US" dirty="0"/>
              <a:t> </a:t>
            </a:r>
            <a:r>
              <a:rPr lang="en-US" dirty="0" err="1"/>
              <a:t>điệp</a:t>
            </a:r>
            <a:r>
              <a:rPr lang="en-US" dirty="0"/>
              <a:t> </a:t>
            </a:r>
            <a:r>
              <a:rPr lang="en-US" dirty="0" err="1"/>
              <a:t>từ</a:t>
            </a:r>
            <a:r>
              <a:rPr lang="en-US" dirty="0"/>
              <a:t> mailbox B</a:t>
            </a:r>
          </a:p>
          <a:p>
            <a:r>
              <a:rPr lang="en-US" dirty="0" err="1"/>
              <a:t>Đồng</a:t>
            </a:r>
            <a:r>
              <a:rPr lang="en-US" dirty="0"/>
              <a:t> bộ </a:t>
            </a:r>
            <a:r>
              <a:rPr lang="en-US" dirty="0" err="1"/>
              <a:t>hóa</a:t>
            </a:r>
            <a:r>
              <a:rPr lang="en-US" dirty="0"/>
              <a:t> (Synchronization): blocking send, nonblocking send, blocking receive, nonblocking receive.</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161</a:t>
            </a:fld>
            <a:endParaRPr lang="en-VN" dirty="0"/>
          </a:p>
        </p:txBody>
      </p:sp>
    </p:spTree>
    <p:extLst>
      <p:ext uri="{BB962C8B-B14F-4D97-AF65-F5344CB8AC3E}">
        <p14:creationId xmlns:p14="http://schemas.microsoft.com/office/powerpoint/2010/main" val="116234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Autofit/>
          </a:bodyPr>
          <a:lstStyle/>
          <a:p>
            <a:r>
              <a:rPr lang="en-VN" sz="3800" dirty="0"/>
              <a:t>6.3. Hệ thống truyền thông điệp - Message passing</a:t>
            </a: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pPr marL="0" indent="0" algn="l">
              <a:buNone/>
            </a:pPr>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giao</a:t>
            </a:r>
            <a:r>
              <a:rPr lang="en-US" dirty="0"/>
              <a:t> </a:t>
            </a:r>
            <a:r>
              <a:rPr lang="en-US" dirty="0" err="1"/>
              <a:t>tiếp</a:t>
            </a:r>
            <a:r>
              <a:rPr lang="en-US" dirty="0"/>
              <a:t> </a:t>
            </a:r>
            <a:r>
              <a:rPr lang="en-US" dirty="0" err="1"/>
              <a:t>nhau</a:t>
            </a:r>
            <a:r>
              <a:rPr lang="en-US" dirty="0"/>
              <a:t>?</a:t>
            </a:r>
          </a:p>
          <a:p>
            <a:r>
              <a:rPr lang="en-US" dirty="0" err="1"/>
              <a:t>Tạo</a:t>
            </a:r>
            <a:r>
              <a:rPr lang="en-US" dirty="0"/>
              <a:t> </a:t>
            </a:r>
            <a:r>
              <a:rPr lang="en-US" dirty="0" err="1"/>
              <a:t>vùng</a:t>
            </a:r>
            <a:r>
              <a:rPr lang="en-US" dirty="0"/>
              <a:t> </a:t>
            </a:r>
            <a:r>
              <a:rPr lang="en-US" dirty="0" err="1"/>
              <a:t>đệm</a:t>
            </a:r>
            <a:r>
              <a:rPr lang="en-US" dirty="0"/>
              <a:t> (Buffering): </a:t>
            </a:r>
            <a:r>
              <a:rPr lang="en-US" dirty="0" err="1"/>
              <a:t>dùng</a:t>
            </a:r>
            <a:r>
              <a:rPr lang="en-US" dirty="0"/>
              <a:t> queue </a:t>
            </a:r>
            <a:r>
              <a:rPr lang="en-US" dirty="0" err="1"/>
              <a:t>để</a:t>
            </a:r>
            <a:r>
              <a:rPr lang="en-US" dirty="0"/>
              <a:t> </a:t>
            </a:r>
            <a:r>
              <a:rPr lang="en-US" dirty="0" err="1"/>
              <a:t>tạm</a:t>
            </a:r>
            <a:r>
              <a:rPr lang="en-US" dirty="0"/>
              <a:t> </a:t>
            </a:r>
            <a:r>
              <a:rPr lang="en-US" dirty="0" err="1"/>
              <a:t>chứa</a:t>
            </a:r>
            <a:r>
              <a:rPr lang="en-US" dirty="0"/>
              <a:t> </a:t>
            </a:r>
            <a:r>
              <a:rPr lang="en-US" dirty="0" err="1"/>
              <a:t>các</a:t>
            </a:r>
            <a:r>
              <a:rPr lang="en-US" dirty="0"/>
              <a:t> message</a:t>
            </a:r>
          </a:p>
          <a:p>
            <a:pPr lvl="1"/>
            <a:r>
              <a:rPr lang="en-US" dirty="0" err="1"/>
              <a:t>Khả</a:t>
            </a:r>
            <a:r>
              <a:rPr lang="en-US" dirty="0"/>
              <a:t> </a:t>
            </a:r>
            <a:r>
              <a:rPr lang="en-US" dirty="0" err="1"/>
              <a:t>năng</a:t>
            </a:r>
            <a:r>
              <a:rPr lang="en-US" dirty="0"/>
              <a:t> </a:t>
            </a:r>
            <a:r>
              <a:rPr lang="en-US" dirty="0" err="1"/>
              <a:t>chứa</a:t>
            </a:r>
            <a:r>
              <a:rPr lang="en-US" dirty="0"/>
              <a:t> </a:t>
            </a:r>
            <a:r>
              <a:rPr lang="en-US" dirty="0" err="1"/>
              <a:t>là</a:t>
            </a:r>
            <a:r>
              <a:rPr lang="en-US" dirty="0"/>
              <a:t> 0 (Zero capacity hay no buffering).</a:t>
            </a:r>
          </a:p>
          <a:p>
            <a:pPr lvl="1"/>
            <a:r>
              <a:rPr lang="en-US" dirty="0"/>
              <a:t>Bounded capacity: </a:t>
            </a:r>
            <a:r>
              <a:rPr lang="en-US" dirty="0" err="1"/>
              <a:t>độ</a:t>
            </a:r>
            <a:r>
              <a:rPr lang="en-US" dirty="0"/>
              <a:t> </a:t>
            </a:r>
            <a:r>
              <a:rPr lang="en-US" dirty="0" err="1"/>
              <a:t>dài</a:t>
            </a:r>
            <a:r>
              <a:rPr lang="en-US" dirty="0"/>
              <a:t> </a:t>
            </a:r>
            <a:r>
              <a:rPr lang="en-US" dirty="0" err="1"/>
              <a:t>của</a:t>
            </a:r>
            <a:r>
              <a:rPr lang="en-US" dirty="0"/>
              <a:t> queue </a:t>
            </a:r>
            <a:r>
              <a:rPr lang="en-US" dirty="0" err="1"/>
              <a:t>là</a:t>
            </a:r>
            <a:r>
              <a:rPr lang="en-US" dirty="0"/>
              <a:t> </a:t>
            </a:r>
            <a:r>
              <a:rPr lang="en-US" dirty="0" err="1"/>
              <a:t>giới</a:t>
            </a:r>
            <a:r>
              <a:rPr lang="en-US" dirty="0"/>
              <a:t> </a:t>
            </a:r>
            <a:r>
              <a:rPr lang="en-US" dirty="0" err="1"/>
              <a:t>hạn</a:t>
            </a:r>
            <a:r>
              <a:rPr lang="en-US" dirty="0"/>
              <a:t>.</a:t>
            </a:r>
          </a:p>
          <a:p>
            <a:pPr lvl="1"/>
            <a:r>
              <a:rPr lang="en-US" dirty="0"/>
              <a:t>Unbounded capacity: </a:t>
            </a:r>
            <a:r>
              <a:rPr lang="en-US" dirty="0" err="1"/>
              <a:t>độ</a:t>
            </a:r>
            <a:r>
              <a:rPr lang="en-US" dirty="0"/>
              <a:t> </a:t>
            </a:r>
            <a:r>
              <a:rPr lang="en-US" dirty="0" err="1"/>
              <a:t>dài</a:t>
            </a:r>
            <a:r>
              <a:rPr lang="en-US" dirty="0"/>
              <a:t> </a:t>
            </a:r>
            <a:r>
              <a:rPr lang="en-US" dirty="0" err="1"/>
              <a:t>của</a:t>
            </a:r>
            <a:r>
              <a:rPr lang="en-US" dirty="0"/>
              <a:t> queue </a:t>
            </a:r>
            <a:r>
              <a:rPr lang="en-US" dirty="0" err="1"/>
              <a:t>là</a:t>
            </a:r>
            <a:r>
              <a:rPr lang="en-US" dirty="0"/>
              <a:t> </a:t>
            </a:r>
            <a:r>
              <a:rPr lang="en-US" dirty="0" err="1"/>
              <a:t>không</a:t>
            </a:r>
            <a:r>
              <a:rPr lang="en-US" dirty="0"/>
              <a:t> </a:t>
            </a:r>
            <a:r>
              <a:rPr lang="en-US" dirty="0" err="1"/>
              <a:t>giới</a:t>
            </a:r>
            <a:r>
              <a:rPr lang="en-US" dirty="0"/>
              <a:t> </a:t>
            </a:r>
            <a:r>
              <a:rPr lang="en-US" dirty="0" err="1"/>
              <a:t>hạn</a:t>
            </a:r>
            <a:r>
              <a:rPr lang="en-US" dirty="0"/>
              <a:t>.</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162</a:t>
            </a:fld>
            <a:endParaRPr lang="en-VN" dirty="0"/>
          </a:p>
        </p:txBody>
      </p:sp>
    </p:spTree>
    <p:extLst>
      <p:ext uri="{BB962C8B-B14F-4D97-AF65-F5344CB8AC3E}">
        <p14:creationId xmlns:p14="http://schemas.microsoft.com/office/powerpoint/2010/main" val="378683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163</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US" dirty="0"/>
              <a:t>TIỂU TRÌNH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7.1. Tổng quan về tiểu trình</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7</a:t>
            </a:r>
          </a:p>
        </p:txBody>
      </p:sp>
    </p:spTree>
    <p:extLst>
      <p:ext uri="{BB962C8B-B14F-4D97-AF65-F5344CB8AC3E}">
        <p14:creationId xmlns:p14="http://schemas.microsoft.com/office/powerpoint/2010/main" val="936721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7.1. Tổng quan về tiểu trình</a:t>
            </a:r>
          </a:p>
        </p:txBody>
      </p:sp>
      <p:sp>
        <p:nvSpPr>
          <p:cNvPr id="3" name="Content Placeholder 2">
            <a:extLst>
              <a:ext uri="{FF2B5EF4-FFF2-40B4-BE49-F238E27FC236}">
                <a16:creationId xmlns:a16="http://schemas.microsoft.com/office/drawing/2014/main" id="{548F3CDB-755F-382A-DC6E-7BF4469B8AA4}"/>
              </a:ext>
            </a:extLst>
          </p:cNvPr>
          <p:cNvSpPr>
            <a:spLocks noGrp="1"/>
          </p:cNvSpPr>
          <p:nvPr>
            <p:ph idx="1"/>
          </p:nvPr>
        </p:nvSpPr>
        <p:spPr>
          <a:xfrm>
            <a:off x="1142797" y="1227718"/>
            <a:ext cx="10211003" cy="4824536"/>
          </a:xfrm>
        </p:spPr>
        <p:txBody>
          <a:bodyPr/>
          <a:lstStyle/>
          <a:p>
            <a:r>
              <a:rPr lang="vi-VN" dirty="0"/>
              <a:t>Tiểu trình</a:t>
            </a:r>
            <a:r>
              <a:rPr lang="en-US" dirty="0"/>
              <a:t> </a:t>
            </a:r>
            <a:r>
              <a:rPr lang="vi-VN" dirty="0"/>
              <a:t>là một đơn vị cơ bản sử dụng CPU gồm:</a:t>
            </a:r>
          </a:p>
          <a:p>
            <a:pPr lvl="1"/>
            <a:r>
              <a:rPr lang="vi-VN" dirty="0"/>
              <a:t>Thread ID, PC, Registers, Stack và chia sẻ chung code, data, resourses (files)</a:t>
            </a:r>
          </a:p>
          <a:p>
            <a:endParaRPr lang="en-US"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164</a:t>
            </a:fld>
            <a:endParaRPr lang="en-VN" dirty="0"/>
          </a:p>
        </p:txBody>
      </p:sp>
      <p:pic>
        <p:nvPicPr>
          <p:cNvPr id="6" name="Picture 1" descr="4_01.pdf">
            <a:extLst>
              <a:ext uri="{FF2B5EF4-FFF2-40B4-BE49-F238E27FC236}">
                <a16:creationId xmlns:a16="http://schemas.microsoft.com/office/drawing/2014/main" id="{03F127DA-63CC-17A1-261E-73C6B123AF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8281" y="2520674"/>
            <a:ext cx="5766001" cy="37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47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7.1. Tổng quan về tiểu trình</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165</a:t>
            </a:fld>
            <a:endParaRPr lang="en-VN" dirty="0"/>
          </a:p>
        </p:txBody>
      </p:sp>
      <p:sp>
        <p:nvSpPr>
          <p:cNvPr id="6" name="Text Box 3">
            <a:extLst>
              <a:ext uri="{FF2B5EF4-FFF2-40B4-BE49-F238E27FC236}">
                <a16:creationId xmlns:a16="http://schemas.microsoft.com/office/drawing/2014/main" id="{4F7D81F0-C883-0AF0-F47A-CBE78568C52F}"/>
              </a:ext>
            </a:extLst>
          </p:cNvPr>
          <p:cNvSpPr txBox="1">
            <a:spLocks noChangeArrowheads="1"/>
          </p:cNvSpPr>
          <p:nvPr/>
        </p:nvSpPr>
        <p:spPr bwMode="auto">
          <a:xfrm>
            <a:off x="2160814" y="2366127"/>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endParaRPr lang="vi-VN" altLang="en-US" sz="2400">
              <a:latin typeface="VNI-Univer" pitchFamily="2" charset="0"/>
            </a:endParaRPr>
          </a:p>
        </p:txBody>
      </p:sp>
      <p:sp>
        <p:nvSpPr>
          <p:cNvPr id="7" name="Text Box 4">
            <a:extLst>
              <a:ext uri="{FF2B5EF4-FFF2-40B4-BE49-F238E27FC236}">
                <a16:creationId xmlns:a16="http://schemas.microsoft.com/office/drawing/2014/main" id="{B97D8D03-57E2-6482-3D56-20F5E042CE25}"/>
              </a:ext>
            </a:extLst>
          </p:cNvPr>
          <p:cNvSpPr txBox="1">
            <a:spLocks noChangeArrowheads="1"/>
          </p:cNvSpPr>
          <p:nvPr/>
        </p:nvSpPr>
        <p:spPr bwMode="auto">
          <a:xfrm>
            <a:off x="2922814" y="2213728"/>
            <a:ext cx="3276600" cy="461665"/>
          </a:xfrm>
          <a:prstGeom prst="rect">
            <a:avLst/>
          </a:prstGeom>
          <a:solidFill>
            <a:srgbClr val="CCCCFF"/>
          </a:solidFill>
          <a:ln w="38100">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chemeClr val="hlink"/>
                </a:solidFill>
                <a:latin typeface="Comic Sans MS" panose="030F0702030302020204" pitchFamily="66" charset="0"/>
              </a:rPr>
              <a:t>pid</a:t>
            </a:r>
          </a:p>
        </p:txBody>
      </p:sp>
      <p:sp>
        <p:nvSpPr>
          <p:cNvPr id="8" name="Text Box 5">
            <a:extLst>
              <a:ext uri="{FF2B5EF4-FFF2-40B4-BE49-F238E27FC236}">
                <a16:creationId xmlns:a16="http://schemas.microsoft.com/office/drawing/2014/main" id="{4C163230-EA8A-D0EA-CE0B-55D0E675194E}"/>
              </a:ext>
            </a:extLst>
          </p:cNvPr>
          <p:cNvSpPr txBox="1">
            <a:spLocks noChangeArrowheads="1"/>
          </p:cNvSpPr>
          <p:nvPr/>
        </p:nvSpPr>
        <p:spPr bwMode="auto">
          <a:xfrm>
            <a:off x="2922814" y="2747128"/>
            <a:ext cx="3276600" cy="461665"/>
          </a:xfrm>
          <a:prstGeom prst="rect">
            <a:avLst/>
          </a:prstGeom>
          <a:solidFill>
            <a:srgbClr val="99FF66"/>
          </a:solidFill>
          <a:ln w="38100">
            <a:solidFill>
              <a:srgbClr val="99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dirty="0">
                <a:solidFill>
                  <a:srgbClr val="006600"/>
                </a:solidFill>
                <a:latin typeface="Comic Sans MS" panose="030F0702030302020204" pitchFamily="66" charset="0"/>
              </a:rPr>
              <a:t>Threads list</a:t>
            </a:r>
          </a:p>
        </p:txBody>
      </p:sp>
      <p:sp>
        <p:nvSpPr>
          <p:cNvPr id="9" name="Text Box 6">
            <a:extLst>
              <a:ext uri="{FF2B5EF4-FFF2-40B4-BE49-F238E27FC236}">
                <a16:creationId xmlns:a16="http://schemas.microsoft.com/office/drawing/2014/main" id="{365F95F1-909A-6452-5701-2B32778121AA}"/>
              </a:ext>
            </a:extLst>
          </p:cNvPr>
          <p:cNvSpPr txBox="1">
            <a:spLocks noChangeArrowheads="1"/>
          </p:cNvSpPr>
          <p:nvPr/>
        </p:nvSpPr>
        <p:spPr bwMode="auto">
          <a:xfrm>
            <a:off x="2922814" y="3280528"/>
            <a:ext cx="3276600" cy="1408113"/>
          </a:xfrm>
          <a:prstGeom prst="rect">
            <a:avLst/>
          </a:prstGeom>
          <a:solidFill>
            <a:srgbClr val="FF3399"/>
          </a:solidFill>
          <a:ln w="38100">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Context</a:t>
            </a:r>
          </a:p>
          <a:p>
            <a:pPr>
              <a:spcBef>
                <a:spcPct val="50000"/>
              </a:spcBef>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(Mem, global ressources…)</a:t>
            </a:r>
          </a:p>
        </p:txBody>
      </p:sp>
      <p:sp>
        <p:nvSpPr>
          <p:cNvPr id="10" name="Text Box 7">
            <a:extLst>
              <a:ext uri="{FF2B5EF4-FFF2-40B4-BE49-F238E27FC236}">
                <a16:creationId xmlns:a16="http://schemas.microsoft.com/office/drawing/2014/main" id="{6E4E7297-2B3B-9E66-41DE-9AB70242BD0B}"/>
              </a:ext>
            </a:extLst>
          </p:cNvPr>
          <p:cNvSpPr txBox="1">
            <a:spLocks noChangeArrowheads="1"/>
          </p:cNvSpPr>
          <p:nvPr/>
        </p:nvSpPr>
        <p:spPr bwMode="auto">
          <a:xfrm>
            <a:off x="2922814" y="5795128"/>
            <a:ext cx="3276600" cy="461665"/>
          </a:xfrm>
          <a:prstGeom prst="rect">
            <a:avLst/>
          </a:prstGeom>
          <a:solidFill>
            <a:schemeClr val="folHlink"/>
          </a:solidFill>
          <a:ln w="381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rgbClr val="FF3399"/>
                </a:solidFill>
                <a:latin typeface="Comic Sans MS" panose="030F0702030302020204" pitchFamily="66" charset="0"/>
              </a:rPr>
              <a:t>Scheduling statistic</a:t>
            </a:r>
          </a:p>
        </p:txBody>
      </p:sp>
      <p:sp>
        <p:nvSpPr>
          <p:cNvPr id="11" name="Text Box 8">
            <a:extLst>
              <a:ext uri="{FF2B5EF4-FFF2-40B4-BE49-F238E27FC236}">
                <a16:creationId xmlns:a16="http://schemas.microsoft.com/office/drawing/2014/main" id="{407D84CE-95A4-A48C-8C46-E0A027B5F998}"/>
              </a:ext>
            </a:extLst>
          </p:cNvPr>
          <p:cNvSpPr txBox="1">
            <a:spLocks noChangeArrowheads="1"/>
          </p:cNvSpPr>
          <p:nvPr/>
        </p:nvSpPr>
        <p:spPr bwMode="auto">
          <a:xfrm>
            <a:off x="2922814" y="4728327"/>
            <a:ext cx="3276600" cy="1042988"/>
          </a:xfrm>
          <a:prstGeom prst="rect">
            <a:avLst/>
          </a:prstGeom>
          <a:solidFill>
            <a:srgbClr val="FFFF99"/>
          </a:solidFill>
          <a:ln w="38100">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rgbClr val="000099"/>
                </a:solidFill>
                <a:latin typeface="Comic Sans MS" panose="030F0702030302020204" pitchFamily="66" charset="0"/>
              </a:rPr>
              <a:t>Relatives</a:t>
            </a:r>
          </a:p>
          <a:p>
            <a:pPr>
              <a:spcBef>
                <a:spcPct val="50000"/>
              </a:spcBef>
              <a:buClr>
                <a:srgbClr val="000000"/>
              </a:buClr>
              <a:buSzPct val="100000"/>
              <a:buFont typeface="Times New Roman" panose="02020603050405020304" pitchFamily="18" charset="0"/>
              <a:buNone/>
            </a:pPr>
            <a:r>
              <a:rPr lang="en-US" altLang="en-US" sz="2400">
                <a:solidFill>
                  <a:srgbClr val="000099"/>
                </a:solidFill>
                <a:latin typeface="Comic Sans MS" panose="030F0702030302020204" pitchFamily="66" charset="0"/>
              </a:rPr>
              <a:t>( Dad, children)</a:t>
            </a:r>
          </a:p>
        </p:txBody>
      </p:sp>
      <p:sp>
        <p:nvSpPr>
          <p:cNvPr id="12" name="Text Box 9">
            <a:extLst>
              <a:ext uri="{FF2B5EF4-FFF2-40B4-BE49-F238E27FC236}">
                <a16:creationId xmlns:a16="http://schemas.microsoft.com/office/drawing/2014/main" id="{568D4015-B641-DBC5-D1C8-63DAC1DA2EC9}"/>
              </a:ext>
            </a:extLst>
          </p:cNvPr>
          <p:cNvSpPr txBox="1">
            <a:spLocks noChangeArrowheads="1"/>
          </p:cNvSpPr>
          <p:nvPr/>
        </p:nvSpPr>
        <p:spPr bwMode="auto">
          <a:xfrm>
            <a:off x="1962378" y="2213727"/>
            <a:ext cx="719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solidFill>
                  <a:srgbClr val="FF3399"/>
                </a:solidFill>
                <a:latin typeface="Comic Sans MS" panose="030F0702030302020204" pitchFamily="66" charset="0"/>
              </a:rPr>
              <a:t>PCB</a:t>
            </a:r>
          </a:p>
        </p:txBody>
      </p:sp>
      <p:sp>
        <p:nvSpPr>
          <p:cNvPr id="13" name="Text Box 10">
            <a:extLst>
              <a:ext uri="{FF2B5EF4-FFF2-40B4-BE49-F238E27FC236}">
                <a16:creationId xmlns:a16="http://schemas.microsoft.com/office/drawing/2014/main" id="{E623FF6F-3D56-0503-ACA8-75E4F78D581D}"/>
              </a:ext>
            </a:extLst>
          </p:cNvPr>
          <p:cNvSpPr txBox="1">
            <a:spLocks noChangeArrowheads="1"/>
          </p:cNvSpPr>
          <p:nvPr/>
        </p:nvSpPr>
        <p:spPr bwMode="auto">
          <a:xfrm>
            <a:off x="6656614" y="3204328"/>
            <a:ext cx="3276600" cy="461665"/>
          </a:xfrm>
          <a:prstGeom prst="rect">
            <a:avLst/>
          </a:prstGeom>
          <a:solidFill>
            <a:srgbClr val="CCCCFF"/>
          </a:solidFill>
          <a:ln w="38100">
            <a:solidFill>
              <a:srgbClr val="CC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chemeClr val="hlink"/>
                </a:solidFill>
                <a:latin typeface="Comic Sans MS" panose="030F0702030302020204" pitchFamily="66" charset="0"/>
              </a:rPr>
              <a:t>tid</a:t>
            </a:r>
          </a:p>
        </p:txBody>
      </p:sp>
      <p:sp>
        <p:nvSpPr>
          <p:cNvPr id="14" name="Text Box 11">
            <a:extLst>
              <a:ext uri="{FF2B5EF4-FFF2-40B4-BE49-F238E27FC236}">
                <a16:creationId xmlns:a16="http://schemas.microsoft.com/office/drawing/2014/main" id="{B8A711C3-146C-E1A9-3DB8-E7B2454F5431}"/>
              </a:ext>
            </a:extLst>
          </p:cNvPr>
          <p:cNvSpPr txBox="1">
            <a:spLocks noChangeArrowheads="1"/>
          </p:cNvSpPr>
          <p:nvPr/>
        </p:nvSpPr>
        <p:spPr bwMode="auto">
          <a:xfrm>
            <a:off x="6656614" y="3737727"/>
            <a:ext cx="3276600" cy="1042988"/>
          </a:xfrm>
          <a:prstGeom prst="rect">
            <a:avLst/>
          </a:prstGeom>
          <a:solidFill>
            <a:srgbClr val="99FF66"/>
          </a:solidFill>
          <a:ln w="38100">
            <a:solidFill>
              <a:srgbClr val="99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rgbClr val="006600"/>
                </a:solidFill>
                <a:latin typeface="Comic Sans MS" panose="030F0702030302020204" pitchFamily="66" charset="0"/>
              </a:rPr>
              <a:t>State</a:t>
            </a:r>
          </a:p>
          <a:p>
            <a:pPr>
              <a:spcBef>
                <a:spcPct val="50000"/>
              </a:spcBef>
              <a:buClr>
                <a:srgbClr val="000000"/>
              </a:buClr>
              <a:buSzPct val="100000"/>
              <a:buFont typeface="Times New Roman" panose="02020603050405020304" pitchFamily="18" charset="0"/>
              <a:buNone/>
            </a:pPr>
            <a:r>
              <a:rPr lang="en-US" altLang="en-US" sz="2400">
                <a:solidFill>
                  <a:srgbClr val="006600"/>
                </a:solidFill>
                <a:latin typeface="Comic Sans MS" panose="030F0702030302020204" pitchFamily="66" charset="0"/>
              </a:rPr>
              <a:t>(State, details)</a:t>
            </a:r>
          </a:p>
        </p:txBody>
      </p:sp>
      <p:sp>
        <p:nvSpPr>
          <p:cNvPr id="15" name="Text Box 12">
            <a:extLst>
              <a:ext uri="{FF2B5EF4-FFF2-40B4-BE49-F238E27FC236}">
                <a16:creationId xmlns:a16="http://schemas.microsoft.com/office/drawing/2014/main" id="{DA64073D-2B89-7FE5-7C4A-FE4DE89A768B}"/>
              </a:ext>
            </a:extLst>
          </p:cNvPr>
          <p:cNvSpPr txBox="1">
            <a:spLocks noChangeArrowheads="1"/>
          </p:cNvSpPr>
          <p:nvPr/>
        </p:nvSpPr>
        <p:spPr bwMode="auto">
          <a:xfrm>
            <a:off x="6656614" y="4804527"/>
            <a:ext cx="3276600" cy="1042988"/>
          </a:xfrm>
          <a:prstGeom prst="rect">
            <a:avLst/>
          </a:prstGeom>
          <a:solidFill>
            <a:srgbClr val="FF3399"/>
          </a:solidFill>
          <a:ln w="38100">
            <a:solidFill>
              <a:srgbClr val="FF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Context</a:t>
            </a:r>
          </a:p>
          <a:p>
            <a:pPr>
              <a:spcBef>
                <a:spcPct val="50000"/>
              </a:spcBef>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(IP, local stack…)</a:t>
            </a:r>
          </a:p>
        </p:txBody>
      </p:sp>
      <p:sp>
        <p:nvSpPr>
          <p:cNvPr id="16" name="Text Box 13">
            <a:extLst>
              <a:ext uri="{FF2B5EF4-FFF2-40B4-BE49-F238E27FC236}">
                <a16:creationId xmlns:a16="http://schemas.microsoft.com/office/drawing/2014/main" id="{BF06535D-9813-5095-F545-D9104B7C8034}"/>
              </a:ext>
            </a:extLst>
          </p:cNvPr>
          <p:cNvSpPr txBox="1">
            <a:spLocks noChangeArrowheads="1"/>
          </p:cNvSpPr>
          <p:nvPr/>
        </p:nvSpPr>
        <p:spPr bwMode="auto">
          <a:xfrm>
            <a:off x="6351815" y="2229603"/>
            <a:ext cx="32239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solidFill>
                  <a:srgbClr val="FF3399"/>
                </a:solidFill>
                <a:latin typeface="Comic Sans MS" panose="030F0702030302020204" pitchFamily="66" charset="0"/>
              </a:rPr>
              <a:t>Thread Control Block</a:t>
            </a:r>
          </a:p>
          <a:p>
            <a:pPr>
              <a:buClr>
                <a:srgbClr val="000000"/>
              </a:buClr>
              <a:buSzPct val="100000"/>
              <a:buFont typeface="Times New Roman" panose="02020603050405020304" pitchFamily="18" charset="0"/>
              <a:buNone/>
            </a:pPr>
            <a:r>
              <a:rPr lang="en-US" altLang="en-US" sz="2400">
                <a:solidFill>
                  <a:srgbClr val="FF3399"/>
                </a:solidFill>
                <a:latin typeface="Comic Sans MS" panose="030F0702030302020204" pitchFamily="66" charset="0"/>
              </a:rPr>
              <a:t>TCB</a:t>
            </a:r>
          </a:p>
        </p:txBody>
      </p:sp>
      <p:sp>
        <p:nvSpPr>
          <p:cNvPr id="3" name="Title 1">
            <a:extLst>
              <a:ext uri="{FF2B5EF4-FFF2-40B4-BE49-F238E27FC236}">
                <a16:creationId xmlns:a16="http://schemas.microsoft.com/office/drawing/2014/main" id="{52CF6E98-74B5-7D6E-F074-4262457E4F55}"/>
              </a:ext>
            </a:extLst>
          </p:cNvPr>
          <p:cNvSpPr txBox="1">
            <a:spLocks/>
          </p:cNvSpPr>
          <p:nvPr/>
        </p:nvSpPr>
        <p:spPr>
          <a:xfrm>
            <a:off x="774144" y="1117529"/>
            <a:ext cx="10579655" cy="540000"/>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PCB </a:t>
            </a:r>
            <a:r>
              <a:rPr lang="en-US" dirty="0" err="1"/>
              <a:t>và</a:t>
            </a:r>
            <a:r>
              <a:rPr lang="en-US" dirty="0"/>
              <a:t> TCB </a:t>
            </a:r>
            <a:r>
              <a:rPr lang="en-US" dirty="0" err="1"/>
              <a:t>trong</a:t>
            </a:r>
            <a:r>
              <a:rPr lang="en-US" dirty="0"/>
              <a:t> </a:t>
            </a:r>
            <a:r>
              <a:rPr lang="en-US" dirty="0" err="1"/>
              <a:t>mô</a:t>
            </a:r>
            <a:r>
              <a:rPr lang="en-US" dirty="0"/>
              <a:t> </a:t>
            </a:r>
            <a:r>
              <a:rPr lang="en-US" dirty="0" err="1"/>
              <a:t>hình</a:t>
            </a:r>
            <a:r>
              <a:rPr lang="en-US" dirty="0"/>
              <a:t> multithreads</a:t>
            </a:r>
            <a:endParaRPr lang="en-VN" dirty="0"/>
          </a:p>
        </p:txBody>
      </p:sp>
    </p:spTree>
    <p:extLst>
      <p:ext uri="{BB962C8B-B14F-4D97-AF65-F5344CB8AC3E}">
        <p14:creationId xmlns:p14="http://schemas.microsoft.com/office/powerpoint/2010/main" val="365698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p:bldP spid="13" grpId="0" animBg="1"/>
      <p:bldP spid="14" grpId="0" animBg="1"/>
      <p:bldP spid="15" grpId="0" animBg="1"/>
      <p:bldP spid="1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7.1. Tổng quan về tiểu trình</a:t>
            </a: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2013995"/>
            <a:ext cx="10579654" cy="4162968"/>
          </a:xfrm>
        </p:spPr>
        <p:txBody>
          <a:bodyPr>
            <a:noAutofit/>
          </a:bodyPr>
          <a:lstStyle/>
          <a:p>
            <a:r>
              <a:rPr lang="vi-VN" dirty="0"/>
              <a:t>Đáp ứng nhanh: cho phép chương trình tiếp tục thực thi khi một bộ phận bị khóa hoặc một hoạt động dài</a:t>
            </a:r>
            <a:r>
              <a:rPr lang="en-US" dirty="0"/>
              <a:t>.</a:t>
            </a:r>
            <a:endParaRPr lang="vi-VN" dirty="0"/>
          </a:p>
          <a:p>
            <a:r>
              <a:rPr lang="vi-VN" dirty="0"/>
              <a:t>Chia sẻ tài nguyên: tiết kiệm không gian nhớ</a:t>
            </a:r>
            <a:r>
              <a:rPr lang="en-US" dirty="0"/>
              <a:t>.</a:t>
            </a:r>
            <a:endParaRPr lang="vi-VN" dirty="0"/>
          </a:p>
          <a:p>
            <a:r>
              <a:rPr lang="vi-VN" dirty="0"/>
              <a:t>Kinh tế: tạo và chuyển ngữ cảnh nhanh hơn tiến trình</a:t>
            </a:r>
            <a:r>
              <a:rPr lang="en-US" dirty="0"/>
              <a:t>.</a:t>
            </a:r>
            <a:endParaRPr lang="vi-VN" dirty="0"/>
          </a:p>
          <a:p>
            <a:pPr lvl="1"/>
            <a:r>
              <a:rPr lang="vi-VN" dirty="0"/>
              <a:t>Ví dụ: Trong Solaris 2, tạo process chậm hơn 30 lần, chuyển chậm hơn 5 lần so với thread</a:t>
            </a:r>
            <a:r>
              <a:rPr lang="en-US" dirty="0"/>
              <a:t>.</a:t>
            </a:r>
            <a:endParaRPr lang="vi-VN" dirty="0"/>
          </a:p>
          <a:p>
            <a:r>
              <a:rPr lang="vi-VN" dirty="0"/>
              <a:t>Trong multiprocessor: có thể thực hiện song song</a:t>
            </a:r>
            <a:r>
              <a:rPr lang="en-US" dirty="0"/>
              <a:t>.</a:t>
            </a:r>
            <a:endParaRPr lang="vi-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166</a:t>
            </a:fld>
            <a:endParaRPr lang="en-VN" dirty="0"/>
          </a:p>
        </p:txBody>
      </p:sp>
      <p:sp>
        <p:nvSpPr>
          <p:cNvPr id="6" name="Title 1">
            <a:extLst>
              <a:ext uri="{FF2B5EF4-FFF2-40B4-BE49-F238E27FC236}">
                <a16:creationId xmlns:a16="http://schemas.microsoft.com/office/drawing/2014/main" id="{139BF5FC-5049-49E7-ADD0-D399B6F60C89}"/>
              </a:ext>
            </a:extLst>
          </p:cNvPr>
          <p:cNvSpPr txBox="1">
            <a:spLocks/>
          </p:cNvSpPr>
          <p:nvPr/>
        </p:nvSpPr>
        <p:spPr>
          <a:xfrm>
            <a:off x="838200" y="1220587"/>
            <a:ext cx="4584909"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Lợi</a:t>
            </a:r>
            <a:r>
              <a:rPr lang="en-US" dirty="0"/>
              <a:t> </a:t>
            </a:r>
            <a:r>
              <a:rPr lang="en-US" dirty="0" err="1"/>
              <a:t>ích</a:t>
            </a:r>
            <a:r>
              <a:rPr lang="en-US" dirty="0"/>
              <a:t> </a:t>
            </a:r>
            <a:r>
              <a:rPr lang="en-US" dirty="0" err="1"/>
              <a:t>của</a:t>
            </a:r>
            <a:r>
              <a:rPr lang="en-US" dirty="0"/>
              <a:t> </a:t>
            </a:r>
            <a:r>
              <a:rPr lang="en-US" dirty="0" err="1"/>
              <a:t>tiến</a:t>
            </a:r>
            <a:r>
              <a:rPr lang="en-US" dirty="0"/>
              <a:t> </a:t>
            </a:r>
            <a:r>
              <a:rPr lang="en-US" dirty="0" err="1"/>
              <a:t>trình</a:t>
            </a:r>
            <a:r>
              <a:rPr lang="en-US" dirty="0"/>
              <a:t> </a:t>
            </a:r>
            <a:r>
              <a:rPr lang="en-US" dirty="0" err="1"/>
              <a:t>đa</a:t>
            </a:r>
            <a:r>
              <a:rPr lang="en-US" dirty="0"/>
              <a:t> </a:t>
            </a:r>
            <a:r>
              <a:rPr lang="en-US" dirty="0" err="1"/>
              <a:t>luồng</a:t>
            </a:r>
            <a:endParaRPr lang="en-VN" dirty="0"/>
          </a:p>
        </p:txBody>
      </p:sp>
    </p:spTree>
    <p:extLst>
      <p:ext uri="{BB962C8B-B14F-4D97-AF65-F5344CB8AC3E}">
        <p14:creationId xmlns:p14="http://schemas.microsoft.com/office/powerpoint/2010/main" val="148357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7.1. Tổng quan về tiểu trình</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167</a:t>
            </a:fld>
            <a:endParaRPr lang="en-VN" dirty="0"/>
          </a:p>
        </p:txBody>
      </p:sp>
      <p:sp>
        <p:nvSpPr>
          <p:cNvPr id="6" name="Rectangle 3">
            <a:extLst>
              <a:ext uri="{FF2B5EF4-FFF2-40B4-BE49-F238E27FC236}">
                <a16:creationId xmlns:a16="http://schemas.microsoft.com/office/drawing/2014/main" id="{E478CE7F-A1BE-74CA-6384-13C7E5C9EB0D}"/>
              </a:ext>
            </a:extLst>
          </p:cNvPr>
          <p:cNvSpPr txBox="1">
            <a:spLocks noChangeArrowheads="1"/>
          </p:cNvSpPr>
          <p:nvPr/>
        </p:nvSpPr>
        <p:spPr bwMode="auto">
          <a:xfrm>
            <a:off x="2284413" y="5679948"/>
            <a:ext cx="7696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algn="ctr">
              <a:spcBef>
                <a:spcPts val="788"/>
              </a:spcBef>
            </a:pPr>
            <a:r>
              <a:rPr lang="en-US" altLang="en-US" sz="2000" b="1">
                <a:solidFill>
                  <a:srgbClr val="993300"/>
                </a:solidFill>
                <a:latin typeface="Times New Roman" panose="02020603050405020304" pitchFamily="18" charset="0"/>
              </a:rPr>
              <a:t>Khái niệm tiểu trình được hỗ trợ bởi một thư viện hoạt động trong user mode</a:t>
            </a:r>
          </a:p>
        </p:txBody>
      </p:sp>
      <p:sp>
        <p:nvSpPr>
          <p:cNvPr id="7" name="Text Box 4">
            <a:extLst>
              <a:ext uri="{FF2B5EF4-FFF2-40B4-BE49-F238E27FC236}">
                <a16:creationId xmlns:a16="http://schemas.microsoft.com/office/drawing/2014/main" id="{ACDD78D5-1C25-7ED2-AAD5-306C7FB7D34C}"/>
              </a:ext>
            </a:extLst>
          </p:cNvPr>
          <p:cNvSpPr txBox="1">
            <a:spLocks noChangeArrowheads="1"/>
          </p:cNvSpPr>
          <p:nvPr/>
        </p:nvSpPr>
        <p:spPr bwMode="auto">
          <a:xfrm>
            <a:off x="2898775" y="2741486"/>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endParaRPr lang="vi-VN" altLang="en-US" sz="2400">
              <a:latin typeface="VNI-Univer" pitchFamily="2" charset="0"/>
            </a:endParaRPr>
          </a:p>
        </p:txBody>
      </p:sp>
      <p:sp>
        <p:nvSpPr>
          <p:cNvPr id="8" name="Oval 5">
            <a:extLst>
              <a:ext uri="{FF2B5EF4-FFF2-40B4-BE49-F238E27FC236}">
                <a16:creationId xmlns:a16="http://schemas.microsoft.com/office/drawing/2014/main" id="{DC5A3F9B-94A5-8F42-85EB-2587CD6B7394}"/>
              </a:ext>
            </a:extLst>
          </p:cNvPr>
          <p:cNvSpPr>
            <a:spLocks noChangeArrowheads="1"/>
          </p:cNvSpPr>
          <p:nvPr/>
        </p:nvSpPr>
        <p:spPr bwMode="auto">
          <a:xfrm>
            <a:off x="3829050" y="2006473"/>
            <a:ext cx="609600" cy="609600"/>
          </a:xfrm>
          <a:prstGeom prst="ellipse">
            <a:avLst/>
          </a:prstGeom>
          <a:solidFill>
            <a:srgbClr val="99FF66"/>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T1</a:t>
            </a:r>
          </a:p>
        </p:txBody>
      </p:sp>
      <p:sp>
        <p:nvSpPr>
          <p:cNvPr id="9" name="Text Box 6">
            <a:extLst>
              <a:ext uri="{FF2B5EF4-FFF2-40B4-BE49-F238E27FC236}">
                <a16:creationId xmlns:a16="http://schemas.microsoft.com/office/drawing/2014/main" id="{F1363894-24DE-D6D7-C02E-BBA376C8625F}"/>
              </a:ext>
            </a:extLst>
          </p:cNvPr>
          <p:cNvSpPr txBox="1">
            <a:spLocks noChangeArrowheads="1"/>
          </p:cNvSpPr>
          <p:nvPr/>
        </p:nvSpPr>
        <p:spPr bwMode="auto">
          <a:xfrm>
            <a:off x="3981450" y="4368674"/>
            <a:ext cx="2870200" cy="1200329"/>
          </a:xfrm>
          <a:prstGeom prst="rect">
            <a:avLst/>
          </a:prstGeom>
          <a:solidFill>
            <a:srgbClr val="990099"/>
          </a:solidFill>
          <a:ln>
            <a:noFill/>
          </a:ln>
          <a:effectLst/>
          <a:extLs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00"/>
              </a:buClr>
              <a:buSzPct val="100000"/>
              <a:buFont typeface="Times New Roman" panose="02020603050405020304" pitchFamily="18" charset="0"/>
              <a:buNone/>
            </a:pPr>
            <a:endParaRPr lang="en-US" altLang="en-US" sz="2400">
              <a:solidFill>
                <a:srgbClr val="FFFF99"/>
              </a:solidFill>
              <a:latin typeface="Comic Sans MS" panose="030F0702030302020204" pitchFamily="66" charset="0"/>
            </a:endParaRPr>
          </a:p>
          <a:p>
            <a:pPr>
              <a:buClr>
                <a:srgbClr val="000000"/>
              </a:buClr>
              <a:buSzPct val="100000"/>
              <a:buFont typeface="Times New Roman" panose="02020603050405020304" pitchFamily="18" charset="0"/>
              <a:buNone/>
            </a:pPr>
            <a:endParaRPr lang="en-US" altLang="en-US" sz="2400">
              <a:solidFill>
                <a:srgbClr val="FFFF99"/>
              </a:solidFill>
              <a:latin typeface="Comic Sans MS" panose="030F0702030302020204" pitchFamily="66" charset="0"/>
            </a:endParaRPr>
          </a:p>
          <a:p>
            <a:pPr>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Kernel</a:t>
            </a:r>
          </a:p>
        </p:txBody>
      </p:sp>
      <p:sp>
        <p:nvSpPr>
          <p:cNvPr id="10" name="Oval 7">
            <a:extLst>
              <a:ext uri="{FF2B5EF4-FFF2-40B4-BE49-F238E27FC236}">
                <a16:creationId xmlns:a16="http://schemas.microsoft.com/office/drawing/2014/main" id="{3EAF20D0-AC90-540C-8829-ABFF8548A1E6}"/>
              </a:ext>
            </a:extLst>
          </p:cNvPr>
          <p:cNvSpPr>
            <a:spLocks noChangeArrowheads="1"/>
          </p:cNvSpPr>
          <p:nvPr/>
        </p:nvSpPr>
        <p:spPr bwMode="auto">
          <a:xfrm>
            <a:off x="4667250" y="2006473"/>
            <a:ext cx="609600" cy="609600"/>
          </a:xfrm>
          <a:prstGeom prst="ellipse">
            <a:avLst/>
          </a:prstGeom>
          <a:solidFill>
            <a:srgbClr val="FF3399"/>
          </a:solidFill>
          <a:ln w="76200">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solidFill>
                  <a:srgbClr val="99FF66"/>
                </a:solidFill>
                <a:latin typeface="Comic Sans MS" panose="030F0702030302020204" pitchFamily="66" charset="0"/>
              </a:rPr>
              <a:t>T2</a:t>
            </a:r>
          </a:p>
        </p:txBody>
      </p:sp>
      <p:sp>
        <p:nvSpPr>
          <p:cNvPr id="11" name="Line 8">
            <a:extLst>
              <a:ext uri="{FF2B5EF4-FFF2-40B4-BE49-F238E27FC236}">
                <a16:creationId xmlns:a16="http://schemas.microsoft.com/office/drawing/2014/main" id="{4E6F2AF8-3B9E-E7A4-138F-42534E3502BE}"/>
              </a:ext>
            </a:extLst>
          </p:cNvPr>
          <p:cNvSpPr>
            <a:spLocks noChangeShapeType="1"/>
          </p:cNvSpPr>
          <p:nvPr/>
        </p:nvSpPr>
        <p:spPr bwMode="auto">
          <a:xfrm>
            <a:off x="3448050" y="4140073"/>
            <a:ext cx="3886200" cy="0"/>
          </a:xfrm>
          <a:prstGeom prst="line">
            <a:avLst/>
          </a:prstGeom>
          <a:noFill/>
          <a:ln w="76200">
            <a:solidFill>
              <a:srgbClr val="8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 name="Text Box 9">
            <a:extLst>
              <a:ext uri="{FF2B5EF4-FFF2-40B4-BE49-F238E27FC236}">
                <a16:creationId xmlns:a16="http://schemas.microsoft.com/office/drawing/2014/main" id="{45529756-8456-D043-C48D-CD6751333DC5}"/>
              </a:ext>
            </a:extLst>
          </p:cNvPr>
          <p:cNvSpPr txBox="1">
            <a:spLocks noChangeArrowheads="1"/>
          </p:cNvSpPr>
          <p:nvPr/>
        </p:nvSpPr>
        <p:spPr bwMode="auto">
          <a:xfrm>
            <a:off x="7486651" y="2463674"/>
            <a:ext cx="14128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00"/>
              </a:buClr>
              <a:buSzPct val="100000"/>
              <a:buFont typeface="Times New Roman" panose="02020603050405020304" pitchFamily="18" charset="0"/>
              <a:buNone/>
            </a:pPr>
            <a:r>
              <a:rPr lang="en-US" altLang="en-US" sz="2400">
                <a:latin typeface="Times New Roman" panose="02020603050405020304" pitchFamily="18" charset="0"/>
              </a:rPr>
              <a:t>User</a:t>
            </a:r>
            <a:r>
              <a:rPr lang="en-US" altLang="en-US" sz="2400">
                <a:latin typeface="VNI-Univer" pitchFamily="2" charset="0"/>
              </a:rPr>
              <a:t> </a:t>
            </a:r>
            <a:r>
              <a:rPr lang="en-US" altLang="en-US" sz="2400">
                <a:latin typeface="Times New Roman" panose="02020603050405020304" pitchFamily="18" charset="0"/>
              </a:rPr>
              <a:t>mode</a:t>
            </a:r>
          </a:p>
        </p:txBody>
      </p:sp>
      <p:sp>
        <p:nvSpPr>
          <p:cNvPr id="13" name="Text Box 10">
            <a:extLst>
              <a:ext uri="{FF2B5EF4-FFF2-40B4-BE49-F238E27FC236}">
                <a16:creationId xmlns:a16="http://schemas.microsoft.com/office/drawing/2014/main" id="{C470EA7D-B9C2-6A48-C50E-4F7AFF37DD99}"/>
              </a:ext>
            </a:extLst>
          </p:cNvPr>
          <p:cNvSpPr txBox="1">
            <a:spLocks noChangeArrowheads="1"/>
          </p:cNvSpPr>
          <p:nvPr/>
        </p:nvSpPr>
        <p:spPr bwMode="auto">
          <a:xfrm>
            <a:off x="7332663" y="4490911"/>
            <a:ext cx="1611312"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000000"/>
              </a:buClr>
              <a:buSzPct val="100000"/>
              <a:buFont typeface="Times New Roman" panose="02020603050405020304" pitchFamily="18" charset="0"/>
              <a:buNone/>
            </a:pPr>
            <a:r>
              <a:rPr lang="en-US" altLang="en-US" sz="2400">
                <a:latin typeface="Times New Roman" panose="02020603050405020304" pitchFamily="18" charset="0"/>
              </a:rPr>
              <a:t>Kernel</a:t>
            </a:r>
            <a:r>
              <a:rPr lang="en-US" altLang="en-US" sz="2400">
                <a:latin typeface="VNI-Univer" pitchFamily="2" charset="0"/>
              </a:rPr>
              <a:t> </a:t>
            </a:r>
            <a:r>
              <a:rPr lang="en-US" altLang="en-US" sz="2400">
                <a:latin typeface="Times New Roman" panose="02020603050405020304" pitchFamily="18" charset="0"/>
              </a:rPr>
              <a:t>mode</a:t>
            </a:r>
          </a:p>
        </p:txBody>
      </p:sp>
      <p:sp>
        <p:nvSpPr>
          <p:cNvPr id="14" name="Oval 11">
            <a:extLst>
              <a:ext uri="{FF2B5EF4-FFF2-40B4-BE49-F238E27FC236}">
                <a16:creationId xmlns:a16="http://schemas.microsoft.com/office/drawing/2014/main" id="{5F37AC3C-2BEC-0A51-E827-0477562EE05E}"/>
              </a:ext>
            </a:extLst>
          </p:cNvPr>
          <p:cNvSpPr>
            <a:spLocks noChangeArrowheads="1"/>
          </p:cNvSpPr>
          <p:nvPr/>
        </p:nvSpPr>
        <p:spPr bwMode="auto">
          <a:xfrm>
            <a:off x="6267450" y="2006473"/>
            <a:ext cx="609600" cy="609600"/>
          </a:xfrm>
          <a:prstGeom prst="ellipse">
            <a:avLst/>
          </a:prstGeom>
          <a:solidFill>
            <a:srgbClr val="CCCCFF"/>
          </a:solidFill>
          <a:ln w="76200">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T3</a:t>
            </a:r>
          </a:p>
        </p:txBody>
      </p:sp>
      <p:sp>
        <p:nvSpPr>
          <p:cNvPr id="15" name="Oval 12">
            <a:extLst>
              <a:ext uri="{FF2B5EF4-FFF2-40B4-BE49-F238E27FC236}">
                <a16:creationId xmlns:a16="http://schemas.microsoft.com/office/drawing/2014/main" id="{26BB6452-0CBC-A646-EAE7-C41304BA3FC1}"/>
              </a:ext>
            </a:extLst>
          </p:cNvPr>
          <p:cNvSpPr>
            <a:spLocks noChangeArrowheads="1"/>
          </p:cNvSpPr>
          <p:nvPr/>
        </p:nvSpPr>
        <p:spPr bwMode="auto">
          <a:xfrm>
            <a:off x="3752850" y="3149473"/>
            <a:ext cx="1295400" cy="609600"/>
          </a:xfrm>
          <a:prstGeom prst="ellipse">
            <a:avLst/>
          </a:prstGeom>
          <a:solidFill>
            <a:srgbClr val="FFFF99"/>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LWP1</a:t>
            </a:r>
          </a:p>
        </p:txBody>
      </p:sp>
      <p:sp>
        <p:nvSpPr>
          <p:cNvPr id="16" name="Oval 13">
            <a:extLst>
              <a:ext uri="{FF2B5EF4-FFF2-40B4-BE49-F238E27FC236}">
                <a16:creationId xmlns:a16="http://schemas.microsoft.com/office/drawing/2014/main" id="{768FD7CB-C403-04B2-80C0-FAB6A7F0AFE9}"/>
              </a:ext>
            </a:extLst>
          </p:cNvPr>
          <p:cNvSpPr>
            <a:spLocks noChangeArrowheads="1"/>
          </p:cNvSpPr>
          <p:nvPr/>
        </p:nvSpPr>
        <p:spPr bwMode="auto">
          <a:xfrm>
            <a:off x="5810250" y="3073273"/>
            <a:ext cx="1371600" cy="609600"/>
          </a:xfrm>
          <a:prstGeom prst="ellipse">
            <a:avLst/>
          </a:prstGeom>
          <a:solidFill>
            <a:srgbClr val="FFFF99"/>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LWP2</a:t>
            </a:r>
          </a:p>
        </p:txBody>
      </p:sp>
      <p:sp>
        <p:nvSpPr>
          <p:cNvPr id="17" name="Oval 14">
            <a:extLst>
              <a:ext uri="{FF2B5EF4-FFF2-40B4-BE49-F238E27FC236}">
                <a16:creationId xmlns:a16="http://schemas.microsoft.com/office/drawing/2014/main" id="{A49C292D-B073-7A58-CAF1-103FC94E55D6}"/>
              </a:ext>
            </a:extLst>
          </p:cNvPr>
          <p:cNvSpPr>
            <a:spLocks noChangeArrowheads="1"/>
          </p:cNvSpPr>
          <p:nvPr/>
        </p:nvSpPr>
        <p:spPr bwMode="auto">
          <a:xfrm>
            <a:off x="4210050" y="4597273"/>
            <a:ext cx="609600" cy="609600"/>
          </a:xfrm>
          <a:prstGeom prst="ellipse">
            <a:avLst/>
          </a:prstGeom>
          <a:solidFill>
            <a:srgbClr val="99FF66"/>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P1</a:t>
            </a:r>
          </a:p>
        </p:txBody>
      </p:sp>
      <p:sp>
        <p:nvSpPr>
          <p:cNvPr id="18" name="Oval 15">
            <a:extLst>
              <a:ext uri="{FF2B5EF4-FFF2-40B4-BE49-F238E27FC236}">
                <a16:creationId xmlns:a16="http://schemas.microsoft.com/office/drawing/2014/main" id="{0986D58B-7987-7779-5070-6A1A8DFBD2F1}"/>
              </a:ext>
            </a:extLst>
          </p:cNvPr>
          <p:cNvSpPr>
            <a:spLocks noChangeArrowheads="1"/>
          </p:cNvSpPr>
          <p:nvPr/>
        </p:nvSpPr>
        <p:spPr bwMode="auto">
          <a:xfrm>
            <a:off x="5886450" y="4521073"/>
            <a:ext cx="609600" cy="609600"/>
          </a:xfrm>
          <a:prstGeom prst="ellipse">
            <a:avLst/>
          </a:prstGeom>
          <a:solidFill>
            <a:srgbClr val="99FF66"/>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P2</a:t>
            </a:r>
          </a:p>
        </p:txBody>
      </p:sp>
      <p:sp>
        <p:nvSpPr>
          <p:cNvPr id="19" name="Freeform 16">
            <a:extLst>
              <a:ext uri="{FF2B5EF4-FFF2-40B4-BE49-F238E27FC236}">
                <a16:creationId xmlns:a16="http://schemas.microsoft.com/office/drawing/2014/main" id="{2D0037B3-01C7-8753-0EF8-8BFFE054EA10}"/>
              </a:ext>
            </a:extLst>
          </p:cNvPr>
          <p:cNvSpPr>
            <a:spLocks/>
          </p:cNvSpPr>
          <p:nvPr/>
        </p:nvSpPr>
        <p:spPr bwMode="auto">
          <a:xfrm>
            <a:off x="3892550" y="2616073"/>
            <a:ext cx="190500" cy="533400"/>
          </a:xfrm>
          <a:custGeom>
            <a:avLst/>
            <a:gdLst>
              <a:gd name="T0" fmla="*/ 2147483646 w 120"/>
              <a:gd name="T1" fmla="*/ 0 h 336"/>
              <a:gd name="T2" fmla="*/ 2147483646 w 120"/>
              <a:gd name="T3" fmla="*/ 2147483646 h 336"/>
              <a:gd name="T4" fmla="*/ 2147483646 w 120"/>
              <a:gd name="T5" fmla="*/ 2147483646 h 336"/>
              <a:gd name="T6" fmla="*/ 2147483646 w 120"/>
              <a:gd name="T7" fmla="*/ 214748364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0" h="336">
                <a:moveTo>
                  <a:pt x="56" y="0"/>
                </a:moveTo>
                <a:cubicBezTo>
                  <a:pt x="28" y="56"/>
                  <a:pt x="0" y="112"/>
                  <a:pt x="8" y="144"/>
                </a:cubicBezTo>
                <a:cubicBezTo>
                  <a:pt x="16" y="176"/>
                  <a:pt x="88" y="160"/>
                  <a:pt x="104" y="192"/>
                </a:cubicBezTo>
                <a:cubicBezTo>
                  <a:pt x="120" y="224"/>
                  <a:pt x="112" y="280"/>
                  <a:pt x="104" y="336"/>
                </a:cubicBezTo>
              </a:path>
            </a:pathLst>
          </a:custGeom>
          <a:noFill/>
          <a:ln w="50800" cap="flat" cmpd="sng">
            <a:solidFill>
              <a:srgbClr val="800080"/>
            </a:solidFill>
            <a:prstDash val="solid"/>
            <a:miter lim="800000"/>
            <a:headEnd type="none" w="med" len="med"/>
            <a:tailEnd type="arrow"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Freeform 17">
            <a:extLst>
              <a:ext uri="{FF2B5EF4-FFF2-40B4-BE49-F238E27FC236}">
                <a16:creationId xmlns:a16="http://schemas.microsoft.com/office/drawing/2014/main" id="{7B97EF61-8F3F-F8C3-40D9-49B958638279}"/>
              </a:ext>
            </a:extLst>
          </p:cNvPr>
          <p:cNvSpPr>
            <a:spLocks/>
          </p:cNvSpPr>
          <p:nvPr/>
        </p:nvSpPr>
        <p:spPr bwMode="auto">
          <a:xfrm>
            <a:off x="4641850" y="2616073"/>
            <a:ext cx="292100" cy="533400"/>
          </a:xfrm>
          <a:custGeom>
            <a:avLst/>
            <a:gdLst>
              <a:gd name="T0" fmla="*/ 2147483646 w 184"/>
              <a:gd name="T1" fmla="*/ 0 h 336"/>
              <a:gd name="T2" fmla="*/ 2147483646 w 184"/>
              <a:gd name="T3" fmla="*/ 2147483646 h 336"/>
              <a:gd name="T4" fmla="*/ 2147483646 w 184"/>
              <a:gd name="T5" fmla="*/ 2147483646 h 336"/>
              <a:gd name="T6" fmla="*/ 2147483646 w 184"/>
              <a:gd name="T7" fmla="*/ 214748364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4" h="336">
                <a:moveTo>
                  <a:pt x="160" y="0"/>
                </a:moveTo>
                <a:cubicBezTo>
                  <a:pt x="172" y="52"/>
                  <a:pt x="184" y="104"/>
                  <a:pt x="160" y="144"/>
                </a:cubicBezTo>
                <a:cubicBezTo>
                  <a:pt x="136" y="184"/>
                  <a:pt x="32" y="208"/>
                  <a:pt x="16" y="240"/>
                </a:cubicBezTo>
                <a:cubicBezTo>
                  <a:pt x="0" y="272"/>
                  <a:pt x="32" y="304"/>
                  <a:pt x="64" y="336"/>
                </a:cubicBezTo>
              </a:path>
            </a:pathLst>
          </a:custGeom>
          <a:noFill/>
          <a:ln w="50800" cap="flat" cmpd="sng">
            <a:solidFill>
              <a:srgbClr val="800080"/>
            </a:solidFill>
            <a:prstDash val="solid"/>
            <a:miter lim="800000"/>
            <a:headEnd type="none" w="med" len="med"/>
            <a:tailEnd type="arrow"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Freeform 18">
            <a:extLst>
              <a:ext uri="{FF2B5EF4-FFF2-40B4-BE49-F238E27FC236}">
                <a16:creationId xmlns:a16="http://schemas.microsoft.com/office/drawing/2014/main" id="{0D3361E4-6C33-B91B-5BA2-B8BD3C57C100}"/>
              </a:ext>
            </a:extLst>
          </p:cNvPr>
          <p:cNvSpPr>
            <a:spLocks/>
          </p:cNvSpPr>
          <p:nvPr/>
        </p:nvSpPr>
        <p:spPr bwMode="auto">
          <a:xfrm>
            <a:off x="6381750" y="2616073"/>
            <a:ext cx="342900" cy="381000"/>
          </a:xfrm>
          <a:custGeom>
            <a:avLst/>
            <a:gdLst>
              <a:gd name="T0" fmla="*/ 2147483646 w 216"/>
              <a:gd name="T1" fmla="*/ 0 h 240"/>
              <a:gd name="T2" fmla="*/ 2147483646 w 216"/>
              <a:gd name="T3" fmla="*/ 2147483646 h 240"/>
              <a:gd name="T4" fmla="*/ 2147483646 w 216"/>
              <a:gd name="T5" fmla="*/ 2147483646 h 240"/>
              <a:gd name="T6" fmla="*/ 2147483646 w 216"/>
              <a:gd name="T7" fmla="*/ 2147483646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 h="240">
                <a:moveTo>
                  <a:pt x="72" y="0"/>
                </a:moveTo>
                <a:cubicBezTo>
                  <a:pt x="36" y="36"/>
                  <a:pt x="0" y="72"/>
                  <a:pt x="24" y="96"/>
                </a:cubicBezTo>
                <a:cubicBezTo>
                  <a:pt x="48" y="120"/>
                  <a:pt x="216" y="120"/>
                  <a:pt x="216" y="144"/>
                </a:cubicBezTo>
                <a:cubicBezTo>
                  <a:pt x="216" y="168"/>
                  <a:pt x="120" y="204"/>
                  <a:pt x="24" y="240"/>
                </a:cubicBezTo>
              </a:path>
            </a:pathLst>
          </a:custGeom>
          <a:noFill/>
          <a:ln w="50800" cap="flat" cmpd="sng">
            <a:solidFill>
              <a:srgbClr val="800080"/>
            </a:solidFill>
            <a:prstDash val="solid"/>
            <a:miter lim="800000"/>
            <a:headEnd type="none" w="med" len="med"/>
            <a:tailEnd type="arrow" w="med"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Line 19">
            <a:extLst>
              <a:ext uri="{FF2B5EF4-FFF2-40B4-BE49-F238E27FC236}">
                <a16:creationId xmlns:a16="http://schemas.microsoft.com/office/drawing/2014/main" id="{88CD21A6-6B6D-D7EA-AE95-5A9825E854B9}"/>
              </a:ext>
            </a:extLst>
          </p:cNvPr>
          <p:cNvSpPr>
            <a:spLocks noChangeShapeType="1"/>
          </p:cNvSpPr>
          <p:nvPr/>
        </p:nvSpPr>
        <p:spPr bwMode="auto">
          <a:xfrm>
            <a:off x="4362450" y="3759073"/>
            <a:ext cx="76200" cy="838200"/>
          </a:xfrm>
          <a:prstGeom prst="line">
            <a:avLst/>
          </a:prstGeom>
          <a:noFill/>
          <a:ln w="76200">
            <a:solidFill>
              <a:schemeClr val="hlink"/>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 name="Line 20">
            <a:extLst>
              <a:ext uri="{FF2B5EF4-FFF2-40B4-BE49-F238E27FC236}">
                <a16:creationId xmlns:a16="http://schemas.microsoft.com/office/drawing/2014/main" id="{20EAB6E7-E18D-19B8-89BD-7DBF5C1ED36A}"/>
              </a:ext>
            </a:extLst>
          </p:cNvPr>
          <p:cNvSpPr>
            <a:spLocks noChangeShapeType="1"/>
          </p:cNvSpPr>
          <p:nvPr/>
        </p:nvSpPr>
        <p:spPr bwMode="auto">
          <a:xfrm flipH="1">
            <a:off x="6267450" y="3682873"/>
            <a:ext cx="228600" cy="838200"/>
          </a:xfrm>
          <a:prstGeom prst="line">
            <a:avLst/>
          </a:prstGeom>
          <a:noFill/>
          <a:ln w="76200">
            <a:solidFill>
              <a:schemeClr val="hlink"/>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 name="Title 1">
            <a:extLst>
              <a:ext uri="{FF2B5EF4-FFF2-40B4-BE49-F238E27FC236}">
                <a16:creationId xmlns:a16="http://schemas.microsoft.com/office/drawing/2014/main" id="{A4E1C8BA-D42F-40A1-9483-2529833BF8D0}"/>
              </a:ext>
            </a:extLst>
          </p:cNvPr>
          <p:cNvSpPr txBox="1">
            <a:spLocks/>
          </p:cNvSpPr>
          <p:nvPr/>
        </p:nvSpPr>
        <p:spPr>
          <a:xfrm>
            <a:off x="774145" y="1141043"/>
            <a:ext cx="5403274"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vi-VN"/>
              <a:t>Tiểu trình người dùng (User thread)</a:t>
            </a:r>
            <a:endParaRPr lang="en-VN" dirty="0"/>
          </a:p>
        </p:txBody>
      </p:sp>
    </p:spTree>
    <p:extLst>
      <p:ext uri="{BB962C8B-B14F-4D97-AF65-F5344CB8AC3E}">
        <p14:creationId xmlns:p14="http://schemas.microsoft.com/office/powerpoint/2010/main" val="136780222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7.1. Tổng quan về tiểu trình</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168</a:t>
            </a:fld>
            <a:endParaRPr lang="en-VN" dirty="0"/>
          </a:p>
        </p:txBody>
      </p:sp>
      <p:sp>
        <p:nvSpPr>
          <p:cNvPr id="3" name="Rectangle 3">
            <a:extLst>
              <a:ext uri="{FF2B5EF4-FFF2-40B4-BE49-F238E27FC236}">
                <a16:creationId xmlns:a16="http://schemas.microsoft.com/office/drawing/2014/main" id="{8E8CFC1D-8EA2-090C-1068-54A6041B8E07}"/>
              </a:ext>
            </a:extLst>
          </p:cNvPr>
          <p:cNvSpPr txBox="1">
            <a:spLocks noChangeArrowheads="1"/>
          </p:cNvSpPr>
          <p:nvPr/>
        </p:nvSpPr>
        <p:spPr bwMode="auto">
          <a:xfrm>
            <a:off x="1842052" y="563742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1pPr>
            <a:lvl2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defRPr>
                <a:solidFill>
                  <a:schemeClr val="bg1"/>
                </a:solidFill>
                <a:latin typeface="Verdana" panose="020B0604030504040204" pitchFamily="34" charset="0"/>
                <a:ea typeface="MS PGothic" panose="020B0600070205080204" pitchFamily="34" charset="-128"/>
              </a:defRPr>
            </a:lvl9pPr>
          </a:lstStyle>
          <a:p>
            <a:pPr algn="ctr">
              <a:spcBef>
                <a:spcPts val="788"/>
              </a:spcBef>
            </a:pPr>
            <a:r>
              <a:rPr lang="en-US" altLang="en-US" b="1">
                <a:solidFill>
                  <a:srgbClr val="FF3399"/>
                </a:solidFill>
                <a:latin typeface="Times New Roman" panose="02020603050405020304" pitchFamily="18" charset="0"/>
              </a:rPr>
              <a:t>Khái niệm tiểu trình được xây dựng bên trong hạt nhân</a:t>
            </a:r>
          </a:p>
        </p:txBody>
      </p:sp>
      <p:sp>
        <p:nvSpPr>
          <p:cNvPr id="24" name="Text Box 4">
            <a:extLst>
              <a:ext uri="{FF2B5EF4-FFF2-40B4-BE49-F238E27FC236}">
                <a16:creationId xmlns:a16="http://schemas.microsoft.com/office/drawing/2014/main" id="{4E984B66-7677-42BD-554D-231717683EA7}"/>
              </a:ext>
            </a:extLst>
          </p:cNvPr>
          <p:cNvSpPr txBox="1">
            <a:spLocks noChangeArrowheads="1"/>
          </p:cNvSpPr>
          <p:nvPr/>
        </p:nvSpPr>
        <p:spPr bwMode="auto">
          <a:xfrm>
            <a:off x="3350177" y="309583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endParaRPr lang="vi-VN" altLang="en-US" sz="2400">
              <a:latin typeface="VNI-Univer" pitchFamily="2" charset="0"/>
            </a:endParaRPr>
          </a:p>
        </p:txBody>
      </p:sp>
      <p:sp>
        <p:nvSpPr>
          <p:cNvPr id="25" name="Oval 5">
            <a:extLst>
              <a:ext uri="{FF2B5EF4-FFF2-40B4-BE49-F238E27FC236}">
                <a16:creationId xmlns:a16="http://schemas.microsoft.com/office/drawing/2014/main" id="{C7673911-6B93-3278-981F-BE7149034A8F}"/>
              </a:ext>
            </a:extLst>
          </p:cNvPr>
          <p:cNvSpPr>
            <a:spLocks noChangeArrowheads="1"/>
          </p:cNvSpPr>
          <p:nvPr/>
        </p:nvSpPr>
        <p:spPr bwMode="auto">
          <a:xfrm>
            <a:off x="2985052" y="2665620"/>
            <a:ext cx="914400" cy="914400"/>
          </a:xfrm>
          <a:prstGeom prst="ellipse">
            <a:avLst/>
          </a:prstGeom>
          <a:solidFill>
            <a:srgbClr val="99FF66"/>
          </a:solidFill>
          <a:ln w="76200">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latin typeface="Comic Sans MS" panose="030F0702030302020204" pitchFamily="66" charset="0"/>
              </a:rPr>
              <a:t>T1</a:t>
            </a:r>
          </a:p>
        </p:txBody>
      </p:sp>
      <p:sp>
        <p:nvSpPr>
          <p:cNvPr id="26" name="Oval 6">
            <a:extLst>
              <a:ext uri="{FF2B5EF4-FFF2-40B4-BE49-F238E27FC236}">
                <a16:creationId xmlns:a16="http://schemas.microsoft.com/office/drawing/2014/main" id="{27BEB033-D8DF-3825-BDF1-AF039BB9E142}"/>
              </a:ext>
            </a:extLst>
          </p:cNvPr>
          <p:cNvSpPr>
            <a:spLocks noChangeArrowheads="1"/>
          </p:cNvSpPr>
          <p:nvPr/>
        </p:nvSpPr>
        <p:spPr bwMode="auto">
          <a:xfrm>
            <a:off x="6566452" y="2665620"/>
            <a:ext cx="914400" cy="914400"/>
          </a:xfrm>
          <a:prstGeom prst="ellipse">
            <a:avLst/>
          </a:prstGeom>
          <a:solidFill>
            <a:srgbClr val="FF3399"/>
          </a:solidFill>
          <a:ln w="76200">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0000"/>
              </a:buClr>
              <a:buSzPct val="100000"/>
              <a:buFont typeface="Times New Roman" panose="02020603050405020304" pitchFamily="18" charset="0"/>
              <a:buNone/>
            </a:pPr>
            <a:r>
              <a:rPr lang="en-US" altLang="en-US" sz="2800">
                <a:solidFill>
                  <a:srgbClr val="99FF66"/>
                </a:solidFill>
                <a:latin typeface="Comic Sans MS" panose="030F0702030302020204" pitchFamily="66" charset="0"/>
              </a:rPr>
              <a:t>T2</a:t>
            </a:r>
          </a:p>
        </p:txBody>
      </p:sp>
      <p:sp>
        <p:nvSpPr>
          <p:cNvPr id="27" name="Text Box 7">
            <a:extLst>
              <a:ext uri="{FF2B5EF4-FFF2-40B4-BE49-F238E27FC236}">
                <a16:creationId xmlns:a16="http://schemas.microsoft.com/office/drawing/2014/main" id="{5D22960D-6B68-E7A0-D7A9-FE927E49006D}"/>
              </a:ext>
            </a:extLst>
          </p:cNvPr>
          <p:cNvSpPr txBox="1">
            <a:spLocks noChangeArrowheads="1"/>
          </p:cNvSpPr>
          <p:nvPr/>
        </p:nvSpPr>
        <p:spPr bwMode="auto">
          <a:xfrm>
            <a:off x="4642402" y="4265820"/>
            <a:ext cx="871538" cy="457200"/>
          </a:xfrm>
          <a:prstGeom prst="rect">
            <a:avLst/>
          </a:prstGeom>
          <a:solidFill>
            <a:srgbClr val="990099"/>
          </a:solidFill>
          <a:ln>
            <a:noFill/>
          </a:ln>
          <a:effectLst/>
          <a:extLs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solidFill>
                  <a:srgbClr val="FFFF99"/>
                </a:solidFill>
                <a:latin typeface="Comic Sans MS" panose="030F0702030302020204" pitchFamily="66" charset="0"/>
              </a:rPr>
              <a:t>HDH</a:t>
            </a:r>
          </a:p>
        </p:txBody>
      </p:sp>
      <p:sp>
        <p:nvSpPr>
          <p:cNvPr id="28" name="Line 8">
            <a:extLst>
              <a:ext uri="{FF2B5EF4-FFF2-40B4-BE49-F238E27FC236}">
                <a16:creationId xmlns:a16="http://schemas.microsoft.com/office/drawing/2014/main" id="{65B5E256-14AE-515D-6F6F-B34C7AFF2D48}"/>
              </a:ext>
            </a:extLst>
          </p:cNvPr>
          <p:cNvSpPr>
            <a:spLocks noChangeShapeType="1"/>
          </p:cNvSpPr>
          <p:nvPr/>
        </p:nvSpPr>
        <p:spPr bwMode="auto">
          <a:xfrm>
            <a:off x="3823252" y="3427620"/>
            <a:ext cx="762000" cy="838200"/>
          </a:xfrm>
          <a:prstGeom prst="line">
            <a:avLst/>
          </a:prstGeom>
          <a:noFill/>
          <a:ln w="76200">
            <a:solidFill>
              <a:schemeClr val="hlink"/>
            </a:solidFill>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9" name="Line 9">
            <a:extLst>
              <a:ext uri="{FF2B5EF4-FFF2-40B4-BE49-F238E27FC236}">
                <a16:creationId xmlns:a16="http://schemas.microsoft.com/office/drawing/2014/main" id="{EED7E8E9-C0F8-4DDA-88C2-4133A6F4C509}"/>
              </a:ext>
            </a:extLst>
          </p:cNvPr>
          <p:cNvSpPr>
            <a:spLocks noChangeShapeType="1"/>
          </p:cNvSpPr>
          <p:nvPr/>
        </p:nvSpPr>
        <p:spPr bwMode="auto">
          <a:xfrm flipV="1">
            <a:off x="5423452" y="3275220"/>
            <a:ext cx="990600" cy="990600"/>
          </a:xfrm>
          <a:prstGeom prst="line">
            <a:avLst/>
          </a:prstGeom>
          <a:noFill/>
          <a:ln w="76200">
            <a:solidFill>
              <a:schemeClr val="hlink"/>
            </a:solidFill>
            <a:prstDash val="sysDot"/>
            <a:miter lim="800000"/>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Text Box 10">
            <a:extLst>
              <a:ext uri="{FF2B5EF4-FFF2-40B4-BE49-F238E27FC236}">
                <a16:creationId xmlns:a16="http://schemas.microsoft.com/office/drawing/2014/main" id="{3C771C55-BBFD-D6F9-0936-6F621AEED28A}"/>
              </a:ext>
            </a:extLst>
          </p:cNvPr>
          <p:cNvSpPr txBox="1">
            <a:spLocks noChangeArrowheads="1"/>
          </p:cNvSpPr>
          <p:nvPr/>
        </p:nvSpPr>
        <p:spPr bwMode="auto">
          <a:xfrm>
            <a:off x="4356653" y="3505408"/>
            <a:ext cx="1603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latin typeface="Times New Roman" panose="02020603050405020304" pitchFamily="18" charset="0"/>
              </a:rPr>
              <a:t>System</a:t>
            </a:r>
            <a:r>
              <a:rPr lang="en-US" altLang="en-US" sz="2400">
                <a:latin typeface="VNI-Univer" pitchFamily="2" charset="0"/>
              </a:rPr>
              <a:t> </a:t>
            </a:r>
            <a:r>
              <a:rPr lang="en-US" altLang="en-US" sz="2400">
                <a:latin typeface="Times New Roman" panose="02020603050405020304" pitchFamily="18" charset="0"/>
              </a:rPr>
              <a:t>call</a:t>
            </a:r>
          </a:p>
        </p:txBody>
      </p:sp>
      <p:sp>
        <p:nvSpPr>
          <p:cNvPr id="31" name="Line 11">
            <a:extLst>
              <a:ext uri="{FF2B5EF4-FFF2-40B4-BE49-F238E27FC236}">
                <a16:creationId xmlns:a16="http://schemas.microsoft.com/office/drawing/2014/main" id="{0C896F44-46E1-4DE1-07A2-880E3701BD95}"/>
              </a:ext>
            </a:extLst>
          </p:cNvPr>
          <p:cNvSpPr>
            <a:spLocks noChangeShapeType="1"/>
          </p:cNvSpPr>
          <p:nvPr/>
        </p:nvSpPr>
        <p:spPr bwMode="auto">
          <a:xfrm>
            <a:off x="2146852" y="4037220"/>
            <a:ext cx="6400800" cy="0"/>
          </a:xfrm>
          <a:prstGeom prst="line">
            <a:avLst/>
          </a:prstGeom>
          <a:noFill/>
          <a:ln w="76200">
            <a:solidFill>
              <a:srgbClr val="80008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Text Box 12">
            <a:extLst>
              <a:ext uri="{FF2B5EF4-FFF2-40B4-BE49-F238E27FC236}">
                <a16:creationId xmlns:a16="http://schemas.microsoft.com/office/drawing/2014/main" id="{C7ECA67A-8304-F11D-5802-E357BF846D63}"/>
              </a:ext>
            </a:extLst>
          </p:cNvPr>
          <p:cNvSpPr txBox="1">
            <a:spLocks noChangeArrowheads="1"/>
          </p:cNvSpPr>
          <p:nvPr/>
        </p:nvSpPr>
        <p:spPr bwMode="auto">
          <a:xfrm>
            <a:off x="7845978" y="2945020"/>
            <a:ext cx="1520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latin typeface="Times New Roman" panose="02020603050405020304" pitchFamily="18" charset="0"/>
              </a:rPr>
              <a:t>User</a:t>
            </a:r>
            <a:r>
              <a:rPr lang="en-US" altLang="en-US" sz="2400">
                <a:latin typeface="VNI-Univer" pitchFamily="2" charset="0"/>
              </a:rPr>
              <a:t> </a:t>
            </a:r>
            <a:r>
              <a:rPr lang="en-US" altLang="en-US" sz="2400">
                <a:latin typeface="Times New Roman" panose="02020603050405020304" pitchFamily="18" charset="0"/>
              </a:rPr>
              <a:t>mode</a:t>
            </a:r>
          </a:p>
        </p:txBody>
      </p:sp>
      <p:sp>
        <p:nvSpPr>
          <p:cNvPr id="33" name="Text Box 13">
            <a:extLst>
              <a:ext uri="{FF2B5EF4-FFF2-40B4-BE49-F238E27FC236}">
                <a16:creationId xmlns:a16="http://schemas.microsoft.com/office/drawing/2014/main" id="{0A46194A-787E-325F-121E-C14FCA945902}"/>
              </a:ext>
            </a:extLst>
          </p:cNvPr>
          <p:cNvSpPr txBox="1">
            <a:spLocks noChangeArrowheads="1"/>
          </p:cNvSpPr>
          <p:nvPr/>
        </p:nvSpPr>
        <p:spPr bwMode="auto">
          <a:xfrm>
            <a:off x="7922177" y="4011820"/>
            <a:ext cx="177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7620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en-US" altLang="en-US" sz="2400">
                <a:latin typeface="Times New Roman" panose="02020603050405020304" pitchFamily="18" charset="0"/>
              </a:rPr>
              <a:t>Kernel</a:t>
            </a:r>
            <a:r>
              <a:rPr lang="en-US" altLang="en-US" sz="2400">
                <a:latin typeface="VNI-Univer" pitchFamily="2" charset="0"/>
              </a:rPr>
              <a:t> </a:t>
            </a:r>
            <a:r>
              <a:rPr lang="en-US" altLang="en-US" sz="2400">
                <a:latin typeface="Times New Roman" panose="02020603050405020304" pitchFamily="18" charset="0"/>
              </a:rPr>
              <a:t>mode</a:t>
            </a:r>
          </a:p>
        </p:txBody>
      </p:sp>
      <p:sp>
        <p:nvSpPr>
          <p:cNvPr id="6" name="Title 1">
            <a:extLst>
              <a:ext uri="{FF2B5EF4-FFF2-40B4-BE49-F238E27FC236}">
                <a16:creationId xmlns:a16="http://schemas.microsoft.com/office/drawing/2014/main" id="{AAC2FFFC-D602-1D1E-8890-4740695E3B75}"/>
              </a:ext>
            </a:extLst>
          </p:cNvPr>
          <p:cNvSpPr txBox="1">
            <a:spLocks/>
          </p:cNvSpPr>
          <p:nvPr/>
        </p:nvSpPr>
        <p:spPr>
          <a:xfrm>
            <a:off x="774145" y="1173967"/>
            <a:ext cx="5218929"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Tiểu trình hạt nhân (Kernel thread)</a:t>
            </a:r>
            <a:endParaRPr lang="en-VN" dirty="0"/>
          </a:p>
        </p:txBody>
      </p:sp>
    </p:spTree>
    <p:extLst>
      <p:ext uri="{BB962C8B-B14F-4D97-AF65-F5344CB8AC3E}">
        <p14:creationId xmlns:p14="http://schemas.microsoft.com/office/powerpoint/2010/main" val="268060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ppt_x</p:attrName>
                                        </p:attrNameLst>
                                      </p:cBhvr>
                                      <p:tavLst>
                                        <p:tav tm="0">
                                          <p:val>
                                            <p:strVal val="#ppt_x"/>
                                          </p:val>
                                        </p:tav>
                                        <p:tav tm="100000">
                                          <p:val>
                                            <p:strVal val="#ppt_x"/>
                                          </p:val>
                                        </p:tav>
                                      </p:tavLst>
                                    </p:anim>
                                    <p:anim calcmode="lin" valueType="num">
                                      <p:cBhvr>
                                        <p:cTn id="8" dur="500" fill="hold"/>
                                        <p:tgtEl>
                                          <p:spTgt spid="25"/>
                                        </p:tgtEl>
                                        <p:attrNameLst>
                                          <p:attrName>ppt_y</p:attrName>
                                        </p:attrNameLst>
                                      </p:cBhvr>
                                      <p:tavLst>
                                        <p:tav tm="0">
                                          <p:val>
                                            <p:strVal val="#ppt_y-#ppt_h/2"/>
                                          </p:val>
                                        </p:tav>
                                        <p:tav tm="100000">
                                          <p:val>
                                            <p:strVal val="#ppt_y"/>
                                          </p:val>
                                        </p:tav>
                                      </p:tavLst>
                                    </p:anim>
                                    <p:anim calcmode="lin" valueType="num">
                                      <p:cBhvr>
                                        <p:cTn id="9" dur="500" fill="hold"/>
                                        <p:tgtEl>
                                          <p:spTgt spid="25"/>
                                        </p:tgtEl>
                                        <p:attrNameLst>
                                          <p:attrName>ppt_w</p:attrName>
                                        </p:attrNameLst>
                                      </p:cBhvr>
                                      <p:tavLst>
                                        <p:tav tm="0">
                                          <p:val>
                                            <p:strVal val="#ppt_w"/>
                                          </p:val>
                                        </p:tav>
                                        <p:tav tm="100000">
                                          <p:val>
                                            <p:strVal val="#ppt_w"/>
                                          </p:val>
                                        </p:tav>
                                      </p:tavLst>
                                    </p:anim>
                                    <p:anim calcmode="lin" valueType="num">
                                      <p:cBhvr>
                                        <p:cTn id="10" dur="500" fill="hold"/>
                                        <p:tgtEl>
                                          <p:spTgt spid="25"/>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ppt_h/2"/>
                                          </p:val>
                                        </p:tav>
                                        <p:tav tm="100000">
                                          <p:val>
                                            <p:strVal val="#ppt_y"/>
                                          </p:val>
                                        </p:tav>
                                      </p:tavLst>
                                    </p:anim>
                                    <p:anim calcmode="lin" valueType="num">
                                      <p:cBhvr>
                                        <p:cTn id="16" dur="500" fill="hold"/>
                                        <p:tgtEl>
                                          <p:spTgt spid="26"/>
                                        </p:tgtEl>
                                        <p:attrNameLst>
                                          <p:attrName>ppt_w</p:attrName>
                                        </p:attrNameLst>
                                      </p:cBhvr>
                                      <p:tavLst>
                                        <p:tav tm="0">
                                          <p:val>
                                            <p:strVal val="#ppt_w"/>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ppt_x</p:attrName>
                                        </p:attrNameLst>
                                      </p:cBhvr>
                                      <p:tavLst>
                                        <p:tav tm="0">
                                          <p:val>
                                            <p:strVal val="#ppt_x"/>
                                          </p:val>
                                        </p:tav>
                                        <p:tav tm="100000">
                                          <p:val>
                                            <p:strVal val="#ppt_x"/>
                                          </p:val>
                                        </p:tav>
                                      </p:tavLst>
                                    </p:anim>
                                    <p:anim calcmode="lin" valueType="num">
                                      <p:cBhvr>
                                        <p:cTn id="22" dur="500" fill="hold"/>
                                        <p:tgtEl>
                                          <p:spTgt spid="27"/>
                                        </p:tgtEl>
                                        <p:attrNameLst>
                                          <p:attrName>ppt_y</p:attrName>
                                        </p:attrNameLst>
                                      </p:cBhvr>
                                      <p:tavLst>
                                        <p:tav tm="0">
                                          <p:val>
                                            <p:strVal val="#ppt_y-#ppt_h/2"/>
                                          </p:val>
                                        </p:tav>
                                        <p:tav tm="100000">
                                          <p:val>
                                            <p:strVal val="#ppt_y"/>
                                          </p:val>
                                        </p:tav>
                                      </p:tavLst>
                                    </p:anim>
                                    <p:anim calcmode="lin" valueType="num">
                                      <p:cBhvr>
                                        <p:cTn id="23" dur="500" fill="hold"/>
                                        <p:tgtEl>
                                          <p:spTgt spid="27"/>
                                        </p:tgtEl>
                                        <p:attrNameLst>
                                          <p:attrName>ppt_w</p:attrName>
                                        </p:attrNameLst>
                                      </p:cBhvr>
                                      <p:tavLst>
                                        <p:tav tm="0">
                                          <p:val>
                                            <p:strVal val="#ppt_w"/>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17" presetClass="entr" presetSubtype="1"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ppt_x</p:attrName>
                                        </p:attrNameLst>
                                      </p:cBhvr>
                                      <p:tavLst>
                                        <p:tav tm="0">
                                          <p:val>
                                            <p:strVal val="#ppt_x"/>
                                          </p:val>
                                        </p:tav>
                                        <p:tav tm="100000">
                                          <p:val>
                                            <p:strVal val="#ppt_x"/>
                                          </p:val>
                                        </p:tav>
                                      </p:tavLst>
                                    </p:anim>
                                    <p:anim calcmode="lin" valueType="num">
                                      <p:cBhvr>
                                        <p:cTn id="29" dur="500" fill="hold"/>
                                        <p:tgtEl>
                                          <p:spTgt spid="31"/>
                                        </p:tgtEl>
                                        <p:attrNameLst>
                                          <p:attrName>ppt_y</p:attrName>
                                        </p:attrNameLst>
                                      </p:cBhvr>
                                      <p:tavLst>
                                        <p:tav tm="0">
                                          <p:val>
                                            <p:strVal val="#ppt_y-#ppt_h/2"/>
                                          </p:val>
                                        </p:tav>
                                        <p:tav tm="100000">
                                          <p:val>
                                            <p:strVal val="#ppt_y"/>
                                          </p:val>
                                        </p:tav>
                                      </p:tavLst>
                                    </p:anim>
                                    <p:anim calcmode="lin" valueType="num">
                                      <p:cBhvr>
                                        <p:cTn id="30" dur="500" fill="hold"/>
                                        <p:tgtEl>
                                          <p:spTgt spid="31"/>
                                        </p:tgtEl>
                                        <p:attrNameLst>
                                          <p:attrName>ppt_w</p:attrName>
                                        </p:attrNameLst>
                                      </p:cBhvr>
                                      <p:tavLst>
                                        <p:tav tm="0">
                                          <p:val>
                                            <p:strVal val="#ppt_w"/>
                                          </p:val>
                                        </p:tav>
                                        <p:tav tm="100000">
                                          <p:val>
                                            <p:strVal val="#ppt_w"/>
                                          </p:val>
                                        </p:tav>
                                      </p:tavLst>
                                    </p:anim>
                                    <p:anim calcmode="lin" valueType="num">
                                      <p:cBhvr>
                                        <p:cTn id="31" dur="500" fill="hold"/>
                                        <p:tgtEl>
                                          <p:spTgt spid="31"/>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17" presetClass="entr" presetSubtype="1"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p:cTn id="35" dur="500" fill="hold"/>
                                        <p:tgtEl>
                                          <p:spTgt spid="28"/>
                                        </p:tgtEl>
                                        <p:attrNameLst>
                                          <p:attrName>ppt_x</p:attrName>
                                        </p:attrNameLst>
                                      </p:cBhvr>
                                      <p:tavLst>
                                        <p:tav tm="0">
                                          <p:val>
                                            <p:strVal val="#ppt_x"/>
                                          </p:val>
                                        </p:tav>
                                        <p:tav tm="100000">
                                          <p:val>
                                            <p:strVal val="#ppt_x"/>
                                          </p:val>
                                        </p:tav>
                                      </p:tavLst>
                                    </p:anim>
                                    <p:anim calcmode="lin" valueType="num">
                                      <p:cBhvr>
                                        <p:cTn id="36" dur="500" fill="hold"/>
                                        <p:tgtEl>
                                          <p:spTgt spid="28"/>
                                        </p:tgtEl>
                                        <p:attrNameLst>
                                          <p:attrName>ppt_y</p:attrName>
                                        </p:attrNameLst>
                                      </p:cBhvr>
                                      <p:tavLst>
                                        <p:tav tm="0">
                                          <p:val>
                                            <p:strVal val="#ppt_y-#ppt_h/2"/>
                                          </p:val>
                                        </p:tav>
                                        <p:tav tm="100000">
                                          <p:val>
                                            <p:strVal val="#ppt_y"/>
                                          </p:val>
                                        </p:tav>
                                      </p:tavLst>
                                    </p:anim>
                                    <p:anim calcmode="lin" valueType="num">
                                      <p:cBhvr>
                                        <p:cTn id="37" dur="500" fill="hold"/>
                                        <p:tgtEl>
                                          <p:spTgt spid="28"/>
                                        </p:tgtEl>
                                        <p:attrNameLst>
                                          <p:attrName>ppt_w</p:attrName>
                                        </p:attrNameLst>
                                      </p:cBhvr>
                                      <p:tavLst>
                                        <p:tav tm="0">
                                          <p:val>
                                            <p:strVal val="#ppt_w"/>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childTnLst>
                                </p:cTn>
                              </p:par>
                            </p:childTnLst>
                          </p:cTn>
                        </p:par>
                        <p:par>
                          <p:cTn id="39" fill="hold">
                            <p:stCondLst>
                              <p:cond delay="2500"/>
                            </p:stCondLst>
                            <p:childTnLst>
                              <p:par>
                                <p:cTn id="40" presetID="17" presetClass="entr" presetSubtype="1"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ppt_x</p:attrName>
                                        </p:attrNameLst>
                                      </p:cBhvr>
                                      <p:tavLst>
                                        <p:tav tm="0">
                                          <p:val>
                                            <p:strVal val="#ppt_x"/>
                                          </p:val>
                                        </p:tav>
                                        <p:tav tm="100000">
                                          <p:val>
                                            <p:strVal val="#ppt_x"/>
                                          </p:val>
                                        </p:tav>
                                      </p:tavLst>
                                    </p:anim>
                                    <p:anim calcmode="lin" valueType="num">
                                      <p:cBhvr>
                                        <p:cTn id="43" dur="500" fill="hold"/>
                                        <p:tgtEl>
                                          <p:spTgt spid="30"/>
                                        </p:tgtEl>
                                        <p:attrNameLst>
                                          <p:attrName>ppt_y</p:attrName>
                                        </p:attrNameLst>
                                      </p:cBhvr>
                                      <p:tavLst>
                                        <p:tav tm="0">
                                          <p:val>
                                            <p:strVal val="#ppt_y-#ppt_h/2"/>
                                          </p:val>
                                        </p:tav>
                                        <p:tav tm="100000">
                                          <p:val>
                                            <p:strVal val="#ppt_y"/>
                                          </p:val>
                                        </p:tav>
                                      </p:tavLst>
                                    </p:anim>
                                    <p:anim calcmode="lin" valueType="num">
                                      <p:cBhvr>
                                        <p:cTn id="44" dur="500" fill="hold"/>
                                        <p:tgtEl>
                                          <p:spTgt spid="30"/>
                                        </p:tgtEl>
                                        <p:attrNameLst>
                                          <p:attrName>ppt_w</p:attrName>
                                        </p:attrNameLst>
                                      </p:cBhvr>
                                      <p:tavLst>
                                        <p:tav tm="0">
                                          <p:val>
                                            <p:strVal val="#ppt_w"/>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childTnLst>
                                </p:cTn>
                              </p:par>
                            </p:childTnLst>
                          </p:cTn>
                        </p:par>
                        <p:par>
                          <p:cTn id="46" fill="hold">
                            <p:stCondLst>
                              <p:cond delay="3000"/>
                            </p:stCondLst>
                            <p:childTnLst>
                              <p:par>
                                <p:cTn id="47" presetID="17" presetClass="entr" presetSubtype="1"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ppt_x</p:attrName>
                                        </p:attrNameLst>
                                      </p:cBhvr>
                                      <p:tavLst>
                                        <p:tav tm="0">
                                          <p:val>
                                            <p:strVal val="#ppt_x"/>
                                          </p:val>
                                        </p:tav>
                                        <p:tav tm="100000">
                                          <p:val>
                                            <p:strVal val="#ppt_x"/>
                                          </p:val>
                                        </p:tav>
                                      </p:tavLst>
                                    </p:anim>
                                    <p:anim calcmode="lin" valueType="num">
                                      <p:cBhvr>
                                        <p:cTn id="50" dur="500" fill="hold"/>
                                        <p:tgtEl>
                                          <p:spTgt spid="29"/>
                                        </p:tgtEl>
                                        <p:attrNameLst>
                                          <p:attrName>ppt_y</p:attrName>
                                        </p:attrNameLst>
                                      </p:cBhvr>
                                      <p:tavLst>
                                        <p:tav tm="0">
                                          <p:val>
                                            <p:strVal val="#ppt_y-#ppt_h/2"/>
                                          </p:val>
                                        </p:tav>
                                        <p:tav tm="100000">
                                          <p:val>
                                            <p:strVal val="#ppt_y"/>
                                          </p:val>
                                        </p:tav>
                                      </p:tavLst>
                                    </p:anim>
                                    <p:anim calcmode="lin" valueType="num">
                                      <p:cBhvr>
                                        <p:cTn id="51" dur="500" fill="hold"/>
                                        <p:tgtEl>
                                          <p:spTgt spid="29"/>
                                        </p:tgtEl>
                                        <p:attrNameLst>
                                          <p:attrName>ppt_w</p:attrName>
                                        </p:attrNameLst>
                                      </p:cBhvr>
                                      <p:tavLst>
                                        <p:tav tm="0">
                                          <p:val>
                                            <p:strVal val="#ppt_w"/>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childTnLst>
                                </p:cTn>
                              </p:par>
                            </p:childTnLst>
                          </p:cTn>
                        </p:par>
                        <p:par>
                          <p:cTn id="53" fill="hold">
                            <p:stCondLst>
                              <p:cond delay="3500"/>
                            </p:stCondLst>
                            <p:childTnLst>
                              <p:par>
                                <p:cTn id="54" presetID="17" presetClass="entr" presetSubtype="1"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 calcmode="lin" valueType="num">
                                      <p:cBhvr>
                                        <p:cTn id="56" dur="500" fill="hold"/>
                                        <p:tgtEl>
                                          <p:spTgt spid="32"/>
                                        </p:tgtEl>
                                        <p:attrNameLst>
                                          <p:attrName>ppt_x</p:attrName>
                                        </p:attrNameLst>
                                      </p:cBhvr>
                                      <p:tavLst>
                                        <p:tav tm="0">
                                          <p:val>
                                            <p:strVal val="#ppt_x"/>
                                          </p:val>
                                        </p:tav>
                                        <p:tav tm="100000">
                                          <p:val>
                                            <p:strVal val="#ppt_x"/>
                                          </p:val>
                                        </p:tav>
                                      </p:tavLst>
                                    </p:anim>
                                    <p:anim calcmode="lin" valueType="num">
                                      <p:cBhvr>
                                        <p:cTn id="57" dur="500" fill="hold"/>
                                        <p:tgtEl>
                                          <p:spTgt spid="32"/>
                                        </p:tgtEl>
                                        <p:attrNameLst>
                                          <p:attrName>ppt_y</p:attrName>
                                        </p:attrNameLst>
                                      </p:cBhvr>
                                      <p:tavLst>
                                        <p:tav tm="0">
                                          <p:val>
                                            <p:strVal val="#ppt_y-#ppt_h/2"/>
                                          </p:val>
                                        </p:tav>
                                        <p:tav tm="100000">
                                          <p:val>
                                            <p:strVal val="#ppt_y"/>
                                          </p:val>
                                        </p:tav>
                                      </p:tavLst>
                                    </p:anim>
                                    <p:anim calcmode="lin" valueType="num">
                                      <p:cBhvr>
                                        <p:cTn id="58" dur="500" fill="hold"/>
                                        <p:tgtEl>
                                          <p:spTgt spid="32"/>
                                        </p:tgtEl>
                                        <p:attrNameLst>
                                          <p:attrName>ppt_w</p:attrName>
                                        </p:attrNameLst>
                                      </p:cBhvr>
                                      <p:tavLst>
                                        <p:tav tm="0">
                                          <p:val>
                                            <p:strVal val="#ppt_w"/>
                                          </p:val>
                                        </p:tav>
                                        <p:tav tm="100000">
                                          <p:val>
                                            <p:strVal val="#ppt_w"/>
                                          </p:val>
                                        </p:tav>
                                      </p:tavLst>
                                    </p:anim>
                                    <p:anim calcmode="lin" valueType="num">
                                      <p:cBhvr>
                                        <p:cTn id="59" dur="500" fill="hold"/>
                                        <p:tgtEl>
                                          <p:spTgt spid="32"/>
                                        </p:tgtEl>
                                        <p:attrNameLst>
                                          <p:attrName>ppt_h</p:attrName>
                                        </p:attrNameLst>
                                      </p:cBhvr>
                                      <p:tavLst>
                                        <p:tav tm="0">
                                          <p:val>
                                            <p:fltVal val="0"/>
                                          </p:val>
                                        </p:tav>
                                        <p:tav tm="100000">
                                          <p:val>
                                            <p:strVal val="#ppt_h"/>
                                          </p:val>
                                        </p:tav>
                                      </p:tavLst>
                                    </p:anim>
                                  </p:childTnLst>
                                </p:cTn>
                              </p:par>
                            </p:childTnLst>
                          </p:cTn>
                        </p:par>
                        <p:par>
                          <p:cTn id="60" fill="hold">
                            <p:stCondLst>
                              <p:cond delay="4000"/>
                            </p:stCondLst>
                            <p:childTnLst>
                              <p:par>
                                <p:cTn id="61" presetID="17" presetClass="entr" presetSubtype="1"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ppt_x</p:attrName>
                                        </p:attrNameLst>
                                      </p:cBhvr>
                                      <p:tavLst>
                                        <p:tav tm="0">
                                          <p:val>
                                            <p:strVal val="#ppt_x"/>
                                          </p:val>
                                        </p:tav>
                                        <p:tav tm="100000">
                                          <p:val>
                                            <p:strVal val="#ppt_x"/>
                                          </p:val>
                                        </p:tav>
                                      </p:tavLst>
                                    </p:anim>
                                    <p:anim calcmode="lin" valueType="num">
                                      <p:cBhvr>
                                        <p:cTn id="64" dur="500" fill="hold"/>
                                        <p:tgtEl>
                                          <p:spTgt spid="33"/>
                                        </p:tgtEl>
                                        <p:attrNameLst>
                                          <p:attrName>ppt_y</p:attrName>
                                        </p:attrNameLst>
                                      </p:cBhvr>
                                      <p:tavLst>
                                        <p:tav tm="0">
                                          <p:val>
                                            <p:strVal val="#ppt_y-#ppt_h/2"/>
                                          </p:val>
                                        </p:tav>
                                        <p:tav tm="100000">
                                          <p:val>
                                            <p:strVal val="#ppt_y"/>
                                          </p:val>
                                        </p:tav>
                                      </p:tavLst>
                                    </p:anim>
                                    <p:anim calcmode="lin" valueType="num">
                                      <p:cBhvr>
                                        <p:cTn id="65" dur="500" fill="hold"/>
                                        <p:tgtEl>
                                          <p:spTgt spid="33"/>
                                        </p:tgtEl>
                                        <p:attrNameLst>
                                          <p:attrName>ppt_w</p:attrName>
                                        </p:attrNameLst>
                                      </p:cBhvr>
                                      <p:tavLst>
                                        <p:tav tm="0">
                                          <p:val>
                                            <p:strVal val="#ppt_w"/>
                                          </p:val>
                                        </p:tav>
                                        <p:tav tm="100000">
                                          <p:val>
                                            <p:strVal val="#ppt_w"/>
                                          </p:val>
                                        </p:tav>
                                      </p:tavLst>
                                    </p:anim>
                                    <p:anim calcmode="lin" valueType="num">
                                      <p:cBhvr>
                                        <p:cTn id="66" dur="500" fill="hold"/>
                                        <p:tgtEl>
                                          <p:spTgt spid="33"/>
                                        </p:tgtEl>
                                        <p:attrNameLst>
                                          <p:attrName>ppt_h</p:attrName>
                                        </p:attrNameLst>
                                      </p:cBhvr>
                                      <p:tavLst>
                                        <p:tav tm="0">
                                          <p:val>
                                            <p:fltVal val="0"/>
                                          </p:val>
                                        </p:tav>
                                        <p:tav tm="100000">
                                          <p:val>
                                            <p:strVal val="#ppt_h"/>
                                          </p:val>
                                        </p:tav>
                                      </p:tavLst>
                                    </p:anim>
                                  </p:childTnLst>
                                </p:cTn>
                              </p:par>
                            </p:childTnLst>
                          </p:cTn>
                        </p:par>
                        <p:par>
                          <p:cTn id="67" fill="hold">
                            <p:stCondLst>
                              <p:cond delay="4500"/>
                            </p:stCondLst>
                            <p:childTnLst>
                              <p:par>
                                <p:cTn id="68" presetID="17" presetClass="entr" presetSubtype="1" fill="hold" grpId="0" nodeType="after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
                                            <p:txEl>
                                              <p:pRg st="0" end="0"/>
                                            </p:txEl>
                                          </p:spTgt>
                                        </p:tgtEl>
                                        <p:attrNameLst>
                                          <p:attrName>ppt_y</p:attrName>
                                        </p:attrNameLst>
                                      </p:cBhvr>
                                      <p:tavLst>
                                        <p:tav tm="0">
                                          <p:val>
                                            <p:strVal val="#ppt_y-#ppt_h/2"/>
                                          </p:val>
                                        </p:tav>
                                        <p:tav tm="100000">
                                          <p:val>
                                            <p:strVal val="#ppt_y"/>
                                          </p:val>
                                        </p:tav>
                                      </p:tavLst>
                                    </p:anim>
                                    <p:anim calcmode="lin" valueType="num">
                                      <p:cBhvr>
                                        <p:cTn id="72" dur="500" fill="hold"/>
                                        <p:tgtEl>
                                          <p:spTgt spid="3">
                                            <p:txEl>
                                              <p:pRg st="0" end="0"/>
                                            </p:txEl>
                                          </p:spTgt>
                                        </p:tgtEl>
                                        <p:attrNameLst>
                                          <p:attrName>ppt_w</p:attrName>
                                        </p:attrNameLst>
                                      </p:cBhvr>
                                      <p:tavLst>
                                        <p:tav tm="0">
                                          <p:val>
                                            <p:strVal val="#ppt_w"/>
                                          </p:val>
                                        </p:tav>
                                        <p:tav tm="100000">
                                          <p:val>
                                            <p:strVal val="#ppt_w"/>
                                          </p:val>
                                        </p:tav>
                                      </p:tavLst>
                                    </p:anim>
                                    <p:anim calcmode="lin" valueType="num">
                                      <p:cBhvr>
                                        <p:cTn id="73"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advAuto="0"/>
      <p:bldP spid="25" grpId="0" animBg="1" autoUpdateAnimBg="0"/>
      <p:bldP spid="26" grpId="0" animBg="1" autoUpdateAnimBg="0"/>
      <p:bldP spid="27" grpId="0" animBg="1" autoUpdateAnimBg="0"/>
      <p:bldP spid="30" grpId="0" autoUpdateAnimBg="0"/>
      <p:bldP spid="32" grpId="0" autoUpdateAnimBg="0"/>
      <p:bldP spid="33" grpId="0"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169</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en-US" dirty="0"/>
              <a:t>TIỂU TRÌNH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7.2. Các mô hình đa tiểu trình</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7</a:t>
            </a:r>
          </a:p>
        </p:txBody>
      </p:sp>
    </p:spTree>
    <p:extLst>
      <p:ext uri="{BB962C8B-B14F-4D97-AF65-F5344CB8AC3E}">
        <p14:creationId xmlns:p14="http://schemas.microsoft.com/office/powerpoint/2010/main" val="201340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2.3. </a:t>
            </a:r>
            <a:r>
              <a:rPr kumimoji="1" lang="en-US" altLang="ja-JP" dirty="0" err="1"/>
              <a:t>Ngắt</a:t>
            </a:r>
            <a:endParaRPr kumimoji="1" lang="ja-JP" altLang="en-US" dirty="0"/>
          </a:p>
        </p:txBody>
      </p:sp>
      <p:sp>
        <p:nvSpPr>
          <p:cNvPr id="3" name="コンテンツ プレースホルダー 2"/>
          <p:cNvSpPr>
            <a:spLocks noGrp="1"/>
          </p:cNvSpPr>
          <p:nvPr>
            <p:ph idx="1"/>
          </p:nvPr>
        </p:nvSpPr>
        <p:spPr>
          <a:xfrm>
            <a:off x="774145" y="1371600"/>
            <a:ext cx="10579655" cy="4824536"/>
          </a:xfrm>
        </p:spPr>
        <p:txBody>
          <a:bodyPr>
            <a:normAutofit/>
          </a:bodyPr>
          <a:lstStyle/>
          <a:p>
            <a:r>
              <a:rPr lang="en-US" altLang="ja-JP" dirty="0" err="1"/>
              <a:t>Đặc</a:t>
            </a:r>
            <a:r>
              <a:rPr lang="en-US" altLang="ja-JP" dirty="0"/>
              <a:t> </a:t>
            </a:r>
            <a:r>
              <a:rPr lang="en-US" altLang="ja-JP" dirty="0" err="1"/>
              <a:t>điểm</a:t>
            </a:r>
            <a:r>
              <a:rPr lang="en-US" altLang="ja-JP" dirty="0"/>
              <a:t> </a:t>
            </a:r>
            <a:r>
              <a:rPr lang="en-US" altLang="ja-JP" dirty="0" err="1"/>
              <a:t>cơ</a:t>
            </a:r>
            <a:r>
              <a:rPr lang="en-US" altLang="ja-JP" dirty="0"/>
              <a:t> </a:t>
            </a:r>
            <a:r>
              <a:rPr lang="en-US" altLang="ja-JP" dirty="0" err="1"/>
              <a:t>bản</a:t>
            </a:r>
            <a:r>
              <a:rPr lang="en-US" altLang="ja-JP" dirty="0"/>
              <a:t> </a:t>
            </a:r>
            <a:r>
              <a:rPr lang="en-US" altLang="ja-JP" dirty="0" err="1"/>
              <a:t>của</a:t>
            </a:r>
            <a:r>
              <a:rPr lang="en-US" altLang="ja-JP" dirty="0"/>
              <a:t> </a:t>
            </a:r>
            <a:r>
              <a:rPr lang="en-US" altLang="ja-JP" dirty="0" err="1"/>
              <a:t>ngắt</a:t>
            </a:r>
            <a:r>
              <a:rPr lang="en-US" altLang="ja-JP" dirty="0"/>
              <a:t>:</a:t>
            </a:r>
            <a:endParaRPr lang="vi-VN" altLang="ja-JP" dirty="0"/>
          </a:p>
          <a:p>
            <a:pPr lvl="1"/>
            <a:r>
              <a:rPr lang="en-US" altLang="ja-JP" dirty="0" err="1"/>
              <a:t>Ngắt</a:t>
            </a:r>
            <a:r>
              <a:rPr lang="en-US" altLang="ja-JP" dirty="0"/>
              <a:t> </a:t>
            </a:r>
            <a:r>
              <a:rPr lang="en-US" altLang="ja-JP" dirty="0" err="1"/>
              <a:t>chuyển</a:t>
            </a:r>
            <a:r>
              <a:rPr lang="en-US" altLang="ja-JP" dirty="0"/>
              <a:t> </a:t>
            </a:r>
            <a:r>
              <a:rPr lang="en-US" altLang="ja-JP" dirty="0" err="1"/>
              <a:t>điều</a:t>
            </a:r>
            <a:r>
              <a:rPr lang="en-US" altLang="ja-JP" dirty="0"/>
              <a:t> </a:t>
            </a:r>
            <a:r>
              <a:rPr lang="en-US" altLang="ja-JP" dirty="0" err="1"/>
              <a:t>khiển</a:t>
            </a:r>
            <a:r>
              <a:rPr lang="en-US" altLang="ja-JP" dirty="0"/>
              <a:t> </a:t>
            </a:r>
            <a:r>
              <a:rPr lang="en-US" altLang="ja-JP" dirty="0" err="1"/>
              <a:t>đến</a:t>
            </a:r>
            <a:r>
              <a:rPr lang="en-US" altLang="ja-JP" dirty="0"/>
              <a:t> </a:t>
            </a:r>
            <a:r>
              <a:rPr lang="en-US" altLang="en-US" dirty="0"/>
              <a:t>interrupt service routine </a:t>
            </a:r>
            <a:r>
              <a:rPr lang="en-US" altLang="en-US" dirty="0" err="1"/>
              <a:t>thông</a:t>
            </a:r>
            <a:r>
              <a:rPr lang="en-US" altLang="en-US" dirty="0"/>
              <a:t> qua interrupt vector (</a:t>
            </a:r>
            <a:r>
              <a:rPr lang="en-US" altLang="en-US" dirty="0" err="1"/>
              <a:t>chứa</a:t>
            </a:r>
            <a:r>
              <a:rPr lang="en-US" altLang="en-US" dirty="0"/>
              <a:t> </a:t>
            </a:r>
            <a:r>
              <a:rPr lang="en-US" altLang="en-US" dirty="0" err="1"/>
              <a:t>địa</a:t>
            </a:r>
            <a:r>
              <a:rPr lang="en-US" altLang="en-US" dirty="0"/>
              <a:t> </a:t>
            </a:r>
            <a:r>
              <a:rPr lang="en-US" altLang="en-US" dirty="0" err="1"/>
              <a:t>chỉ</a:t>
            </a:r>
            <a:r>
              <a:rPr lang="en-US" altLang="en-US" dirty="0"/>
              <a:t> </a:t>
            </a:r>
            <a:r>
              <a:rPr lang="en-US" altLang="en-US" dirty="0" err="1"/>
              <a:t>của</a:t>
            </a:r>
            <a:r>
              <a:rPr lang="en-US" altLang="en-US" dirty="0"/>
              <a:t> </a:t>
            </a:r>
            <a:r>
              <a:rPr lang="en-US" altLang="en-US" dirty="0" err="1"/>
              <a:t>tất</a:t>
            </a:r>
            <a:r>
              <a:rPr lang="en-US" altLang="en-US" dirty="0"/>
              <a:t> </a:t>
            </a:r>
            <a:r>
              <a:rPr lang="en-US" altLang="en-US" dirty="0" err="1"/>
              <a:t>cả</a:t>
            </a:r>
            <a:r>
              <a:rPr lang="en-US" altLang="en-US" dirty="0"/>
              <a:t> </a:t>
            </a:r>
            <a:r>
              <a:rPr lang="en-US" altLang="en-US" dirty="0" err="1"/>
              <a:t>các</a:t>
            </a:r>
            <a:r>
              <a:rPr lang="en-US" altLang="en-US" dirty="0"/>
              <a:t> service routine).</a:t>
            </a:r>
          </a:p>
          <a:p>
            <a:pPr lvl="1"/>
            <a:r>
              <a:rPr lang="en-US" altLang="en-US" dirty="0" err="1"/>
              <a:t>Kiến</a:t>
            </a:r>
            <a:r>
              <a:rPr lang="en-US" altLang="en-US" dirty="0"/>
              <a:t> </a:t>
            </a:r>
            <a:r>
              <a:rPr lang="en-US" altLang="en-US" dirty="0" err="1"/>
              <a:t>trúc</a:t>
            </a:r>
            <a:r>
              <a:rPr lang="en-US" altLang="en-US" dirty="0"/>
              <a:t> </a:t>
            </a:r>
            <a:r>
              <a:rPr lang="en-US" altLang="en-US" dirty="0" err="1"/>
              <a:t>ngắt</a:t>
            </a:r>
            <a:r>
              <a:rPr lang="en-US" altLang="en-US" dirty="0"/>
              <a:t> </a:t>
            </a:r>
            <a:r>
              <a:rPr lang="en-US" altLang="en-US" dirty="0" err="1"/>
              <a:t>phải</a:t>
            </a:r>
            <a:r>
              <a:rPr lang="en-US" altLang="en-US" dirty="0"/>
              <a:t> </a:t>
            </a:r>
            <a:r>
              <a:rPr lang="en-US" altLang="en-US" dirty="0" err="1"/>
              <a:t>lưu</a:t>
            </a:r>
            <a:r>
              <a:rPr lang="en-US" altLang="en-US" dirty="0"/>
              <a:t> </a:t>
            </a:r>
            <a:r>
              <a:rPr lang="en-US" altLang="en-US" dirty="0" err="1"/>
              <a:t>địa</a:t>
            </a:r>
            <a:r>
              <a:rPr lang="en-US" altLang="en-US" dirty="0"/>
              <a:t> </a:t>
            </a:r>
            <a:r>
              <a:rPr lang="en-US" altLang="en-US" dirty="0" err="1"/>
              <a:t>chỉ</a:t>
            </a:r>
            <a:r>
              <a:rPr lang="en-US" altLang="en-US" dirty="0"/>
              <a:t> </a:t>
            </a:r>
            <a:r>
              <a:rPr lang="en-US" altLang="en-US" dirty="0" err="1"/>
              <a:t>của</a:t>
            </a:r>
            <a:r>
              <a:rPr lang="en-US" altLang="en-US" dirty="0"/>
              <a:t> </a:t>
            </a:r>
            <a:r>
              <a:rPr lang="en-US" altLang="en-US" dirty="0" err="1"/>
              <a:t>lệnh</a:t>
            </a:r>
            <a:r>
              <a:rPr lang="en-US" altLang="en-US" dirty="0"/>
              <a:t> </a:t>
            </a:r>
            <a:r>
              <a:rPr lang="en-US" altLang="en-US" dirty="0" err="1"/>
              <a:t>phát</a:t>
            </a:r>
            <a:r>
              <a:rPr lang="en-US" altLang="en-US" dirty="0"/>
              <a:t> </a:t>
            </a:r>
            <a:r>
              <a:rPr lang="en-US" altLang="en-US" dirty="0" err="1"/>
              <a:t>sinh</a:t>
            </a:r>
            <a:r>
              <a:rPr lang="en-US" altLang="en-US" dirty="0"/>
              <a:t> </a:t>
            </a:r>
            <a:r>
              <a:rPr lang="en-US" altLang="en-US" dirty="0" err="1"/>
              <a:t>ngắt</a:t>
            </a:r>
            <a:r>
              <a:rPr lang="en-US" altLang="en-US" dirty="0"/>
              <a:t>.</a:t>
            </a:r>
          </a:p>
          <a:p>
            <a:pPr lvl="1"/>
            <a:r>
              <a:rPr lang="en-US" altLang="ja-JP" dirty="0" err="1"/>
              <a:t>Ngắt</a:t>
            </a:r>
            <a:r>
              <a:rPr lang="en-US" altLang="ja-JP" dirty="0"/>
              <a:t> </a:t>
            </a:r>
            <a:r>
              <a:rPr lang="en-US" altLang="ja-JP" dirty="0" err="1"/>
              <a:t>được</a:t>
            </a:r>
            <a:r>
              <a:rPr lang="en-US" altLang="ja-JP" dirty="0"/>
              <a:t> </a:t>
            </a:r>
            <a:r>
              <a:rPr lang="en-US" altLang="ja-JP" dirty="0" err="1"/>
              <a:t>tạo</a:t>
            </a:r>
            <a:r>
              <a:rPr lang="en-US" altLang="ja-JP" dirty="0"/>
              <a:t> </a:t>
            </a:r>
            <a:r>
              <a:rPr lang="en-US" altLang="ja-JP" dirty="0" err="1"/>
              <a:t>ra</a:t>
            </a:r>
            <a:r>
              <a:rPr lang="en-US" altLang="ja-JP" dirty="0"/>
              <a:t> </a:t>
            </a:r>
            <a:r>
              <a:rPr lang="en-US" altLang="ja-JP" dirty="0" err="1"/>
              <a:t>bởi</a:t>
            </a:r>
            <a:r>
              <a:rPr lang="en-US" altLang="ja-JP" dirty="0"/>
              <a:t> </a:t>
            </a:r>
            <a:r>
              <a:rPr lang="en-US" altLang="ja-JP" dirty="0" err="1"/>
              <a:t>phần</a:t>
            </a:r>
            <a:r>
              <a:rPr lang="en-US" altLang="ja-JP" dirty="0"/>
              <a:t> </a:t>
            </a:r>
            <a:r>
              <a:rPr lang="en-US" altLang="ja-JP" dirty="0" err="1"/>
              <a:t>mềm</a:t>
            </a:r>
            <a:r>
              <a:rPr lang="en-US" altLang="ja-JP" dirty="0"/>
              <a:t> do </a:t>
            </a:r>
            <a:r>
              <a:rPr lang="en-US" altLang="ja-JP" dirty="0" err="1"/>
              <a:t>một</a:t>
            </a:r>
            <a:r>
              <a:rPr lang="en-US" altLang="ja-JP" dirty="0"/>
              <a:t> </a:t>
            </a:r>
            <a:r>
              <a:rPr lang="en-US" altLang="ja-JP" dirty="0" err="1"/>
              <a:t>lỗi</a:t>
            </a:r>
            <a:r>
              <a:rPr lang="en-US" altLang="ja-JP" dirty="0"/>
              <a:t> (error) </a:t>
            </a:r>
            <a:r>
              <a:rPr lang="en-US" altLang="ja-JP" dirty="0" err="1"/>
              <a:t>hoặc</a:t>
            </a:r>
            <a:r>
              <a:rPr lang="en-US" altLang="ja-JP" dirty="0"/>
              <a:t> do </a:t>
            </a:r>
            <a:r>
              <a:rPr lang="en-US" altLang="ja-JP" dirty="0" err="1"/>
              <a:t>một</a:t>
            </a:r>
            <a:r>
              <a:rPr lang="en-US" altLang="ja-JP" dirty="0"/>
              <a:t> </a:t>
            </a:r>
            <a:r>
              <a:rPr lang="en-US" altLang="ja-JP" dirty="0" err="1"/>
              <a:t>yêu</a:t>
            </a:r>
            <a:r>
              <a:rPr lang="en-US" altLang="ja-JP" dirty="0"/>
              <a:t> </a:t>
            </a:r>
            <a:r>
              <a:rPr lang="en-US" altLang="ja-JP" dirty="0" err="1"/>
              <a:t>cầu</a:t>
            </a:r>
            <a:r>
              <a:rPr lang="en-US" altLang="ja-JP" dirty="0"/>
              <a:t> </a:t>
            </a:r>
            <a:r>
              <a:rPr lang="en-US" altLang="ja-JP" dirty="0" err="1"/>
              <a:t>của</a:t>
            </a:r>
            <a:r>
              <a:rPr lang="en-US" altLang="ja-JP" dirty="0"/>
              <a:t> </a:t>
            </a:r>
            <a:r>
              <a:rPr lang="en-US" altLang="ja-JP" dirty="0" err="1"/>
              <a:t>người</a:t>
            </a:r>
            <a:r>
              <a:rPr lang="en-US" altLang="ja-JP" dirty="0"/>
              <a:t> </a:t>
            </a:r>
            <a:r>
              <a:rPr lang="en-US" altLang="ja-JP" dirty="0" err="1"/>
              <a:t>dùng</a:t>
            </a:r>
            <a:r>
              <a:rPr lang="en-US" altLang="ja-JP" dirty="0"/>
              <a:t> (user request) </a:t>
            </a:r>
            <a:r>
              <a:rPr lang="en-US" altLang="ja-JP" dirty="0" err="1"/>
              <a:t>được</a:t>
            </a:r>
            <a:r>
              <a:rPr lang="en-US" altLang="ja-JP" dirty="0"/>
              <a:t> </a:t>
            </a:r>
            <a:r>
              <a:rPr lang="en-US" altLang="ja-JP" dirty="0" err="1"/>
              <a:t>gọi</a:t>
            </a:r>
            <a:r>
              <a:rPr lang="en-US" altLang="ja-JP" dirty="0"/>
              <a:t> </a:t>
            </a:r>
            <a:r>
              <a:rPr lang="en-US" altLang="ja-JP" dirty="0" err="1"/>
              <a:t>là</a:t>
            </a:r>
            <a:r>
              <a:rPr lang="en-US" altLang="ja-JP" dirty="0"/>
              <a:t> trap </a:t>
            </a:r>
            <a:r>
              <a:rPr lang="en-US" altLang="ja-JP" dirty="0" err="1"/>
              <a:t>hoặc</a:t>
            </a:r>
            <a:r>
              <a:rPr lang="en-US" altLang="ja-JP" dirty="0"/>
              <a:t> exception.</a:t>
            </a:r>
          </a:p>
          <a:p>
            <a:pPr lvl="1"/>
            <a:r>
              <a:rPr lang="en-US" altLang="ja-JP" dirty="0" err="1"/>
              <a:t>Hệ</a:t>
            </a:r>
            <a:r>
              <a:rPr lang="en-US" altLang="ja-JP" dirty="0"/>
              <a:t> </a:t>
            </a:r>
            <a:r>
              <a:rPr lang="en-US" altLang="ja-JP" dirty="0" err="1"/>
              <a:t>điều</a:t>
            </a:r>
            <a:r>
              <a:rPr lang="en-US" altLang="ja-JP" dirty="0"/>
              <a:t> </a:t>
            </a:r>
            <a:r>
              <a:rPr lang="en-US" altLang="ja-JP" dirty="0" err="1"/>
              <a:t>hành</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định</a:t>
            </a:r>
            <a:r>
              <a:rPr lang="en-US" altLang="ja-JP" dirty="0"/>
              <a:t> </a:t>
            </a:r>
            <a:r>
              <a:rPr lang="en-US" altLang="ja-JP" dirty="0" err="1"/>
              <a:t>hướng</a:t>
            </a:r>
            <a:r>
              <a:rPr lang="en-US" altLang="ja-JP" dirty="0"/>
              <a:t> </a:t>
            </a:r>
            <a:r>
              <a:rPr lang="en-US" altLang="ja-JP" dirty="0" err="1"/>
              <a:t>theo</a:t>
            </a:r>
            <a:r>
              <a:rPr lang="en-US" altLang="ja-JP" dirty="0"/>
              <a:t> </a:t>
            </a:r>
            <a:r>
              <a:rPr lang="en-US" altLang="ja-JP" dirty="0" err="1"/>
              <a:t>ngắt</a:t>
            </a:r>
            <a:r>
              <a:rPr lang="en-US" altLang="ja-JP" dirty="0"/>
              <a:t> (interrupt driven).</a:t>
            </a:r>
          </a:p>
          <a:p>
            <a:pPr lvl="1"/>
            <a:endParaRPr lang="en-US" altLang="en-US" sz="1000" i="1"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17</a:t>
            </a:fld>
            <a:endParaRPr kumimoji="1" lang="ja-JP" altLang="en-US"/>
          </a:p>
        </p:txBody>
      </p:sp>
    </p:spTree>
    <p:extLst>
      <p:ext uri="{BB962C8B-B14F-4D97-AF65-F5344CB8AC3E}">
        <p14:creationId xmlns:p14="http://schemas.microsoft.com/office/powerpoint/2010/main" val="19269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7.2. Các mô hình đa tiểu trình</a:t>
            </a:r>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233824"/>
            <a:ext cx="10579654" cy="2308029"/>
          </a:xfrm>
        </p:spPr>
        <p:txBody>
          <a:bodyPr>
            <a:normAutofit/>
          </a:bodyPr>
          <a:lstStyle/>
          <a:p>
            <a:r>
              <a:rPr lang="en-US" dirty="0" err="1"/>
              <a:t>Nhiều</a:t>
            </a:r>
            <a:r>
              <a:rPr lang="en-US" dirty="0"/>
              <a:t> – </a:t>
            </a:r>
            <a:r>
              <a:rPr lang="en-US" dirty="0" err="1"/>
              <a:t>Một</a:t>
            </a:r>
            <a:r>
              <a:rPr lang="en-US" dirty="0"/>
              <a:t> (Many-to-One)</a:t>
            </a:r>
          </a:p>
          <a:p>
            <a:pPr algn="l"/>
            <a:r>
              <a:rPr lang="en-US" altLang="en-US" dirty="0" err="1"/>
              <a:t>Một</a:t>
            </a:r>
            <a:r>
              <a:rPr lang="en-US" altLang="en-US" dirty="0"/>
              <a:t> – </a:t>
            </a:r>
            <a:r>
              <a:rPr lang="en-US" altLang="en-US" dirty="0" err="1"/>
              <a:t>Một</a:t>
            </a:r>
            <a:r>
              <a:rPr lang="en-US" altLang="en-US" dirty="0"/>
              <a:t> (One-to-One)</a:t>
            </a:r>
          </a:p>
          <a:p>
            <a:r>
              <a:rPr lang="en-US" altLang="en-US" dirty="0" err="1"/>
              <a:t>Nhiều</a:t>
            </a:r>
            <a:r>
              <a:rPr lang="en-US" altLang="en-US" dirty="0"/>
              <a:t> – </a:t>
            </a:r>
            <a:r>
              <a:rPr lang="en-US" altLang="en-US" dirty="0" err="1"/>
              <a:t>Nhiều</a:t>
            </a:r>
            <a:r>
              <a:rPr lang="en-US" altLang="en-US" dirty="0"/>
              <a:t> (Many-to-Many)</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170</a:t>
            </a:fld>
            <a:endParaRPr lang="en-VN" dirty="0"/>
          </a:p>
        </p:txBody>
      </p:sp>
    </p:spTree>
    <p:extLst>
      <p:ext uri="{BB962C8B-B14F-4D97-AF65-F5344CB8AC3E}">
        <p14:creationId xmlns:p14="http://schemas.microsoft.com/office/powerpoint/2010/main" val="172089121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7.2. Các mô hình đa tiểu 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2199190"/>
            <a:ext cx="6274837" cy="3977773"/>
          </a:xfrm>
        </p:spPr>
        <p:txBody>
          <a:bodyPr>
            <a:normAutofit/>
          </a:bodyPr>
          <a:lstStyle/>
          <a:p>
            <a:r>
              <a:rPr lang="en-US" altLang="en-US" sz="2200" dirty="0" err="1"/>
              <a:t>Nhiều</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ng</a:t>
            </a:r>
            <a:r>
              <a:rPr lang="vi-VN" altLang="en-US" sz="2200" dirty="0"/>
              <a:t>ư</a:t>
            </a:r>
            <a:r>
              <a:rPr lang="en-US" altLang="en-US" sz="2200" dirty="0" err="1"/>
              <a:t>ời</a:t>
            </a:r>
            <a:r>
              <a:rPr lang="en-US" altLang="en-US" sz="2200" dirty="0"/>
              <a:t> </a:t>
            </a:r>
            <a:r>
              <a:rPr lang="en-US" altLang="en-US" sz="2200" dirty="0" err="1"/>
              <a:t>dùng</a:t>
            </a:r>
            <a:r>
              <a:rPr lang="en-US" altLang="en-US" sz="2200" dirty="0"/>
              <a:t> </a:t>
            </a:r>
            <a:r>
              <a:rPr lang="en-US" altLang="en-US" sz="2200" dirty="0" err="1"/>
              <a:t>đ</a:t>
            </a:r>
            <a:r>
              <a:rPr lang="vi-VN" altLang="en-US" sz="2200" dirty="0"/>
              <a:t>ư</a:t>
            </a:r>
            <a:r>
              <a:rPr lang="en-US" altLang="en-US" sz="2200" dirty="0" err="1"/>
              <a:t>ợc</a:t>
            </a:r>
            <a:r>
              <a:rPr lang="en-US" altLang="en-US" sz="2200" dirty="0"/>
              <a:t> </a:t>
            </a:r>
            <a:r>
              <a:rPr lang="en-US" altLang="en-US" sz="2200" dirty="0" err="1"/>
              <a:t>ánh</a:t>
            </a:r>
            <a:r>
              <a:rPr lang="en-US" altLang="en-US" sz="2200" dirty="0"/>
              <a:t> </a:t>
            </a:r>
            <a:r>
              <a:rPr lang="en-US" altLang="en-US" sz="2200" dirty="0" err="1"/>
              <a:t>xạ</a:t>
            </a:r>
            <a:r>
              <a:rPr lang="en-US" altLang="en-US" sz="2200" dirty="0"/>
              <a:t> </a:t>
            </a:r>
            <a:r>
              <a:rPr lang="en-US" altLang="en-US" sz="2200" dirty="0" err="1"/>
              <a:t>đến</a:t>
            </a:r>
            <a:r>
              <a:rPr lang="en-US" altLang="en-US" sz="2200" dirty="0"/>
              <a:t> </a:t>
            </a:r>
            <a:r>
              <a:rPr lang="en-US" altLang="en-US" sz="2200" dirty="0" err="1"/>
              <a:t>một</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a:t>
            </a:r>
            <a:r>
              <a:rPr lang="en-US" altLang="en-US" sz="2200" dirty="0" err="1"/>
              <a:t>hạt</a:t>
            </a:r>
            <a:r>
              <a:rPr lang="en-US" altLang="en-US" sz="2200" dirty="0"/>
              <a:t> </a:t>
            </a:r>
            <a:r>
              <a:rPr lang="en-US" altLang="en-US" sz="2200" dirty="0" err="1"/>
              <a:t>nhân</a:t>
            </a:r>
            <a:r>
              <a:rPr lang="en-US" altLang="en-US" sz="2200" dirty="0"/>
              <a:t>.</a:t>
            </a:r>
          </a:p>
          <a:p>
            <a:r>
              <a:rPr lang="en-US" altLang="en-US" sz="2200" dirty="0" err="1"/>
              <a:t>Một</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a:t>
            </a:r>
            <a:r>
              <a:rPr lang="en-US" altLang="en-US" sz="2200" dirty="0" err="1"/>
              <a:t>bị</a:t>
            </a:r>
            <a:r>
              <a:rPr lang="en-US" altLang="en-US" sz="2200" dirty="0"/>
              <a:t> block </a:t>
            </a:r>
            <a:r>
              <a:rPr lang="en-US" altLang="en-US" sz="2200" dirty="0" err="1"/>
              <a:t>sẽ</a:t>
            </a:r>
            <a:r>
              <a:rPr lang="en-US" altLang="en-US" sz="2200" dirty="0"/>
              <a:t> </a:t>
            </a:r>
            <a:r>
              <a:rPr lang="en-US" altLang="en-US" sz="2200" dirty="0" err="1"/>
              <a:t>dẫn</a:t>
            </a:r>
            <a:r>
              <a:rPr lang="en-US" altLang="en-US" sz="2200" dirty="0"/>
              <a:t> </a:t>
            </a:r>
            <a:r>
              <a:rPr lang="en-US" altLang="en-US" sz="2200" dirty="0" err="1"/>
              <a:t>đến</a:t>
            </a:r>
            <a:r>
              <a:rPr lang="en-US" altLang="en-US" sz="2200" dirty="0"/>
              <a:t> </a:t>
            </a:r>
            <a:r>
              <a:rPr lang="en-US" altLang="en-US" sz="2200" dirty="0" err="1"/>
              <a:t>tất</a:t>
            </a:r>
            <a:r>
              <a:rPr lang="en-US" altLang="en-US" sz="2200" dirty="0"/>
              <a:t> </a:t>
            </a:r>
            <a:r>
              <a:rPr lang="en-US" altLang="en-US" sz="2200" dirty="0" err="1"/>
              <a:t>cả</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a:t>
            </a:r>
            <a:r>
              <a:rPr lang="en-US" altLang="en-US" sz="2200" dirty="0" err="1"/>
              <a:t>bị</a:t>
            </a:r>
            <a:r>
              <a:rPr lang="en-US" altLang="en-US" sz="2200" dirty="0"/>
              <a:t> block. </a:t>
            </a:r>
          </a:p>
          <a:p>
            <a:r>
              <a:rPr lang="en-US" altLang="en-US" sz="2200" dirty="0" err="1"/>
              <a:t>Các</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a:t>
            </a:r>
            <a:r>
              <a:rPr lang="en-US" altLang="en-US" sz="2200" dirty="0" err="1"/>
              <a:t>không</a:t>
            </a:r>
            <a:r>
              <a:rPr lang="en-US" altLang="en-US" sz="2200" dirty="0"/>
              <a:t> </a:t>
            </a:r>
            <a:r>
              <a:rPr lang="en-US" altLang="en-US" sz="2200" dirty="0" err="1"/>
              <a:t>thể</a:t>
            </a:r>
            <a:r>
              <a:rPr lang="en-US" altLang="en-US" sz="2200" dirty="0"/>
              <a:t> </a:t>
            </a:r>
            <a:r>
              <a:rPr lang="en-US" altLang="en-US" sz="2200" dirty="0" err="1"/>
              <a:t>chạy</a:t>
            </a:r>
            <a:r>
              <a:rPr lang="en-US" altLang="en-US" sz="2200" dirty="0"/>
              <a:t> song song </a:t>
            </a:r>
            <a:r>
              <a:rPr lang="en-US" altLang="en-US" sz="2200" dirty="0" err="1"/>
              <a:t>trên</a:t>
            </a:r>
            <a:r>
              <a:rPr lang="en-US" altLang="en-US" sz="2200" dirty="0"/>
              <a:t> </a:t>
            </a:r>
            <a:r>
              <a:rPr lang="en-US" altLang="en-US" sz="2200" dirty="0" err="1"/>
              <a:t>các</a:t>
            </a:r>
            <a:r>
              <a:rPr lang="en-US" altLang="en-US" sz="2200" dirty="0"/>
              <a:t> </a:t>
            </a:r>
            <a:r>
              <a:rPr lang="en-US" altLang="en-US" sz="2200" dirty="0" err="1"/>
              <a:t>hệ</a:t>
            </a:r>
            <a:r>
              <a:rPr lang="en-US" altLang="en-US" sz="2200" dirty="0"/>
              <a:t> </a:t>
            </a:r>
            <a:r>
              <a:rPr lang="en-US" altLang="en-US" sz="2200" dirty="0" err="1"/>
              <a:t>thống</a:t>
            </a:r>
            <a:r>
              <a:rPr lang="en-US" altLang="en-US" sz="2200" dirty="0"/>
              <a:t> </a:t>
            </a:r>
            <a:r>
              <a:rPr lang="en-US" altLang="en-US" sz="2200" dirty="0" err="1"/>
              <a:t>đa</a:t>
            </a:r>
            <a:r>
              <a:rPr lang="en-US" altLang="en-US" sz="2200" dirty="0"/>
              <a:t> </a:t>
            </a:r>
            <a:r>
              <a:rPr lang="en-US" altLang="en-US" sz="2200" dirty="0" err="1"/>
              <a:t>lõi</a:t>
            </a:r>
            <a:r>
              <a:rPr lang="en-US" altLang="en-US" sz="2200" dirty="0"/>
              <a:t> </a:t>
            </a:r>
            <a:r>
              <a:rPr lang="en-US" altLang="en-US" sz="2200" dirty="0" err="1"/>
              <a:t>bởi</a:t>
            </a:r>
            <a:r>
              <a:rPr lang="en-US" altLang="en-US" sz="2200" dirty="0"/>
              <a:t> </a:t>
            </a:r>
            <a:r>
              <a:rPr lang="en-US" altLang="en-US" sz="2200" dirty="0" err="1"/>
              <a:t>vì</a:t>
            </a:r>
            <a:r>
              <a:rPr lang="en-US" altLang="en-US" sz="2200" dirty="0"/>
              <a:t> </a:t>
            </a:r>
            <a:r>
              <a:rPr lang="en-US" altLang="en-US" sz="2200" dirty="0" err="1"/>
              <a:t>chỉ</a:t>
            </a:r>
            <a:r>
              <a:rPr lang="en-US" altLang="en-US" sz="2200" dirty="0"/>
              <a:t> </a:t>
            </a:r>
            <a:r>
              <a:rPr lang="en-US" altLang="en-US" sz="2200" dirty="0" err="1"/>
              <a:t>có</a:t>
            </a:r>
            <a:r>
              <a:rPr lang="en-US" altLang="en-US" sz="2200" dirty="0"/>
              <a:t> </a:t>
            </a:r>
            <a:r>
              <a:rPr lang="en-US" altLang="en-US" sz="2200" dirty="0" err="1"/>
              <a:t>một</a:t>
            </a:r>
            <a:r>
              <a:rPr lang="en-US" altLang="en-US" sz="2200" dirty="0"/>
              <a:t> </a:t>
            </a:r>
            <a:r>
              <a:rPr lang="en-US" altLang="en-US" sz="2200" dirty="0" err="1"/>
              <a:t>tiểu</a:t>
            </a:r>
            <a:r>
              <a:rPr lang="en-US" altLang="en-US" sz="2200" dirty="0"/>
              <a:t> </a:t>
            </a:r>
            <a:r>
              <a:rPr lang="en-US" altLang="en-US" sz="2200" dirty="0" err="1"/>
              <a:t>trình</a:t>
            </a:r>
            <a:r>
              <a:rPr lang="en-US" altLang="en-US" sz="2200" dirty="0"/>
              <a:t> </a:t>
            </a:r>
            <a:r>
              <a:rPr lang="en-US" altLang="en-US" sz="2200" dirty="0" err="1"/>
              <a:t>có</a:t>
            </a:r>
            <a:r>
              <a:rPr lang="en-US" altLang="en-US" sz="2200" dirty="0"/>
              <a:t> </a:t>
            </a:r>
            <a:r>
              <a:rPr lang="en-US" altLang="en-US" sz="2200" dirty="0" err="1"/>
              <a:t>thể</a:t>
            </a:r>
            <a:r>
              <a:rPr lang="en-US" altLang="en-US" sz="2200" dirty="0"/>
              <a:t> </a:t>
            </a:r>
            <a:r>
              <a:rPr lang="en-US" altLang="en-US" sz="2200" dirty="0" err="1"/>
              <a:t>truy</a:t>
            </a:r>
            <a:r>
              <a:rPr lang="en-US" altLang="en-US" sz="2200" dirty="0"/>
              <a:t> </a:t>
            </a:r>
            <a:r>
              <a:rPr lang="en-US" altLang="en-US" sz="2200" dirty="0" err="1"/>
              <a:t>xuất</a:t>
            </a:r>
            <a:r>
              <a:rPr lang="en-US" altLang="en-US" sz="2200" dirty="0"/>
              <a:t> </a:t>
            </a:r>
            <a:r>
              <a:rPr lang="en-US" altLang="en-US" sz="2200" dirty="0" err="1"/>
              <a:t>nhân</a:t>
            </a:r>
            <a:r>
              <a:rPr lang="en-US" altLang="en-US" sz="2200" dirty="0"/>
              <a:t> </a:t>
            </a:r>
            <a:r>
              <a:rPr lang="en-US" altLang="en-US" sz="2200" dirty="0" err="1"/>
              <a:t>tại</a:t>
            </a:r>
            <a:r>
              <a:rPr lang="en-US" altLang="en-US" sz="2200" dirty="0"/>
              <a:t> </a:t>
            </a:r>
            <a:r>
              <a:rPr lang="en-US" altLang="en-US" sz="2200" dirty="0" err="1"/>
              <a:t>một</a:t>
            </a:r>
            <a:r>
              <a:rPr lang="en-US" altLang="en-US" sz="2200" dirty="0"/>
              <a:t> </a:t>
            </a:r>
            <a:r>
              <a:rPr lang="en-US" altLang="en-US" sz="2200" dirty="0" err="1"/>
              <a:t>thời</a:t>
            </a:r>
            <a:r>
              <a:rPr lang="en-US" altLang="en-US" sz="2200" dirty="0"/>
              <a:t> </a:t>
            </a:r>
            <a:r>
              <a:rPr lang="en-US" altLang="en-US" sz="2200" dirty="0" err="1"/>
              <a:t>điểm</a:t>
            </a:r>
            <a:r>
              <a:rPr lang="en-US" altLang="en-US" sz="2200" dirty="0"/>
              <a:t>. </a:t>
            </a:r>
          </a:p>
          <a:p>
            <a:r>
              <a:rPr lang="en-US" altLang="en-US" sz="2200" dirty="0" err="1"/>
              <a:t>Rất</a:t>
            </a:r>
            <a:r>
              <a:rPr lang="en-US" altLang="en-US" sz="2200" dirty="0"/>
              <a:t> </a:t>
            </a:r>
            <a:r>
              <a:rPr lang="en-US" altLang="en-US" sz="2200" dirty="0" err="1"/>
              <a:t>ít</a:t>
            </a:r>
            <a:r>
              <a:rPr lang="en-US" altLang="en-US" sz="2200" dirty="0"/>
              <a:t> </a:t>
            </a:r>
            <a:r>
              <a:rPr lang="en-US" altLang="en-US" sz="2200" dirty="0" err="1"/>
              <a:t>hệ</a:t>
            </a:r>
            <a:r>
              <a:rPr lang="en-US" altLang="en-US" sz="2200" dirty="0"/>
              <a:t> </a:t>
            </a:r>
            <a:r>
              <a:rPr lang="en-US" altLang="en-US" sz="2200" dirty="0" err="1"/>
              <a:t>thống</a:t>
            </a:r>
            <a:r>
              <a:rPr lang="en-US" altLang="en-US" sz="2200" dirty="0"/>
              <a:t> </a:t>
            </a:r>
            <a:r>
              <a:rPr lang="en-US" altLang="en-US" sz="2200" dirty="0" err="1"/>
              <a:t>sử</a:t>
            </a:r>
            <a:r>
              <a:rPr lang="en-US" altLang="en-US" sz="2200" dirty="0"/>
              <a:t> </a:t>
            </a:r>
            <a:r>
              <a:rPr lang="en-US" altLang="en-US" sz="2200" dirty="0" err="1"/>
              <a:t>dụng</a:t>
            </a:r>
            <a:r>
              <a:rPr lang="en-US" altLang="en-US" sz="2200" dirty="0"/>
              <a:t> </a:t>
            </a:r>
            <a:r>
              <a:rPr lang="en-US" altLang="en-US" sz="2200" dirty="0" err="1"/>
              <a:t>mô</a:t>
            </a:r>
            <a:r>
              <a:rPr lang="en-US" altLang="en-US" sz="2200" dirty="0"/>
              <a:t> </a:t>
            </a:r>
            <a:r>
              <a:rPr lang="en-US" altLang="en-US" sz="2200" dirty="0" err="1"/>
              <a:t>hình</a:t>
            </a:r>
            <a:r>
              <a:rPr lang="en-US" altLang="en-US" sz="2200" dirty="0"/>
              <a:t> </a:t>
            </a:r>
            <a:r>
              <a:rPr lang="en-US" altLang="en-US" sz="2200" dirty="0" err="1"/>
              <a:t>này</a:t>
            </a:r>
            <a:r>
              <a:rPr lang="en-US" altLang="en-US" sz="2200" dirty="0"/>
              <a: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171</a:t>
            </a:fld>
            <a:endParaRPr lang="en-VN" dirty="0"/>
          </a:p>
        </p:txBody>
      </p:sp>
      <p:pic>
        <p:nvPicPr>
          <p:cNvPr id="7" name="Picture 6">
            <a:extLst>
              <a:ext uri="{FF2B5EF4-FFF2-40B4-BE49-F238E27FC236}">
                <a16:creationId xmlns:a16="http://schemas.microsoft.com/office/drawing/2014/main" id="{F9373FA2-3D38-FE22-9F5B-9FA3614A54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90025" y="2335881"/>
            <a:ext cx="4324433" cy="237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C11FE1FE-209F-124E-9DF8-E2C2F77FBF48}"/>
              </a:ext>
            </a:extLst>
          </p:cNvPr>
          <p:cNvSpPr txBox="1">
            <a:spLocks/>
          </p:cNvSpPr>
          <p:nvPr/>
        </p:nvSpPr>
        <p:spPr>
          <a:xfrm>
            <a:off x="774144" y="1307735"/>
            <a:ext cx="5359159"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Mô</a:t>
            </a:r>
            <a:r>
              <a:rPr lang="en-US" dirty="0"/>
              <a:t> </a:t>
            </a:r>
            <a:r>
              <a:rPr lang="en-US" dirty="0" err="1"/>
              <a:t>hình</a:t>
            </a:r>
            <a:r>
              <a:rPr lang="en-US" dirty="0"/>
              <a:t> </a:t>
            </a:r>
            <a:r>
              <a:rPr lang="en-US" dirty="0" err="1"/>
              <a:t>Nhiều</a:t>
            </a:r>
            <a:r>
              <a:rPr lang="en-US" dirty="0"/>
              <a:t> – </a:t>
            </a:r>
            <a:r>
              <a:rPr lang="en-US" dirty="0" err="1"/>
              <a:t>Một</a:t>
            </a:r>
            <a:r>
              <a:rPr lang="en-US" dirty="0"/>
              <a:t> (Many-to-One)</a:t>
            </a:r>
            <a:endParaRPr lang="en-VN" dirty="0"/>
          </a:p>
        </p:txBody>
      </p:sp>
    </p:spTree>
    <p:extLst>
      <p:ext uri="{BB962C8B-B14F-4D97-AF65-F5344CB8AC3E}">
        <p14:creationId xmlns:p14="http://schemas.microsoft.com/office/powerpoint/2010/main" val="115319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7.2. Các mô hình đa tiểu 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1142797" y="1809280"/>
            <a:ext cx="10308974" cy="4001212"/>
          </a:xfrm>
        </p:spPr>
        <p:txBody>
          <a:bodyPr>
            <a:normAutofit fontScale="85000" lnSpcReduction="10000"/>
          </a:bodyPr>
          <a:lstStyle/>
          <a:p>
            <a:r>
              <a:rPr lang="en-US" altLang="en-US" dirty="0" err="1"/>
              <a:t>Mỗi</a:t>
            </a:r>
            <a:r>
              <a:rPr lang="en-US" altLang="en-US" dirty="0"/>
              <a:t> </a:t>
            </a:r>
            <a:r>
              <a:rPr lang="en-US" altLang="en-US" dirty="0" err="1"/>
              <a:t>tiểu</a:t>
            </a:r>
            <a:r>
              <a:rPr lang="en-US" altLang="en-US" dirty="0"/>
              <a:t> </a:t>
            </a:r>
            <a:r>
              <a:rPr lang="en-US" altLang="en-US" dirty="0" err="1"/>
              <a:t>trình</a:t>
            </a:r>
            <a:r>
              <a:rPr lang="en-US" altLang="en-US" dirty="0"/>
              <a:t> ng</a:t>
            </a:r>
            <a:r>
              <a:rPr lang="vi-VN" altLang="en-US" dirty="0"/>
              <a:t>ư</a:t>
            </a:r>
            <a:r>
              <a:rPr lang="en-US" altLang="en-US" dirty="0" err="1"/>
              <a:t>ời</a:t>
            </a:r>
            <a:r>
              <a:rPr lang="en-US" altLang="en-US" dirty="0"/>
              <a:t> </a:t>
            </a:r>
            <a:r>
              <a:rPr lang="en-US" altLang="en-US" dirty="0" err="1"/>
              <a:t>dùng</a:t>
            </a:r>
            <a:r>
              <a:rPr lang="en-US" altLang="en-US" dirty="0"/>
              <a:t> </a:t>
            </a:r>
            <a:r>
              <a:rPr lang="en-US" altLang="en-US" dirty="0" err="1"/>
              <a:t>ứng</a:t>
            </a:r>
            <a:r>
              <a:rPr lang="en-US" altLang="en-US" dirty="0"/>
              <a:t> </a:t>
            </a:r>
            <a:r>
              <a:rPr lang="en-US" altLang="en-US" dirty="0" err="1"/>
              <a:t>với</a:t>
            </a:r>
            <a:r>
              <a:rPr lang="en-US" altLang="en-US" dirty="0"/>
              <a:t> </a:t>
            </a:r>
            <a:r>
              <a:rPr lang="en-US" altLang="en-US" dirty="0" err="1"/>
              <a:t>một</a:t>
            </a:r>
            <a:r>
              <a:rPr lang="en-US" altLang="en-US" dirty="0"/>
              <a:t> </a:t>
            </a:r>
            <a:r>
              <a:rPr lang="en-US" altLang="en-US" dirty="0" err="1"/>
              <a:t>tiểu</a:t>
            </a:r>
            <a:r>
              <a:rPr lang="en-US" altLang="en-US" dirty="0"/>
              <a:t> </a:t>
            </a:r>
            <a:r>
              <a:rPr lang="en-US" altLang="en-US" dirty="0" err="1"/>
              <a:t>trình</a:t>
            </a:r>
            <a:r>
              <a:rPr lang="en-US" altLang="en-US" dirty="0"/>
              <a:t> </a:t>
            </a:r>
            <a:r>
              <a:rPr lang="en-US" altLang="en-US" dirty="0" err="1"/>
              <a:t>hạt</a:t>
            </a:r>
            <a:r>
              <a:rPr lang="en-US" altLang="en-US" dirty="0"/>
              <a:t> </a:t>
            </a:r>
            <a:r>
              <a:rPr lang="en-US" altLang="en-US" dirty="0" err="1"/>
              <a:t>nhân</a:t>
            </a:r>
            <a:r>
              <a:rPr lang="en-US" altLang="en-US" dirty="0"/>
              <a:t>.</a:t>
            </a:r>
          </a:p>
          <a:p>
            <a:r>
              <a:rPr lang="en-US" altLang="en-US" dirty="0" err="1"/>
              <a:t>Tạo</a:t>
            </a:r>
            <a:r>
              <a:rPr lang="en-US" altLang="en-US" dirty="0"/>
              <a:t> </a:t>
            </a:r>
            <a:r>
              <a:rPr lang="en-US" altLang="en-US" dirty="0" err="1"/>
              <a:t>một</a:t>
            </a:r>
            <a:r>
              <a:rPr lang="en-US" altLang="en-US" dirty="0"/>
              <a:t> </a:t>
            </a:r>
            <a:r>
              <a:rPr lang="en-US" altLang="en-US" dirty="0" err="1"/>
              <a:t>tiểu</a:t>
            </a:r>
            <a:r>
              <a:rPr lang="en-US" altLang="en-US" dirty="0"/>
              <a:t> </a:t>
            </a:r>
            <a:r>
              <a:rPr lang="en-US" altLang="en-US" dirty="0" err="1"/>
              <a:t>trình</a:t>
            </a:r>
            <a:r>
              <a:rPr lang="en-US" altLang="en-US" dirty="0"/>
              <a:t> ng</a:t>
            </a:r>
            <a:r>
              <a:rPr lang="vi-VN" altLang="en-US" dirty="0"/>
              <a:t>ư</a:t>
            </a:r>
            <a:r>
              <a:rPr lang="en-US" altLang="en-US" dirty="0" err="1"/>
              <a:t>ời</a:t>
            </a:r>
            <a:r>
              <a:rPr lang="en-US" altLang="en-US" dirty="0"/>
              <a:t> </a:t>
            </a:r>
            <a:r>
              <a:rPr lang="en-US" altLang="en-US" dirty="0" err="1"/>
              <a:t>dùng</a:t>
            </a:r>
            <a:r>
              <a:rPr lang="en-US" altLang="en-US" dirty="0"/>
              <a:t> </a:t>
            </a:r>
            <a:r>
              <a:rPr lang="en-US" altLang="en-US" dirty="0" err="1"/>
              <a:t>cũng</a:t>
            </a:r>
            <a:r>
              <a:rPr lang="en-US" altLang="en-US" dirty="0"/>
              <a:t> </a:t>
            </a:r>
            <a:r>
              <a:rPr lang="en-US" altLang="en-US" dirty="0" err="1"/>
              <a:t>đồng</a:t>
            </a:r>
            <a:r>
              <a:rPr lang="en-US" altLang="en-US" dirty="0"/>
              <a:t> </a:t>
            </a:r>
            <a:r>
              <a:rPr lang="en-US" altLang="en-US" dirty="0" err="1"/>
              <a:t>thời</a:t>
            </a:r>
            <a:r>
              <a:rPr lang="en-US" altLang="en-US" dirty="0"/>
              <a:t> </a:t>
            </a:r>
            <a:r>
              <a:rPr lang="en-US" altLang="en-US" dirty="0" err="1"/>
              <a:t>tạo</a:t>
            </a:r>
            <a:r>
              <a:rPr lang="en-US" altLang="en-US" dirty="0"/>
              <a:t> </a:t>
            </a:r>
            <a:r>
              <a:rPr lang="en-US" altLang="en-US" dirty="0" err="1"/>
              <a:t>một</a:t>
            </a:r>
            <a:r>
              <a:rPr lang="en-US" altLang="en-US" dirty="0"/>
              <a:t> </a:t>
            </a:r>
            <a:r>
              <a:rPr lang="en-US" altLang="en-US" dirty="0" err="1"/>
              <a:t>tiểu</a:t>
            </a:r>
            <a:r>
              <a:rPr lang="en-US" altLang="en-US" dirty="0"/>
              <a:t> </a:t>
            </a:r>
            <a:r>
              <a:rPr lang="en-US" altLang="en-US" dirty="0" err="1"/>
              <a:t>trình</a:t>
            </a:r>
            <a:r>
              <a:rPr lang="en-US" altLang="en-US" dirty="0"/>
              <a:t> </a:t>
            </a:r>
            <a:r>
              <a:rPr lang="en-US" altLang="en-US" dirty="0" err="1"/>
              <a:t>hạt</a:t>
            </a:r>
            <a:r>
              <a:rPr lang="en-US" altLang="en-US" dirty="0"/>
              <a:t> </a:t>
            </a:r>
            <a:r>
              <a:rPr lang="en-US" altLang="en-US" dirty="0" err="1"/>
              <a:t>nhân</a:t>
            </a:r>
            <a:r>
              <a:rPr lang="en-US" altLang="en-US" dirty="0"/>
              <a:t>. </a:t>
            </a:r>
          </a:p>
          <a:p>
            <a:r>
              <a:rPr lang="en-US" altLang="en-US" dirty="0" err="1"/>
              <a:t>Tính</a:t>
            </a:r>
            <a:r>
              <a:rPr lang="en-US" altLang="en-US" dirty="0"/>
              <a:t> </a:t>
            </a:r>
            <a:r>
              <a:rPr lang="en-US" altLang="en-US" dirty="0" err="1"/>
              <a:t>đồng</a:t>
            </a:r>
            <a:r>
              <a:rPr lang="en-US" altLang="en-US" dirty="0"/>
              <a:t> </a:t>
            </a:r>
            <a:r>
              <a:rPr lang="en-US" altLang="en-US" dirty="0" err="1"/>
              <a:t>thời</a:t>
            </a:r>
            <a:r>
              <a:rPr lang="en-US" altLang="en-US" dirty="0"/>
              <a:t> (concurrency) </a:t>
            </a:r>
            <a:r>
              <a:rPr lang="en-US" altLang="en-US" dirty="0" err="1"/>
              <a:t>tốt</a:t>
            </a:r>
            <a:r>
              <a:rPr lang="en-US" altLang="en-US" dirty="0"/>
              <a:t> h</a:t>
            </a:r>
            <a:r>
              <a:rPr lang="vi-VN" altLang="en-US" dirty="0"/>
              <a:t>ơ</a:t>
            </a:r>
            <a:r>
              <a:rPr lang="en-US" altLang="en-US" dirty="0"/>
              <a:t>n </a:t>
            </a:r>
            <a:r>
              <a:rPr lang="en-US" altLang="en-US" dirty="0" err="1"/>
              <a:t>mô</a:t>
            </a:r>
            <a:r>
              <a:rPr lang="en-US" altLang="en-US" dirty="0"/>
              <a:t> </a:t>
            </a:r>
            <a:r>
              <a:rPr lang="en-US" altLang="en-US" dirty="0" err="1"/>
              <a:t>hình</a:t>
            </a:r>
            <a:r>
              <a:rPr lang="en-US" altLang="en-US" dirty="0"/>
              <a:t> </a:t>
            </a:r>
            <a:r>
              <a:rPr lang="en-US" altLang="en-US" dirty="0" err="1"/>
              <a:t>nhiều</a:t>
            </a:r>
            <a:r>
              <a:rPr lang="en-US" altLang="en-US" dirty="0"/>
              <a:t> – </a:t>
            </a:r>
            <a:r>
              <a:rPr lang="en-US" altLang="en-US" dirty="0" err="1"/>
              <a:t>một</a:t>
            </a:r>
            <a:r>
              <a:rPr lang="en-US" altLang="en-US" dirty="0"/>
              <a:t> </a:t>
            </a:r>
            <a:r>
              <a:rPr lang="en-US" altLang="en-US" dirty="0" err="1"/>
              <a:t>vì</a:t>
            </a:r>
            <a:r>
              <a:rPr lang="en-US" altLang="en-US" dirty="0"/>
              <a:t> </a:t>
            </a:r>
            <a:r>
              <a:rPr lang="en-US" altLang="en-US" dirty="0" err="1"/>
              <a:t>các</a:t>
            </a:r>
            <a:r>
              <a:rPr lang="en-US" altLang="en-US" dirty="0"/>
              <a:t> </a:t>
            </a:r>
            <a:r>
              <a:rPr lang="en-US" altLang="en-US" dirty="0" err="1"/>
              <a:t>tiểu</a:t>
            </a:r>
            <a:r>
              <a:rPr lang="en-US" altLang="en-US" dirty="0"/>
              <a:t> </a:t>
            </a:r>
            <a:r>
              <a:rPr lang="en-US" altLang="en-US" dirty="0" err="1"/>
              <a:t>trình</a:t>
            </a:r>
            <a:r>
              <a:rPr lang="en-US" altLang="en-US" dirty="0"/>
              <a:t> </a:t>
            </a:r>
            <a:r>
              <a:rPr lang="en-US" altLang="en-US" dirty="0" err="1"/>
              <a:t>khác</a:t>
            </a:r>
            <a:r>
              <a:rPr lang="en-US" altLang="en-US" dirty="0"/>
              <a:t> </a:t>
            </a:r>
            <a:r>
              <a:rPr lang="en-US" altLang="en-US" dirty="0" err="1"/>
              <a:t>vẫn</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bình</a:t>
            </a:r>
            <a:r>
              <a:rPr lang="en-US" altLang="en-US" dirty="0"/>
              <a:t> </a:t>
            </a:r>
            <a:r>
              <a:rPr lang="en-US" altLang="en-US" dirty="0" err="1"/>
              <a:t>th</a:t>
            </a:r>
            <a:r>
              <a:rPr lang="vi-VN" altLang="en-US" dirty="0"/>
              <a:t>ư</a:t>
            </a:r>
            <a:r>
              <a:rPr lang="en-US" altLang="en-US" dirty="0" err="1"/>
              <a:t>ờng</a:t>
            </a:r>
            <a:r>
              <a:rPr lang="en-US" altLang="en-US" dirty="0"/>
              <a:t> </a:t>
            </a:r>
            <a:r>
              <a:rPr lang="en-US" altLang="en-US" dirty="0" err="1"/>
              <a:t>khi</a:t>
            </a:r>
            <a:r>
              <a:rPr lang="en-US" altLang="en-US" dirty="0"/>
              <a:t> </a:t>
            </a:r>
            <a:r>
              <a:rPr lang="en-US" altLang="en-US" dirty="0" err="1"/>
              <a:t>một</a:t>
            </a:r>
            <a:r>
              <a:rPr lang="en-US" altLang="en-US" dirty="0"/>
              <a:t> </a:t>
            </a:r>
            <a:r>
              <a:rPr lang="en-US" altLang="en-US" dirty="0" err="1"/>
              <a:t>tiểu</a:t>
            </a:r>
            <a:r>
              <a:rPr lang="en-US" altLang="en-US" dirty="0"/>
              <a:t> </a:t>
            </a:r>
            <a:r>
              <a:rPr lang="en-US" altLang="en-US" dirty="0" err="1"/>
              <a:t>trình</a:t>
            </a:r>
            <a:r>
              <a:rPr lang="en-US" altLang="en-US" dirty="0"/>
              <a:t> </a:t>
            </a:r>
            <a:r>
              <a:rPr lang="en-US" altLang="en-US" dirty="0" err="1"/>
              <a:t>bị</a:t>
            </a:r>
            <a:r>
              <a:rPr lang="en-US" altLang="en-US" dirty="0"/>
              <a:t> block. </a:t>
            </a:r>
          </a:p>
          <a:p>
            <a:r>
              <a:rPr lang="en-US" altLang="en-US" dirty="0"/>
              <a:t>Nh</a:t>
            </a:r>
            <a:r>
              <a:rPr lang="vi-VN" altLang="en-US" dirty="0"/>
              <a:t>ư</a:t>
            </a:r>
            <a:r>
              <a:rPr lang="en-US" altLang="en-US" dirty="0" err="1"/>
              <a:t>ợc</a:t>
            </a:r>
            <a:r>
              <a:rPr lang="en-US" altLang="en-US" dirty="0"/>
              <a:t> </a:t>
            </a:r>
            <a:r>
              <a:rPr lang="en-US" altLang="en-US" dirty="0" err="1"/>
              <a:t>điểm</a:t>
            </a:r>
            <a:r>
              <a:rPr lang="en-US" altLang="en-US" dirty="0"/>
              <a:t>: </a:t>
            </a:r>
            <a:r>
              <a:rPr lang="en-US" altLang="en-US" dirty="0" err="1"/>
              <a:t>Số</a:t>
            </a:r>
            <a:r>
              <a:rPr lang="en-US" altLang="en-US" dirty="0"/>
              <a:t> l</a:t>
            </a:r>
            <a:r>
              <a:rPr lang="vi-VN" altLang="en-US" dirty="0"/>
              <a:t>ư</a:t>
            </a:r>
            <a:r>
              <a:rPr lang="en-US" altLang="en-US" dirty="0" err="1"/>
              <a:t>ợng</a:t>
            </a:r>
            <a:r>
              <a:rPr lang="en-US" altLang="en-US" dirty="0"/>
              <a:t> </a:t>
            </a:r>
            <a:r>
              <a:rPr lang="en-US" altLang="en-US" dirty="0" err="1"/>
              <a:t>tiểu</a:t>
            </a:r>
            <a:r>
              <a:rPr lang="en-US" altLang="en-US" dirty="0"/>
              <a:t> </a:t>
            </a:r>
            <a:r>
              <a:rPr lang="en-US" altLang="en-US" dirty="0" err="1"/>
              <a:t>trình</a:t>
            </a:r>
            <a:r>
              <a:rPr lang="en-US" altLang="en-US" dirty="0"/>
              <a:t> </a:t>
            </a:r>
            <a:r>
              <a:rPr lang="en-US" altLang="en-US" dirty="0" err="1"/>
              <a:t>của</a:t>
            </a:r>
            <a:r>
              <a:rPr lang="en-US" altLang="en-US" dirty="0"/>
              <a:t> </a:t>
            </a:r>
            <a:r>
              <a:rPr lang="en-US" altLang="en-US" dirty="0" err="1"/>
              <a:t>mỗi</a:t>
            </a:r>
            <a:r>
              <a:rPr lang="en-US" altLang="en-US" dirty="0"/>
              <a:t> </a:t>
            </a:r>
            <a:r>
              <a:rPr lang="en-US" altLang="en-US" dirty="0" err="1"/>
              <a:t>tiến</a:t>
            </a:r>
            <a:r>
              <a:rPr lang="en-US" altLang="en-US" dirty="0"/>
              <a:t> </a:t>
            </a:r>
            <a:r>
              <a:rPr lang="en-US" altLang="en-US" dirty="0" err="1"/>
              <a:t>trình</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bị</a:t>
            </a:r>
            <a:r>
              <a:rPr lang="en-US" altLang="en-US" dirty="0"/>
              <a:t> </a:t>
            </a:r>
            <a:r>
              <a:rPr lang="en-US" altLang="en-US" dirty="0" err="1"/>
              <a:t>hạn</a:t>
            </a:r>
            <a:r>
              <a:rPr lang="en-US" altLang="en-US" dirty="0"/>
              <a:t> </a:t>
            </a:r>
            <a:r>
              <a:rPr lang="en-US" altLang="en-US" dirty="0" err="1"/>
              <a:t>chế</a:t>
            </a:r>
            <a:r>
              <a:rPr lang="en-US" altLang="en-US" dirty="0"/>
              <a:t>.</a:t>
            </a:r>
          </a:p>
          <a:p>
            <a:r>
              <a:rPr lang="en-US" altLang="en-US" dirty="0" err="1"/>
              <a:t>Nhiều</a:t>
            </a:r>
            <a:r>
              <a:rPr lang="en-US" altLang="en-US" dirty="0"/>
              <a:t>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a:t>
            </a:r>
            <a:r>
              <a:rPr lang="en-US" altLang="en-US" dirty="0" err="1"/>
              <a:t>sử</a:t>
            </a:r>
            <a:r>
              <a:rPr lang="en-US" altLang="en-US" dirty="0"/>
              <a:t> </a:t>
            </a:r>
            <a:r>
              <a:rPr lang="en-US" altLang="en-US" dirty="0" err="1"/>
              <a:t>dụng</a:t>
            </a:r>
            <a:r>
              <a:rPr lang="en-US" altLang="en-US" dirty="0"/>
              <a:t>:</a:t>
            </a:r>
          </a:p>
          <a:p>
            <a:pPr lvl="1"/>
            <a:r>
              <a:rPr lang="en-US" altLang="en-US" dirty="0"/>
              <a:t>Windows</a:t>
            </a:r>
          </a:p>
          <a:p>
            <a:pPr lvl="1"/>
            <a:r>
              <a:rPr lang="en-US" altLang="en-US" dirty="0"/>
              <a:t>Linux</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172</a:t>
            </a:fld>
            <a:endParaRPr lang="en-VN" dirty="0"/>
          </a:p>
        </p:txBody>
      </p:sp>
      <p:pic>
        <p:nvPicPr>
          <p:cNvPr id="7" name="Picture 6">
            <a:extLst>
              <a:ext uri="{FF2B5EF4-FFF2-40B4-BE49-F238E27FC236}">
                <a16:creationId xmlns:a16="http://schemas.microsoft.com/office/drawing/2014/main" id="{84646B34-41C9-2386-7C48-ED586A1A1A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5751" y="4467959"/>
            <a:ext cx="3524326" cy="195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F5D2B445-A369-EEC8-A3F1-3E486C9D3504}"/>
              </a:ext>
            </a:extLst>
          </p:cNvPr>
          <p:cNvSpPr txBox="1">
            <a:spLocks/>
          </p:cNvSpPr>
          <p:nvPr/>
        </p:nvSpPr>
        <p:spPr>
          <a:xfrm>
            <a:off x="774145" y="1093484"/>
            <a:ext cx="4862228"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Mô hình </a:t>
            </a:r>
            <a:r>
              <a:rPr lang="en-US" altLang="en-US"/>
              <a:t>Một – Một (One-to-One)</a:t>
            </a:r>
            <a:endParaRPr lang="en-VN" dirty="0"/>
          </a:p>
        </p:txBody>
      </p:sp>
    </p:spTree>
    <p:extLst>
      <p:ext uri="{BB962C8B-B14F-4D97-AF65-F5344CB8AC3E}">
        <p14:creationId xmlns:p14="http://schemas.microsoft.com/office/powerpoint/2010/main" val="246431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vi-VN" sz="4400" dirty="0"/>
              <a:t>7.2. Các mô hình đa tiểu 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2245489"/>
            <a:ext cx="10579654" cy="3931474"/>
          </a:xfrm>
        </p:spPr>
        <p:txBody>
          <a:bodyPr>
            <a:normAutofit/>
          </a:bodyPr>
          <a:lstStyle/>
          <a:p>
            <a:r>
              <a:rPr lang="en-US" altLang="en-US" sz="2400" dirty="0" err="1"/>
              <a:t>Các</a:t>
            </a:r>
            <a:r>
              <a:rPr lang="en-US" altLang="en-US" sz="2400" dirty="0"/>
              <a:t> </a:t>
            </a:r>
            <a:r>
              <a:rPr lang="en-US" altLang="en-US" sz="2400" dirty="0" err="1"/>
              <a:t>tiểu</a:t>
            </a:r>
            <a:r>
              <a:rPr lang="en-US" altLang="en-US" sz="2400" dirty="0"/>
              <a:t> </a:t>
            </a:r>
            <a:r>
              <a:rPr lang="en-US" altLang="en-US" sz="2400" dirty="0" err="1"/>
              <a:t>trình</a:t>
            </a:r>
            <a:r>
              <a:rPr lang="en-US" altLang="en-US" sz="2400" dirty="0"/>
              <a:t> ng</a:t>
            </a:r>
            <a:r>
              <a:rPr lang="vi-VN" altLang="en-US" sz="2400" dirty="0"/>
              <a:t>ư</a:t>
            </a:r>
            <a:r>
              <a:rPr lang="en-US" altLang="en-US" sz="2400" dirty="0" err="1"/>
              <a:t>ời</a:t>
            </a:r>
            <a:r>
              <a:rPr lang="en-US" altLang="en-US" sz="2400" dirty="0"/>
              <a:t> </a:t>
            </a:r>
            <a:r>
              <a:rPr lang="en-US" altLang="en-US" sz="2400" dirty="0" err="1"/>
              <a:t>dùng</a:t>
            </a:r>
            <a:r>
              <a:rPr lang="en-US" altLang="en-US" sz="2400" dirty="0"/>
              <a:t> </a:t>
            </a:r>
            <a:r>
              <a:rPr lang="en-US" altLang="en-US" sz="2400" dirty="0" err="1"/>
              <a:t>đ</a:t>
            </a:r>
            <a:r>
              <a:rPr lang="vi-VN" altLang="en-US" sz="2400" dirty="0"/>
              <a:t>ư</a:t>
            </a:r>
            <a:r>
              <a:rPr lang="en-US" altLang="en-US" sz="2400" dirty="0" err="1"/>
              <a:t>ợc</a:t>
            </a:r>
            <a:r>
              <a:rPr lang="en-US" altLang="en-US" sz="2400" dirty="0"/>
              <a:t> </a:t>
            </a:r>
            <a:r>
              <a:rPr lang="en-US" altLang="en-US" sz="2400" dirty="0" err="1"/>
              <a:t>ánh</a:t>
            </a:r>
            <a:r>
              <a:rPr lang="en-US" altLang="en-US" sz="2400" dirty="0"/>
              <a:t> </a:t>
            </a:r>
            <a:r>
              <a:rPr lang="en-US" altLang="en-US" sz="2400" dirty="0" err="1"/>
              <a:t>xạ</a:t>
            </a:r>
            <a:r>
              <a:rPr lang="en-US" altLang="en-US" sz="2400" dirty="0"/>
              <a:t> </a:t>
            </a:r>
            <a:r>
              <a:rPr lang="en-US" altLang="en-US" sz="2400" dirty="0" err="1"/>
              <a:t>với</a:t>
            </a:r>
            <a:r>
              <a:rPr lang="en-US" altLang="en-US" sz="2400" dirty="0"/>
              <a:t> </a:t>
            </a:r>
            <a:r>
              <a:rPr lang="en-US" altLang="en-US" sz="2400" dirty="0" err="1"/>
              <a:t>nhiều</a:t>
            </a:r>
            <a:r>
              <a:rPr lang="en-US" altLang="en-US" sz="2400" dirty="0"/>
              <a:t> </a:t>
            </a:r>
            <a:r>
              <a:rPr lang="en-US" altLang="en-US" sz="2400" dirty="0" err="1"/>
              <a:t>tiểu</a:t>
            </a:r>
            <a:r>
              <a:rPr lang="en-US" altLang="en-US" sz="2400" dirty="0"/>
              <a:t> </a:t>
            </a:r>
            <a:r>
              <a:rPr lang="en-US" altLang="en-US" sz="2400" dirty="0" err="1"/>
              <a:t>trình</a:t>
            </a:r>
            <a:r>
              <a:rPr lang="en-US" altLang="en-US" sz="2400" dirty="0"/>
              <a:t> </a:t>
            </a:r>
            <a:r>
              <a:rPr lang="en-US" altLang="en-US" sz="2400" dirty="0" err="1"/>
              <a:t>hạt</a:t>
            </a:r>
            <a:r>
              <a:rPr lang="en-US" altLang="en-US" sz="2400" dirty="0"/>
              <a:t> </a:t>
            </a:r>
            <a:r>
              <a:rPr lang="en-US" altLang="en-US" sz="2400" dirty="0" err="1"/>
              <a:t>nhân</a:t>
            </a:r>
            <a:r>
              <a:rPr lang="en-US" altLang="en-US" sz="2400" dirty="0"/>
              <a:t>.</a:t>
            </a:r>
          </a:p>
          <a:p>
            <a:r>
              <a:rPr lang="en-US" altLang="en-US" sz="2400" dirty="0"/>
              <a:t>Cho </a:t>
            </a:r>
            <a:r>
              <a:rPr lang="en-US" altLang="en-US" sz="2400" dirty="0" err="1"/>
              <a:t>phép</a:t>
            </a:r>
            <a:r>
              <a:rPr lang="en-US" altLang="en-US" sz="2400" dirty="0"/>
              <a:t> </a:t>
            </a:r>
            <a:r>
              <a:rPr lang="en-US" altLang="en-US" sz="2400" dirty="0" err="1"/>
              <a:t>hệ</a:t>
            </a:r>
            <a:r>
              <a:rPr lang="en-US" altLang="en-US" sz="2400" dirty="0"/>
              <a:t> </a:t>
            </a:r>
            <a:r>
              <a:rPr lang="en-US" altLang="en-US" sz="2400" dirty="0" err="1"/>
              <a:t>điều</a:t>
            </a:r>
            <a:r>
              <a:rPr lang="en-US" altLang="en-US" sz="2400" dirty="0"/>
              <a:t> </a:t>
            </a:r>
            <a:r>
              <a:rPr lang="en-US" altLang="en-US" sz="2400" dirty="0" err="1"/>
              <a:t>hành</a:t>
            </a:r>
            <a:r>
              <a:rPr lang="en-US" altLang="en-US" sz="2400" dirty="0"/>
              <a:t> </a:t>
            </a:r>
            <a:r>
              <a:rPr lang="en-US" altLang="en-US" sz="2400" dirty="0" err="1"/>
              <a:t>tạo</a:t>
            </a:r>
            <a:r>
              <a:rPr lang="en-US" altLang="en-US" sz="2400" dirty="0"/>
              <a:t> </a:t>
            </a:r>
            <a:r>
              <a:rPr lang="en-US" altLang="en-US" sz="2400" dirty="0" err="1"/>
              <a:t>đủ</a:t>
            </a:r>
            <a:r>
              <a:rPr lang="en-US" altLang="en-US" sz="2400" dirty="0"/>
              <a:t> </a:t>
            </a:r>
            <a:r>
              <a:rPr lang="en-US" altLang="en-US" sz="2400" dirty="0" err="1"/>
              <a:t>số</a:t>
            </a:r>
            <a:r>
              <a:rPr lang="en-US" altLang="en-US" sz="2400" dirty="0"/>
              <a:t> l</a:t>
            </a:r>
            <a:r>
              <a:rPr lang="vi-VN" altLang="en-US" sz="2400" dirty="0"/>
              <a:t>ư</a:t>
            </a:r>
            <a:r>
              <a:rPr lang="en-US" altLang="en-US" sz="2400" dirty="0" err="1"/>
              <a:t>ợng</a:t>
            </a:r>
            <a:r>
              <a:rPr lang="en-US" altLang="en-US" sz="2400" dirty="0"/>
              <a:t> </a:t>
            </a:r>
            <a:r>
              <a:rPr lang="en-US" altLang="en-US" sz="2400" dirty="0" err="1"/>
              <a:t>tiểu</a:t>
            </a:r>
            <a:r>
              <a:rPr lang="en-US" altLang="en-US" sz="2400" dirty="0"/>
              <a:t> </a:t>
            </a:r>
            <a:r>
              <a:rPr lang="en-US" altLang="en-US" sz="2400" dirty="0" err="1"/>
              <a:t>trình</a:t>
            </a:r>
            <a:r>
              <a:rPr lang="en-US" altLang="en-US" sz="2400" dirty="0"/>
              <a:t> </a:t>
            </a:r>
            <a:r>
              <a:rPr lang="en-US" altLang="en-US" sz="2400" dirty="0" err="1"/>
              <a:t>hạt</a:t>
            </a:r>
            <a:r>
              <a:rPr lang="en-US" altLang="en-US" sz="2400" dirty="0"/>
              <a:t> </a:t>
            </a:r>
            <a:r>
              <a:rPr lang="en-US" altLang="en-US" sz="2400" dirty="0" err="1"/>
              <a:t>nhân</a:t>
            </a:r>
            <a:r>
              <a:rPr lang="en-US" altLang="en-US" sz="2400" dirty="0"/>
              <a:t> =&gt; </a:t>
            </a:r>
            <a:r>
              <a:rPr lang="en-US" altLang="en-US" sz="2400" dirty="0" err="1"/>
              <a:t>Giải</a:t>
            </a:r>
            <a:r>
              <a:rPr lang="en-US" altLang="en-US" sz="2400" dirty="0"/>
              <a:t> </a:t>
            </a:r>
            <a:r>
              <a:rPr lang="en-US" altLang="en-US" sz="2400" dirty="0" err="1"/>
              <a:t>quyết</a:t>
            </a:r>
            <a:r>
              <a:rPr lang="en-US" altLang="en-US" sz="2400" dirty="0"/>
              <a:t> </a:t>
            </a:r>
            <a:r>
              <a:rPr lang="en-US" altLang="en-US" sz="2400" dirty="0" err="1"/>
              <a:t>đ</a:t>
            </a:r>
            <a:r>
              <a:rPr lang="vi-VN" altLang="en-US" sz="2400" dirty="0"/>
              <a:t>ư</a:t>
            </a:r>
            <a:r>
              <a:rPr lang="en-US" altLang="en-US" sz="2400" dirty="0" err="1"/>
              <a:t>ợc</a:t>
            </a:r>
            <a:r>
              <a:rPr lang="en-US" altLang="en-US" sz="2400" dirty="0"/>
              <a:t> </a:t>
            </a:r>
            <a:r>
              <a:rPr lang="en-US" altLang="en-US" sz="2400" dirty="0" err="1"/>
              <a:t>hạn</a:t>
            </a:r>
            <a:r>
              <a:rPr lang="en-US" altLang="en-US" sz="2400" dirty="0"/>
              <a:t> </a:t>
            </a:r>
            <a:r>
              <a:rPr lang="en-US" altLang="en-US" sz="2400" dirty="0" err="1"/>
              <a:t>chế</a:t>
            </a:r>
            <a:r>
              <a:rPr lang="en-US" altLang="en-US" sz="2400" dirty="0"/>
              <a:t> </a:t>
            </a:r>
            <a:r>
              <a:rPr lang="en-US" altLang="en-US" sz="2400" dirty="0" err="1"/>
              <a:t>của</a:t>
            </a:r>
            <a:r>
              <a:rPr lang="en-US" altLang="en-US" sz="2400" dirty="0"/>
              <a:t> 2 </a:t>
            </a:r>
            <a:r>
              <a:rPr lang="en-US" altLang="en-US" sz="2400" dirty="0" err="1"/>
              <a:t>mô</a:t>
            </a:r>
            <a:r>
              <a:rPr lang="en-US" altLang="en-US" sz="2400" dirty="0"/>
              <a:t> </a:t>
            </a:r>
            <a:r>
              <a:rPr lang="en-US" altLang="en-US" sz="2400" dirty="0" err="1"/>
              <a:t>hình</a:t>
            </a:r>
            <a:r>
              <a:rPr lang="en-US" altLang="en-US" sz="2400" dirty="0"/>
              <a:t> </a:t>
            </a:r>
            <a:r>
              <a:rPr lang="en-US" altLang="en-US" sz="2400" dirty="0" err="1"/>
              <a:t>trên</a:t>
            </a:r>
            <a:r>
              <a:rPr lang="en-US" altLang="en-US" sz="2400" dirty="0"/>
              <a:t>.</a:t>
            </a:r>
          </a:p>
          <a:p>
            <a:r>
              <a:rPr lang="en-US" altLang="en-US" sz="2400" dirty="0" err="1"/>
              <a:t>Khó</a:t>
            </a:r>
            <a:r>
              <a:rPr lang="en-US" altLang="en-US" sz="2400" dirty="0"/>
              <a:t> </a:t>
            </a:r>
            <a:r>
              <a:rPr lang="en-US" altLang="en-US" sz="2400" dirty="0" err="1"/>
              <a:t>cài</a:t>
            </a:r>
            <a:r>
              <a:rPr lang="en-US" altLang="en-US" sz="2400" dirty="0"/>
              <a:t> </a:t>
            </a:r>
            <a:r>
              <a:rPr lang="en-US" altLang="en-US" sz="2400" dirty="0" err="1"/>
              <a:t>đặt</a:t>
            </a:r>
            <a:r>
              <a:rPr lang="en-US" altLang="en-US" sz="2400" dirty="0"/>
              <a:t> </a:t>
            </a:r>
            <a:r>
              <a:rPr lang="en-US" altLang="en-US" sz="2400" dirty="0" err="1"/>
              <a:t>nên</a:t>
            </a:r>
            <a:r>
              <a:rPr lang="en-US" altLang="en-US" sz="2400" dirty="0"/>
              <a:t> </a:t>
            </a:r>
            <a:r>
              <a:rPr lang="en-US" altLang="en-US" sz="2400" dirty="0" err="1"/>
              <a:t>ít</a:t>
            </a:r>
            <a:r>
              <a:rPr lang="en-US" altLang="en-US" sz="2400" dirty="0"/>
              <a:t> </a:t>
            </a:r>
            <a:r>
              <a:rPr lang="en-US" altLang="en-US" sz="2400" dirty="0" err="1"/>
              <a:t>phổ</a:t>
            </a:r>
            <a:r>
              <a:rPr lang="en-US" altLang="en-US" sz="2400" dirty="0"/>
              <a:t> </a:t>
            </a:r>
            <a:r>
              <a:rPr lang="en-US" altLang="en-US" sz="2400" dirty="0" err="1"/>
              <a:t>biến</a:t>
            </a:r>
            <a:r>
              <a:rPr lang="en-US" altLang="en-US" sz="2400" dirty="0"/>
              <a:t>. </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173</a:t>
            </a:fld>
            <a:endParaRPr lang="en-VN" dirty="0"/>
          </a:p>
        </p:txBody>
      </p:sp>
      <p:pic>
        <p:nvPicPr>
          <p:cNvPr id="7" name="Picture 6">
            <a:extLst>
              <a:ext uri="{FF2B5EF4-FFF2-40B4-BE49-F238E27FC236}">
                <a16:creationId xmlns:a16="http://schemas.microsoft.com/office/drawing/2014/main" id="{30B04969-2C88-CD80-48BC-7B0D44F6DD1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30234" y="3818926"/>
            <a:ext cx="39433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F4E7A5A2-74D8-99CB-A825-B606E0716BA6}"/>
              </a:ext>
            </a:extLst>
          </p:cNvPr>
          <p:cNvSpPr txBox="1">
            <a:spLocks/>
          </p:cNvSpPr>
          <p:nvPr/>
        </p:nvSpPr>
        <p:spPr>
          <a:xfrm>
            <a:off x="774144" y="1276759"/>
            <a:ext cx="585609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Mô hình </a:t>
            </a:r>
            <a:r>
              <a:rPr lang="en-US" altLang="en-US"/>
              <a:t>Nhiều – Nhiều (Many-to-Many)</a:t>
            </a:r>
            <a:endParaRPr lang="en-VN" dirty="0"/>
          </a:p>
        </p:txBody>
      </p:sp>
    </p:spTree>
    <p:extLst>
      <p:ext uri="{BB962C8B-B14F-4D97-AF65-F5344CB8AC3E}">
        <p14:creationId xmlns:p14="http://schemas.microsoft.com/office/powerpoint/2010/main" val="36046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dung </a:t>
            </a:r>
            <a:r>
              <a:rPr lang="en-US" altLang="ja-JP" dirty="0" err="1"/>
              <a:t>buổi</a:t>
            </a:r>
            <a:r>
              <a:rPr lang="en-US" altLang="ja-JP" dirty="0"/>
              <a:t> </a:t>
            </a:r>
            <a:r>
              <a:rPr lang="en-US" altLang="ja-JP" dirty="0" err="1"/>
              <a:t>học</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lnSpcReduction="10000"/>
          </a:bodyPr>
          <a:lstStyle/>
          <a:p>
            <a:r>
              <a:rPr lang="vi-VN" dirty="0"/>
              <a:t>Khái niệm cơ bản</a:t>
            </a:r>
          </a:p>
          <a:p>
            <a:r>
              <a:rPr lang="vi-VN" dirty="0"/>
              <a:t>Trạng thái tiến trình</a:t>
            </a:r>
          </a:p>
          <a:p>
            <a:r>
              <a:rPr lang="vi-VN" dirty="0"/>
              <a:t>Khối điều khiển tiến trình</a:t>
            </a:r>
          </a:p>
          <a:p>
            <a:r>
              <a:rPr lang="vi-VN" dirty="0"/>
              <a:t>Định thời tiến trình</a:t>
            </a:r>
          </a:p>
          <a:p>
            <a:r>
              <a:rPr lang="vi-VN" dirty="0"/>
              <a:t>Các tác vụ đối với tiến trình</a:t>
            </a:r>
          </a:p>
          <a:p>
            <a:r>
              <a:rPr lang="vi-VN" dirty="0"/>
              <a:t>Sự cộng tác giữa các tiến trình</a:t>
            </a:r>
          </a:p>
          <a:p>
            <a:r>
              <a:rPr lang="vi-VN" dirty="0"/>
              <a:t>Giao tiếp giữa các tiến trình</a:t>
            </a:r>
          </a:p>
          <a:p>
            <a:r>
              <a:rPr lang="vi-VN" dirty="0"/>
              <a:t>Tiểu trình </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174</a:t>
            </a:fld>
            <a:endParaRPr lang="en-VN" dirty="0"/>
          </a:p>
        </p:txBody>
      </p:sp>
    </p:spTree>
    <p:extLst>
      <p:ext uri="{BB962C8B-B14F-4D97-AF65-F5344CB8AC3E}">
        <p14:creationId xmlns:p14="http://schemas.microsoft.com/office/powerpoint/2010/main" val="26506066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err="1"/>
              <a:t>Câu</a:t>
            </a:r>
            <a:r>
              <a:rPr lang="en-US" dirty="0"/>
              <a:t> </a:t>
            </a:r>
            <a:r>
              <a:rPr lang="en-US" dirty="0" err="1"/>
              <a:t>hỏi</a:t>
            </a:r>
            <a:r>
              <a:rPr lang="en-US" dirty="0"/>
              <a:t> </a:t>
            </a:r>
            <a:r>
              <a:rPr lang="en-US" dirty="0" err="1"/>
              <a:t>ôn</a:t>
            </a:r>
            <a:r>
              <a:rPr lang="en-US" dirty="0"/>
              <a:t> </a:t>
            </a:r>
            <a:r>
              <a:rPr lang="en-US" dirty="0" err="1"/>
              <a:t>tập</a:t>
            </a:r>
            <a:r>
              <a:rPr lang="en-US" dirty="0"/>
              <a:t> </a:t>
            </a:r>
            <a:r>
              <a:rPr lang="en-US" dirty="0" err="1"/>
              <a:t>chương</a:t>
            </a:r>
            <a:r>
              <a:rPr lang="en-US" dirty="0"/>
              <a:t> 3</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lstStyle/>
          <a:p>
            <a:r>
              <a:rPr lang="en-US" dirty="0"/>
              <a:t>Process control block </a:t>
            </a:r>
            <a:r>
              <a:rPr lang="en-US" dirty="0" err="1"/>
              <a:t>chứa</a:t>
            </a:r>
            <a:r>
              <a:rPr lang="en-US" dirty="0"/>
              <a:t> </a:t>
            </a:r>
            <a:r>
              <a:rPr lang="en-US" dirty="0" err="1"/>
              <a:t>những</a:t>
            </a:r>
            <a:r>
              <a:rPr lang="en-US" dirty="0"/>
              <a:t> </a:t>
            </a:r>
            <a:r>
              <a:rPr lang="en-US" dirty="0" err="1"/>
              <a:t>thông</a:t>
            </a:r>
            <a:r>
              <a:rPr lang="en-US" dirty="0"/>
              <a:t> tin </a:t>
            </a:r>
            <a:r>
              <a:rPr lang="en-US" dirty="0" err="1"/>
              <a:t>gì</a:t>
            </a:r>
            <a:r>
              <a:rPr lang="en-US" dirty="0"/>
              <a:t>?</a:t>
            </a:r>
          </a:p>
          <a:p>
            <a:r>
              <a:rPr lang="en-US" dirty="0" err="1"/>
              <a:t>Các</a:t>
            </a:r>
            <a:r>
              <a:rPr lang="en-US" dirty="0"/>
              <a:t> </a:t>
            </a:r>
            <a:r>
              <a:rPr lang="en-US" dirty="0" err="1"/>
              <a:t>tác</a:t>
            </a:r>
            <a:r>
              <a:rPr lang="en-US" dirty="0"/>
              <a:t> </a:t>
            </a:r>
            <a:r>
              <a:rPr lang="en-US" dirty="0" err="1"/>
              <a:t>vụ</a:t>
            </a:r>
            <a:r>
              <a:rPr lang="en-US" dirty="0"/>
              <a:t> </a:t>
            </a:r>
            <a:r>
              <a:rPr lang="en-US" dirty="0" err="1"/>
              <a:t>đối</a:t>
            </a:r>
            <a:r>
              <a:rPr lang="en-US" dirty="0"/>
              <a:t> </a:t>
            </a:r>
            <a:r>
              <a:rPr lang="en-US" dirty="0" err="1"/>
              <a:t>với</a:t>
            </a:r>
            <a:r>
              <a:rPr lang="en-US" dirty="0"/>
              <a:t> </a:t>
            </a:r>
            <a:r>
              <a:rPr lang="en-US" dirty="0" err="1"/>
              <a:t>tiến</a:t>
            </a:r>
            <a:r>
              <a:rPr lang="en-US" dirty="0"/>
              <a:t> </a:t>
            </a:r>
            <a:r>
              <a:rPr lang="en-US" dirty="0" err="1"/>
              <a:t>trình</a:t>
            </a:r>
            <a:r>
              <a:rPr lang="en-US" dirty="0"/>
              <a:t>?</a:t>
            </a:r>
          </a:p>
          <a:p>
            <a:r>
              <a:rPr lang="en-US" dirty="0" err="1"/>
              <a:t>Tại</a:t>
            </a:r>
            <a:r>
              <a:rPr lang="en-US" dirty="0"/>
              <a:t> </a:t>
            </a:r>
            <a:r>
              <a:rPr lang="en-US" dirty="0" err="1"/>
              <a:t>sao</a:t>
            </a:r>
            <a:r>
              <a:rPr lang="en-US" dirty="0"/>
              <a:t> </a:t>
            </a:r>
            <a:r>
              <a:rPr lang="en-US" dirty="0" err="1"/>
              <a:t>phải</a:t>
            </a:r>
            <a:r>
              <a:rPr lang="en-US" dirty="0"/>
              <a:t> </a:t>
            </a:r>
            <a:r>
              <a:rPr lang="en-US" dirty="0" err="1"/>
              <a:t>định</a:t>
            </a:r>
            <a:r>
              <a:rPr lang="en-US" dirty="0"/>
              <a:t> </a:t>
            </a:r>
            <a:r>
              <a:rPr lang="en-US" dirty="0" err="1"/>
              <a:t>thời</a:t>
            </a:r>
            <a:r>
              <a:rPr lang="en-US" dirty="0"/>
              <a:t>, </a:t>
            </a:r>
            <a:r>
              <a:rPr lang="en-US" dirty="0" err="1"/>
              <a:t>có</a:t>
            </a:r>
            <a:r>
              <a:rPr lang="en-US" dirty="0"/>
              <a:t> </a:t>
            </a:r>
            <a:r>
              <a:rPr lang="en-US" dirty="0" err="1"/>
              <a:t>mấy</a:t>
            </a:r>
            <a:r>
              <a:rPr lang="en-US" dirty="0"/>
              <a:t> </a:t>
            </a:r>
            <a:r>
              <a:rPr lang="en-US" dirty="0" err="1"/>
              <a:t>loại</a:t>
            </a:r>
            <a:r>
              <a:rPr lang="en-US" dirty="0"/>
              <a:t> bộ </a:t>
            </a:r>
            <a:r>
              <a:rPr lang="en-US" dirty="0" err="1"/>
              <a:t>định</a:t>
            </a:r>
            <a:r>
              <a:rPr lang="en-US" dirty="0"/>
              <a:t> </a:t>
            </a:r>
            <a:r>
              <a:rPr lang="en-US" dirty="0" err="1"/>
              <a:t>thời</a:t>
            </a:r>
            <a:r>
              <a:rPr lang="en-US" dirty="0"/>
              <a:t>?</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175</a:t>
            </a:fld>
            <a:endParaRPr lang="en-VN" dirty="0"/>
          </a:p>
        </p:txBody>
      </p:sp>
    </p:spTree>
    <p:extLst>
      <p:ext uri="{BB962C8B-B14F-4D97-AF65-F5344CB8AC3E}">
        <p14:creationId xmlns:p14="http://schemas.microsoft.com/office/powerpoint/2010/main" val="15470794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err="1"/>
              <a:t>Câu</a:t>
            </a:r>
            <a:r>
              <a:rPr lang="en-US" dirty="0"/>
              <a:t> </a:t>
            </a:r>
            <a:r>
              <a:rPr lang="en-US" dirty="0" err="1"/>
              <a:t>hỏi</a:t>
            </a:r>
            <a:r>
              <a:rPr lang="en-US" dirty="0"/>
              <a:t> </a:t>
            </a:r>
            <a:r>
              <a:rPr lang="en-US" dirty="0" err="1"/>
              <a:t>ôn</a:t>
            </a:r>
            <a:r>
              <a:rPr lang="en-US" dirty="0"/>
              <a:t> </a:t>
            </a:r>
            <a:r>
              <a:rPr lang="en-US" dirty="0" err="1"/>
              <a:t>tập</a:t>
            </a:r>
            <a:r>
              <a:rPr lang="en-US" dirty="0"/>
              <a:t> </a:t>
            </a:r>
            <a:r>
              <a:rPr lang="en-US" dirty="0" err="1"/>
              <a:t>chương</a:t>
            </a:r>
            <a:r>
              <a:rPr lang="en-US" dirty="0"/>
              <a:t> 3 (</a:t>
            </a:r>
            <a:r>
              <a:rPr lang="en-US" dirty="0" err="1"/>
              <a:t>tt</a:t>
            </a:r>
            <a:r>
              <a:rPr lang="en-US" dirty="0"/>
              <a:t>)</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92500" lnSpcReduction="10000"/>
          </a:bodyPr>
          <a:lstStyle/>
          <a:p>
            <a:pPr marL="0" indent="0">
              <a:spcBef>
                <a:spcPts val="788"/>
              </a:spcBef>
              <a:buNone/>
              <a:defRPr/>
            </a:pPr>
            <a:r>
              <a:rPr lang="en-US" sz="2800" kern="0" dirty="0" err="1"/>
              <a:t>Nêu</a:t>
            </a:r>
            <a:r>
              <a:rPr lang="en-US" sz="2800" kern="0" dirty="0"/>
              <a:t> </a:t>
            </a:r>
            <a:r>
              <a:rPr lang="en-US" sz="2800" kern="0" dirty="0" err="1"/>
              <a:t>cụ</a:t>
            </a:r>
            <a:r>
              <a:rPr lang="en-US" sz="2800" kern="0" dirty="0"/>
              <a:t> </a:t>
            </a:r>
            <a:r>
              <a:rPr lang="en-US" sz="2800" kern="0" dirty="0" err="1"/>
              <a:t>thể</a:t>
            </a:r>
            <a:r>
              <a:rPr lang="en-US" sz="2800" kern="0" dirty="0"/>
              <a:t> </a:t>
            </a:r>
            <a:r>
              <a:rPr lang="en-US" sz="2800" kern="0" dirty="0" err="1"/>
              <a:t>các</a:t>
            </a:r>
            <a:r>
              <a:rPr lang="en-US" sz="2800" kern="0" dirty="0"/>
              <a:t> </a:t>
            </a:r>
            <a:r>
              <a:rPr lang="en-US" sz="2800" kern="0" dirty="0" err="1"/>
              <a:t>trạng</a:t>
            </a:r>
            <a:r>
              <a:rPr lang="en-US" sz="2800" kern="0" dirty="0"/>
              <a:t> </a:t>
            </a:r>
            <a:r>
              <a:rPr lang="en-US" sz="2800" kern="0" dirty="0" err="1"/>
              <a:t>thái</a:t>
            </a:r>
            <a:r>
              <a:rPr lang="en-US" sz="2800" kern="0" dirty="0"/>
              <a:t> </a:t>
            </a:r>
            <a:r>
              <a:rPr lang="en-US" sz="2800" kern="0" dirty="0" err="1"/>
              <a:t>của</a:t>
            </a:r>
            <a:r>
              <a:rPr lang="en-US" sz="2800" kern="0" dirty="0"/>
              <a:t> </a:t>
            </a:r>
            <a:r>
              <a:rPr lang="en-US" sz="2800" kern="0" dirty="0" err="1"/>
              <a:t>tiến</a:t>
            </a:r>
            <a:r>
              <a:rPr lang="en-US" sz="2800" kern="0" dirty="0"/>
              <a:t> </a:t>
            </a:r>
            <a:r>
              <a:rPr lang="en-US" sz="2800" kern="0" dirty="0" err="1"/>
              <a:t>trình</a:t>
            </a:r>
            <a:r>
              <a:rPr lang="en-US" sz="2800" kern="0" dirty="0"/>
              <a:t>?</a:t>
            </a:r>
          </a:p>
          <a:p>
            <a:pPr marL="0" indent="0">
              <a:spcBef>
                <a:spcPts val="788"/>
              </a:spcBef>
              <a:buNone/>
              <a:defRPr/>
            </a:pPr>
            <a:r>
              <a:rPr lang="en-US" sz="2800" b="1" kern="0" dirty="0">
                <a:solidFill>
                  <a:srgbClr val="000000"/>
                </a:solidFill>
                <a:latin typeface="Arial" charset="0"/>
              </a:rPr>
              <a:t>/* </a:t>
            </a:r>
            <a:r>
              <a:rPr lang="en-US" sz="2800" b="1" kern="0" dirty="0" err="1">
                <a:solidFill>
                  <a:srgbClr val="000000"/>
                </a:solidFill>
                <a:latin typeface="Arial" charset="0"/>
              </a:rPr>
              <a:t>test.c</a:t>
            </a:r>
            <a:r>
              <a:rPr lang="en-US" sz="2800" b="1" kern="0" dirty="0">
                <a:solidFill>
                  <a:srgbClr val="000000"/>
                </a:solidFill>
                <a:latin typeface="Arial" charset="0"/>
              </a:rPr>
              <a:t> */</a:t>
            </a:r>
          </a:p>
          <a:p>
            <a:pPr marL="0" indent="0">
              <a:spcBef>
                <a:spcPts val="788"/>
              </a:spcBef>
              <a:buNone/>
              <a:defRPr/>
            </a:pPr>
            <a:r>
              <a:rPr lang="en-US" sz="2800" b="1" kern="0" dirty="0">
                <a:solidFill>
                  <a:srgbClr val="000000"/>
                </a:solidFill>
                <a:latin typeface="Arial" charset="0"/>
              </a:rPr>
              <a:t>int main(int </a:t>
            </a:r>
            <a:r>
              <a:rPr lang="en-US" sz="2800" b="1" kern="0" dirty="0" err="1">
                <a:solidFill>
                  <a:srgbClr val="000000"/>
                </a:solidFill>
                <a:latin typeface="Arial" charset="0"/>
              </a:rPr>
              <a:t>argc</a:t>
            </a:r>
            <a:r>
              <a:rPr lang="en-US" sz="2800" b="1" kern="0" dirty="0">
                <a:solidFill>
                  <a:srgbClr val="000000"/>
                </a:solidFill>
                <a:latin typeface="Arial" charset="0"/>
              </a:rPr>
              <a:t>, char** </a:t>
            </a:r>
            <a:r>
              <a:rPr lang="en-US" sz="2800" b="1" kern="0" dirty="0" err="1">
                <a:solidFill>
                  <a:srgbClr val="000000"/>
                </a:solidFill>
                <a:latin typeface="Arial" charset="0"/>
              </a:rPr>
              <a:t>argv</a:t>
            </a:r>
            <a:r>
              <a:rPr lang="en-US" sz="2800" b="1" kern="0" dirty="0">
                <a:solidFill>
                  <a:srgbClr val="000000"/>
                </a:solidFill>
                <a:latin typeface="Arial" charset="0"/>
              </a:rPr>
              <a:t>)</a:t>
            </a:r>
          </a:p>
          <a:p>
            <a:pPr marL="0" indent="0">
              <a:spcBef>
                <a:spcPts val="788"/>
              </a:spcBef>
              <a:buNone/>
              <a:defRPr/>
            </a:pPr>
            <a:r>
              <a:rPr lang="en-US" sz="2800" b="1" kern="0" dirty="0">
                <a:solidFill>
                  <a:srgbClr val="000000"/>
                </a:solidFill>
                <a:latin typeface="Arial" charset="0"/>
              </a:rPr>
              <a:t>{       </a:t>
            </a:r>
          </a:p>
          <a:p>
            <a:pPr marL="0" indent="0">
              <a:spcBef>
                <a:spcPts val="788"/>
              </a:spcBef>
              <a:buNone/>
              <a:defRPr/>
            </a:pPr>
            <a:r>
              <a:rPr lang="en-US" sz="2800" b="1" kern="0" dirty="0">
                <a:solidFill>
                  <a:srgbClr val="000000"/>
                </a:solidFill>
                <a:latin typeface="Arial" charset="0"/>
              </a:rPr>
              <a:t>   </a:t>
            </a:r>
            <a:r>
              <a:rPr lang="en-US" sz="2800" b="1" kern="0" dirty="0" err="1">
                <a:solidFill>
                  <a:srgbClr val="000000"/>
                </a:solidFill>
                <a:latin typeface="Arial" charset="0"/>
              </a:rPr>
              <a:t>printf</a:t>
            </a:r>
            <a:r>
              <a:rPr lang="en-US" sz="2800" b="1" kern="0" dirty="0">
                <a:solidFill>
                  <a:srgbClr val="000000"/>
                </a:solidFill>
                <a:latin typeface="Arial" charset="0"/>
              </a:rPr>
              <a:t>(“Hello world\n");</a:t>
            </a:r>
          </a:p>
          <a:p>
            <a:pPr marL="0" indent="0">
              <a:spcBef>
                <a:spcPts val="788"/>
              </a:spcBef>
              <a:buNone/>
              <a:defRPr/>
            </a:pPr>
            <a:r>
              <a:rPr lang="en-US" sz="2800" b="1" kern="0" dirty="0">
                <a:solidFill>
                  <a:srgbClr val="000000"/>
                </a:solidFill>
                <a:latin typeface="Arial" charset="0"/>
              </a:rPr>
              <a:t>   </a:t>
            </a:r>
            <a:r>
              <a:rPr lang="en-US" sz="2800" b="1" kern="0" dirty="0" err="1">
                <a:solidFill>
                  <a:srgbClr val="000000"/>
                </a:solidFill>
                <a:latin typeface="Arial" charset="0"/>
              </a:rPr>
              <a:t>scanf</a:t>
            </a:r>
            <a:r>
              <a:rPr lang="en-US" sz="2800" b="1" kern="0" dirty="0">
                <a:solidFill>
                  <a:srgbClr val="000000"/>
                </a:solidFill>
                <a:latin typeface="Arial" charset="0"/>
              </a:rPr>
              <a:t>(“ </a:t>
            </a:r>
            <a:r>
              <a:rPr lang="en-US" sz="2800" b="1" kern="0" dirty="0" err="1">
                <a:solidFill>
                  <a:srgbClr val="000000"/>
                </a:solidFill>
                <a:latin typeface="Arial" charset="0"/>
              </a:rPr>
              <a:t>Nhập</a:t>
            </a:r>
            <a:r>
              <a:rPr lang="en-US" sz="2800" b="1" kern="0" dirty="0">
                <a:solidFill>
                  <a:srgbClr val="000000"/>
                </a:solidFill>
                <a:latin typeface="Arial" charset="0"/>
              </a:rPr>
              <a:t> c = %</a:t>
            </a:r>
            <a:r>
              <a:rPr lang="en-US" sz="2800" b="1" kern="0" dirty="0" err="1">
                <a:solidFill>
                  <a:srgbClr val="000000"/>
                </a:solidFill>
                <a:latin typeface="Arial" charset="0"/>
              </a:rPr>
              <a:t>d”,&amp;c</a:t>
            </a:r>
            <a:r>
              <a:rPr lang="en-US" sz="2800" b="1" kern="0" dirty="0">
                <a:solidFill>
                  <a:srgbClr val="000000"/>
                </a:solidFill>
                <a:latin typeface="Arial" charset="0"/>
              </a:rPr>
              <a:t>);</a:t>
            </a:r>
          </a:p>
          <a:p>
            <a:pPr marL="0" indent="0">
              <a:spcBef>
                <a:spcPts val="788"/>
              </a:spcBef>
              <a:buNone/>
              <a:defRPr/>
            </a:pPr>
            <a:r>
              <a:rPr lang="en-US" sz="2800" b="1" kern="0" dirty="0">
                <a:solidFill>
                  <a:srgbClr val="000000"/>
                </a:solidFill>
                <a:latin typeface="Arial" charset="0"/>
              </a:rPr>
              <a:t>   exit(0);</a:t>
            </a:r>
          </a:p>
          <a:p>
            <a:pPr marL="0" indent="0">
              <a:spcBef>
                <a:spcPts val="788"/>
              </a:spcBef>
              <a:buNone/>
              <a:defRPr/>
            </a:pPr>
            <a:r>
              <a:rPr lang="en-US" sz="2800" b="1" kern="0" dirty="0">
                <a:solidFill>
                  <a:srgbClr val="000000"/>
                </a:solidFill>
                <a:latin typeface="Arial" charset="0"/>
              </a:rPr>
              <a:t>}</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176</a:t>
            </a:fld>
            <a:endParaRPr lang="en-VN" dirty="0"/>
          </a:p>
        </p:txBody>
      </p:sp>
    </p:spTree>
    <p:extLst>
      <p:ext uri="{BB962C8B-B14F-4D97-AF65-F5344CB8AC3E}">
        <p14:creationId xmlns:p14="http://schemas.microsoft.com/office/powerpoint/2010/main" val="340712761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err="1"/>
              <a:t>Câu</a:t>
            </a:r>
            <a:r>
              <a:rPr lang="en-US" dirty="0"/>
              <a:t> </a:t>
            </a:r>
            <a:r>
              <a:rPr lang="en-US" dirty="0" err="1"/>
              <a:t>hỏi</a:t>
            </a:r>
            <a:r>
              <a:rPr lang="en-US" dirty="0"/>
              <a:t> </a:t>
            </a:r>
            <a:r>
              <a:rPr lang="en-US" dirty="0" err="1"/>
              <a:t>ôn</a:t>
            </a:r>
            <a:r>
              <a:rPr lang="en-US" dirty="0"/>
              <a:t> </a:t>
            </a:r>
            <a:r>
              <a:rPr lang="en-US" dirty="0" err="1"/>
              <a:t>tập</a:t>
            </a:r>
            <a:r>
              <a:rPr lang="en-US" dirty="0"/>
              <a:t> </a:t>
            </a:r>
            <a:r>
              <a:rPr lang="en-US" dirty="0" err="1"/>
              <a:t>chương</a:t>
            </a:r>
            <a:r>
              <a:rPr lang="en-US" dirty="0"/>
              <a:t> 3 (</a:t>
            </a:r>
            <a:r>
              <a:rPr lang="en-US" dirty="0" err="1"/>
              <a:t>tt</a:t>
            </a:r>
            <a:r>
              <a:rPr lang="en-US" dirty="0"/>
              <a:t>)</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1142796" y="1195822"/>
            <a:ext cx="3592489" cy="4867522"/>
          </a:xfrm>
        </p:spPr>
        <p:txBody>
          <a:bodyPr/>
          <a:lstStyle/>
          <a:p>
            <a:r>
              <a:rPr lang="en-US" sz="2800" dirty="0" err="1"/>
              <a:t>Chương</a:t>
            </a:r>
            <a:r>
              <a:rPr lang="en-US" sz="2800" dirty="0"/>
              <a:t> </a:t>
            </a:r>
            <a:r>
              <a:rPr lang="en-US" sz="2800" dirty="0" err="1"/>
              <a:t>trình</a:t>
            </a:r>
            <a:r>
              <a:rPr lang="en-US" sz="2800" dirty="0"/>
              <a:t> </a:t>
            </a:r>
            <a:r>
              <a:rPr lang="en-US" sz="2800" dirty="0" err="1"/>
              <a:t>này</a:t>
            </a:r>
            <a:r>
              <a:rPr lang="en-US" sz="2800" dirty="0"/>
              <a:t> in </a:t>
            </a:r>
            <a:r>
              <a:rPr lang="en-US" sz="2800" dirty="0" err="1"/>
              <a:t>ra</a:t>
            </a:r>
            <a:r>
              <a:rPr lang="en-US" sz="2800" dirty="0"/>
              <a:t> </a:t>
            </a:r>
            <a:r>
              <a:rPr lang="en-US" sz="2800" dirty="0" err="1"/>
              <a:t>những</a:t>
            </a:r>
            <a:r>
              <a:rPr lang="en-US" sz="2800" dirty="0"/>
              <a:t> </a:t>
            </a:r>
            <a:r>
              <a:rPr lang="en-US" sz="2800" dirty="0" err="1"/>
              <a:t>chữ</a:t>
            </a:r>
            <a:r>
              <a:rPr lang="en-US" sz="2800" dirty="0"/>
              <a:t> </a:t>
            </a:r>
            <a:r>
              <a:rPr lang="en-US" sz="2800" dirty="0" err="1"/>
              <a:t>gì</a:t>
            </a:r>
            <a:r>
              <a:rPr lang="en-US" sz="2800" dirty="0"/>
              <a:t>?</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177</a:t>
            </a:fld>
            <a:endParaRPr lang="en-VN" dirty="0"/>
          </a:p>
        </p:txBody>
      </p:sp>
      <p:sp>
        <p:nvSpPr>
          <p:cNvPr id="6" name="Rectangle 3">
            <a:extLst>
              <a:ext uri="{FF2B5EF4-FFF2-40B4-BE49-F238E27FC236}">
                <a16:creationId xmlns:a16="http://schemas.microsoft.com/office/drawing/2014/main" id="{32465F33-DB17-DCBF-6E70-EFED4E151936}"/>
              </a:ext>
            </a:extLst>
          </p:cNvPr>
          <p:cNvSpPr txBox="1">
            <a:spLocks noChangeArrowheads="1"/>
          </p:cNvSpPr>
          <p:nvPr/>
        </p:nvSpPr>
        <p:spPr bwMode="auto">
          <a:xfrm>
            <a:off x="5372592" y="1250948"/>
            <a:ext cx="6285805"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just" rtl="0" eaLnBrk="1" fontAlgn="base" hangingPunct="1">
              <a:spcBef>
                <a:spcPct val="20000"/>
              </a:spcBef>
              <a:spcAft>
                <a:spcPct val="0"/>
              </a:spcAft>
              <a:buClr>
                <a:srgbClr val="003399"/>
              </a:buClr>
              <a:buFont typeface="Wingdings" pitchFamily="2" charset="2"/>
              <a:buChar char="n"/>
              <a:defRPr kumimoji="1" sz="2600" baseline="0">
                <a:solidFill>
                  <a:schemeClr val="tx1"/>
                </a:solidFill>
                <a:latin typeface="Times New Roman" pitchFamily="18" charset="0"/>
                <a:ea typeface="+mn-ea"/>
                <a:cs typeface="Times New Roman" pitchFamily="18" charset="0"/>
              </a:defRPr>
            </a:lvl1pPr>
            <a:lvl2pPr marL="742950" indent="-285750" algn="just" rtl="0" eaLnBrk="1" fontAlgn="base" hangingPunct="1">
              <a:spcBef>
                <a:spcPct val="20000"/>
              </a:spcBef>
              <a:spcAft>
                <a:spcPct val="0"/>
              </a:spcAft>
              <a:buClr>
                <a:srgbClr val="003399"/>
              </a:buClr>
              <a:buFont typeface="Wingdings"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just" rtl="0" eaLnBrk="1" fontAlgn="base" hangingPunct="1">
              <a:spcBef>
                <a:spcPct val="20000"/>
              </a:spcBef>
              <a:spcAft>
                <a:spcPct val="0"/>
              </a:spcAft>
              <a:buClr>
                <a:srgbClr val="003399"/>
              </a:buClr>
              <a:buFont typeface="Wingdings" pitchFamily="2" charset="2"/>
              <a:buChar char="n"/>
              <a:defRPr kumimoji="1" sz="2200" baseline="0">
                <a:solidFill>
                  <a:schemeClr val="tx1"/>
                </a:solidFill>
                <a:latin typeface="Times New Roman" pitchFamily="18" charset="0"/>
                <a:ea typeface="+mn-ea"/>
                <a:cs typeface="Times New Roman" pitchFamily="18" charset="0"/>
              </a:defRPr>
            </a:lvl3pPr>
            <a:lvl4pPr marL="1600200" indent="-228600" algn="just" rtl="0" eaLnBrk="1" fontAlgn="base" hangingPunct="1">
              <a:spcBef>
                <a:spcPct val="20000"/>
              </a:spcBef>
              <a:spcAft>
                <a:spcPct val="0"/>
              </a:spcAft>
              <a:buClr>
                <a:srgbClr val="003399"/>
              </a:buClr>
              <a:buFont typeface="Wingdings" pitchFamily="2" charset="2"/>
              <a:buChar char="p"/>
              <a:defRPr kumimoji="1" sz="2000" baseline="0">
                <a:solidFill>
                  <a:schemeClr val="tx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Clr>
                <a:srgbClr val="003399"/>
              </a:buClr>
              <a:buFont typeface="Wingdings" pitchFamily="2" charset="2"/>
              <a:buChar char="n"/>
              <a:defRPr kumimoji="1" sz="1800"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a:lstStyle>
          <a:p>
            <a:pPr>
              <a:lnSpc>
                <a:spcPct val="80000"/>
              </a:lnSpc>
              <a:spcBef>
                <a:spcPts val="788"/>
              </a:spcBef>
              <a:buNone/>
              <a:defRPr/>
            </a:pPr>
            <a:r>
              <a:rPr lang="en-US" altLang="en-US" sz="2000" b="1" kern="0" dirty="0">
                <a:solidFill>
                  <a:srgbClr val="000000"/>
                </a:solidFill>
                <a:latin typeface="Courier New" pitchFamily="49" charset="0"/>
              </a:rPr>
              <a:t>#include &lt;</a:t>
            </a:r>
            <a:r>
              <a:rPr lang="en-US" altLang="en-US" sz="2000" b="1" kern="0" dirty="0" err="1">
                <a:solidFill>
                  <a:srgbClr val="000000"/>
                </a:solidFill>
                <a:latin typeface="Courier New" pitchFamily="49" charset="0"/>
              </a:rPr>
              <a:t>stdio.h</a:t>
            </a:r>
            <a:r>
              <a:rPr lang="en-US" altLang="en-US" sz="2000" b="1" kern="0" dirty="0">
                <a:solidFill>
                  <a:srgbClr val="000000"/>
                </a:solidFill>
                <a:latin typeface="Courier New" pitchFamily="49" charset="0"/>
              </a:rPr>
              <a:t>&gt;</a:t>
            </a:r>
          </a:p>
          <a:p>
            <a:pPr>
              <a:lnSpc>
                <a:spcPct val="80000"/>
              </a:lnSpc>
              <a:spcBef>
                <a:spcPts val="788"/>
              </a:spcBef>
              <a:buNone/>
              <a:defRPr/>
            </a:pPr>
            <a:r>
              <a:rPr lang="en-US" altLang="en-US" sz="2000" b="1" kern="0" dirty="0">
                <a:solidFill>
                  <a:srgbClr val="000000"/>
                </a:solidFill>
                <a:latin typeface="Courier New" pitchFamily="49" charset="0"/>
              </a:rPr>
              <a:t>#include &lt;</a:t>
            </a:r>
            <a:r>
              <a:rPr lang="en-US" altLang="en-US" sz="2000" b="1" kern="0" dirty="0" err="1">
                <a:solidFill>
                  <a:srgbClr val="000000"/>
                </a:solidFill>
                <a:latin typeface="Courier New" pitchFamily="49" charset="0"/>
              </a:rPr>
              <a:t>unistd.h</a:t>
            </a:r>
            <a:r>
              <a:rPr lang="en-US" altLang="en-US" sz="2000" b="1" kern="0" dirty="0">
                <a:solidFill>
                  <a:srgbClr val="000000"/>
                </a:solidFill>
                <a:latin typeface="Courier New" pitchFamily="49" charset="0"/>
              </a:rPr>
              <a:t>&gt;</a:t>
            </a:r>
          </a:p>
          <a:p>
            <a:pPr>
              <a:lnSpc>
                <a:spcPct val="80000"/>
              </a:lnSpc>
              <a:spcBef>
                <a:spcPts val="788"/>
              </a:spcBef>
              <a:buNone/>
              <a:defRPr/>
            </a:pPr>
            <a:r>
              <a:rPr lang="en-US" altLang="en-US" sz="2000" b="1" kern="0" dirty="0">
                <a:solidFill>
                  <a:srgbClr val="000000"/>
                </a:solidFill>
                <a:latin typeface="Courier New" pitchFamily="49" charset="0"/>
              </a:rPr>
              <a:t>int main (int </a:t>
            </a:r>
            <a:r>
              <a:rPr lang="en-US" altLang="en-US" sz="2000" b="1" kern="0" dirty="0" err="1">
                <a:solidFill>
                  <a:srgbClr val="000000"/>
                </a:solidFill>
                <a:latin typeface="Courier New" pitchFamily="49" charset="0"/>
              </a:rPr>
              <a:t>argc</a:t>
            </a:r>
            <a:r>
              <a:rPr lang="en-US" altLang="en-US" sz="2000" b="1" kern="0" dirty="0">
                <a:solidFill>
                  <a:srgbClr val="000000"/>
                </a:solidFill>
                <a:latin typeface="Courier New" pitchFamily="49" charset="0"/>
              </a:rPr>
              <a:t>, char *</a:t>
            </a:r>
            <a:r>
              <a:rPr lang="en-US" altLang="en-US" sz="2000" b="1" kern="0" dirty="0" err="1">
                <a:solidFill>
                  <a:srgbClr val="000000"/>
                </a:solidFill>
                <a:latin typeface="Courier New" pitchFamily="49" charset="0"/>
              </a:rPr>
              <a:t>argv</a:t>
            </a:r>
            <a:r>
              <a:rPr lang="en-US" altLang="en-US" sz="2000" b="1" kern="0" dirty="0">
                <a:solidFill>
                  <a:srgbClr val="000000"/>
                </a:solidFill>
                <a:latin typeface="Courier New" pitchFamily="49" charset="0"/>
              </a:rPr>
              <a:t>[])</a:t>
            </a:r>
          </a:p>
          <a:p>
            <a:pPr>
              <a:lnSpc>
                <a:spcPct val="80000"/>
              </a:lnSpc>
              <a:spcBef>
                <a:spcPts val="788"/>
              </a:spcBef>
              <a:buNone/>
              <a:defRPr/>
            </a:pPr>
            <a:r>
              <a:rPr lang="en-US" altLang="en-US" sz="2000" b="1" kern="0" dirty="0">
                <a:solidFill>
                  <a:srgbClr val="000000"/>
                </a:solidFill>
                <a:latin typeface="Courier New" pitchFamily="49" charset="0"/>
              </a:rPr>
              <a:t>{</a:t>
            </a:r>
          </a:p>
          <a:p>
            <a:pPr>
              <a:lnSpc>
                <a:spcPct val="80000"/>
              </a:lnSpc>
              <a:spcBef>
                <a:spcPts val="788"/>
              </a:spcBef>
              <a:buNone/>
              <a:defRPr/>
            </a:pPr>
            <a:r>
              <a:rPr lang="en-US" altLang="en-US" sz="2000" b="1" kern="0" dirty="0">
                <a:solidFill>
                  <a:srgbClr val="000000"/>
                </a:solidFill>
                <a:latin typeface="Courier New" pitchFamily="49" charset="0"/>
              </a:rPr>
              <a:t>	int </a:t>
            </a:r>
            <a:r>
              <a:rPr lang="en-US" altLang="en-US" sz="2000" b="1" kern="0" dirty="0" err="1">
                <a:solidFill>
                  <a:srgbClr val="000000"/>
                </a:solidFill>
                <a:latin typeface="Courier New" pitchFamily="49" charset="0"/>
              </a:rPr>
              <a:t>pid</a:t>
            </a:r>
            <a:r>
              <a:rPr lang="en-US" altLang="en-US" sz="2000" b="1" kern="0" dirty="0">
                <a:solidFill>
                  <a:srgbClr val="000000"/>
                </a:solidFill>
                <a:latin typeface="Courier New" pitchFamily="49" charset="0"/>
              </a:rPr>
              <a:t>;</a:t>
            </a:r>
          </a:p>
          <a:p>
            <a:pPr>
              <a:lnSpc>
                <a:spcPct val="80000"/>
              </a:lnSpc>
              <a:spcBef>
                <a:spcPts val="788"/>
              </a:spcBef>
              <a:buNone/>
              <a:defRPr/>
            </a:pPr>
            <a:r>
              <a:rPr lang="en-US" altLang="en-US" sz="2000" b="1" kern="0" dirty="0">
                <a:solidFill>
                  <a:schemeClr val="hlink"/>
                </a:solidFill>
                <a:latin typeface="Courier New" pitchFamily="49" charset="0"/>
              </a:rPr>
              <a:t>	</a:t>
            </a:r>
            <a:r>
              <a:rPr lang="en-US" altLang="en-US" sz="2000" b="1" kern="0" dirty="0" err="1">
                <a:solidFill>
                  <a:schemeClr val="hlink"/>
                </a:solidFill>
                <a:latin typeface="Courier New" pitchFamily="49" charset="0"/>
              </a:rPr>
              <a:t>pid</a:t>
            </a:r>
            <a:r>
              <a:rPr lang="en-US" altLang="en-US" sz="2000" b="1" kern="0" dirty="0">
                <a:solidFill>
                  <a:schemeClr val="hlink"/>
                </a:solidFill>
                <a:latin typeface="Courier New" pitchFamily="49" charset="0"/>
              </a:rPr>
              <a:t> = fork</a:t>
            </a:r>
            <a:r>
              <a:rPr lang="en-US" altLang="en-US" sz="2000" b="1" kern="0" dirty="0">
                <a:solidFill>
                  <a:srgbClr val="000000"/>
                </a:solidFill>
                <a:latin typeface="Courier New" pitchFamily="49" charset="0"/>
              </a:rPr>
              <a:t>();</a:t>
            </a:r>
          </a:p>
          <a:p>
            <a:pPr>
              <a:lnSpc>
                <a:spcPct val="80000"/>
              </a:lnSpc>
              <a:spcBef>
                <a:spcPts val="788"/>
              </a:spcBef>
              <a:buNone/>
              <a:defRPr/>
            </a:pPr>
            <a:r>
              <a:rPr lang="en-US" altLang="en-US" sz="2000" b="1" kern="0" dirty="0">
                <a:solidFill>
                  <a:srgbClr val="000000"/>
                </a:solidFill>
                <a:latin typeface="Courier New" pitchFamily="49" charset="0"/>
              </a:rPr>
              <a:t>	</a:t>
            </a:r>
            <a:r>
              <a:rPr lang="en-US" altLang="en-US" sz="2000" b="1" kern="0" dirty="0" err="1">
                <a:solidFill>
                  <a:srgbClr val="00B0F0"/>
                </a:solidFill>
                <a:latin typeface="Courier New" pitchFamily="49" charset="0"/>
              </a:rPr>
              <a:t>printf</a:t>
            </a:r>
            <a:r>
              <a:rPr lang="en-US" altLang="en-US" sz="2000" b="1" kern="0" dirty="0">
                <a:solidFill>
                  <a:srgbClr val="00B0F0"/>
                </a:solidFill>
                <a:latin typeface="Courier New" pitchFamily="49" charset="0"/>
              </a:rPr>
              <a:t>(“ so 1”);</a:t>
            </a:r>
          </a:p>
          <a:p>
            <a:pPr>
              <a:lnSpc>
                <a:spcPct val="80000"/>
              </a:lnSpc>
              <a:spcBef>
                <a:spcPts val="788"/>
              </a:spcBef>
              <a:buNone/>
              <a:defRPr/>
            </a:pPr>
            <a:r>
              <a:rPr lang="en-US" altLang="en-US" sz="2000" b="1" kern="0" dirty="0">
                <a:solidFill>
                  <a:schemeClr val="hlink"/>
                </a:solidFill>
                <a:latin typeface="Courier New" pitchFamily="49" charset="0"/>
              </a:rPr>
              <a:t>	</a:t>
            </a:r>
            <a:r>
              <a:rPr lang="en-US" altLang="en-US" sz="2000" b="1" kern="0" dirty="0" err="1">
                <a:solidFill>
                  <a:srgbClr val="00B0F0"/>
                </a:solidFill>
                <a:latin typeface="Courier New" pitchFamily="49" charset="0"/>
              </a:rPr>
              <a:t>printf</a:t>
            </a:r>
            <a:r>
              <a:rPr lang="en-US" altLang="en-US" sz="2000" b="1" kern="0" dirty="0">
                <a:solidFill>
                  <a:srgbClr val="00B0F0"/>
                </a:solidFill>
                <a:latin typeface="Courier New" pitchFamily="49" charset="0"/>
              </a:rPr>
              <a:t>(“ so 2”);</a:t>
            </a:r>
            <a:endParaRPr lang="en-US" altLang="en-US" sz="2000" b="1" kern="0" dirty="0">
              <a:solidFill>
                <a:srgbClr val="000000"/>
              </a:solidFill>
              <a:latin typeface="Courier New" pitchFamily="49" charset="0"/>
            </a:endParaRPr>
          </a:p>
          <a:p>
            <a:pPr>
              <a:lnSpc>
                <a:spcPct val="80000"/>
              </a:lnSpc>
              <a:spcBef>
                <a:spcPts val="788"/>
              </a:spcBef>
              <a:buNone/>
              <a:defRPr/>
            </a:pPr>
            <a:r>
              <a:rPr lang="en-US" altLang="en-US" sz="2000" b="1" kern="0" dirty="0">
                <a:solidFill>
                  <a:schemeClr val="hlink"/>
                </a:solidFill>
                <a:latin typeface="Courier New" pitchFamily="49" charset="0"/>
              </a:rPr>
              <a:t>	fork</a:t>
            </a:r>
            <a:r>
              <a:rPr lang="en-US" altLang="en-US" sz="2000" b="1" kern="0" dirty="0">
                <a:solidFill>
                  <a:srgbClr val="000000"/>
                </a:solidFill>
                <a:latin typeface="Courier New" pitchFamily="49" charset="0"/>
              </a:rPr>
              <a:t>();</a:t>
            </a:r>
          </a:p>
          <a:p>
            <a:pPr>
              <a:lnSpc>
                <a:spcPct val="80000"/>
              </a:lnSpc>
              <a:spcBef>
                <a:spcPts val="788"/>
              </a:spcBef>
              <a:buNone/>
              <a:defRPr/>
            </a:pPr>
            <a:r>
              <a:rPr lang="en-US" altLang="en-US" sz="2000" b="1" kern="0" dirty="0">
                <a:solidFill>
                  <a:srgbClr val="00B0F0"/>
                </a:solidFill>
                <a:latin typeface="Courier New" pitchFamily="49" charset="0"/>
              </a:rPr>
              <a:t>	</a:t>
            </a:r>
            <a:r>
              <a:rPr lang="en-US" altLang="en-US" sz="2000" b="1" kern="0" dirty="0">
                <a:solidFill>
                  <a:srgbClr val="000000"/>
                </a:solidFill>
                <a:latin typeface="Courier New" pitchFamily="49" charset="0"/>
              </a:rPr>
              <a:t>if (</a:t>
            </a:r>
            <a:r>
              <a:rPr lang="en-US" altLang="en-US" sz="2000" b="1" kern="0" dirty="0" err="1">
                <a:solidFill>
                  <a:srgbClr val="000000"/>
                </a:solidFill>
                <a:latin typeface="Courier New" pitchFamily="49" charset="0"/>
              </a:rPr>
              <a:t>pid</a:t>
            </a:r>
            <a:r>
              <a:rPr lang="en-US" altLang="en-US" sz="2000" b="1" kern="0" dirty="0">
                <a:solidFill>
                  <a:srgbClr val="000000"/>
                </a:solidFill>
                <a:latin typeface="Courier New" pitchFamily="49" charset="0"/>
              </a:rPr>
              <a:t> &lt; 0){</a:t>
            </a:r>
          </a:p>
          <a:p>
            <a:pPr>
              <a:lnSpc>
                <a:spcPct val="80000"/>
              </a:lnSpc>
              <a:spcBef>
                <a:spcPts val="788"/>
              </a:spcBef>
              <a:buNone/>
              <a:defRPr/>
            </a:pPr>
            <a:r>
              <a:rPr lang="en-US" altLang="en-US" sz="2000" b="1" kern="0" dirty="0">
                <a:solidFill>
                  <a:srgbClr val="000000"/>
                </a:solidFill>
                <a:latin typeface="Courier New" pitchFamily="49" charset="0"/>
              </a:rPr>
              <a:t>		</a:t>
            </a:r>
            <a:r>
              <a:rPr lang="en-US" altLang="en-US" sz="2000" b="1" kern="0" dirty="0" err="1">
                <a:solidFill>
                  <a:srgbClr val="00B0F0"/>
                </a:solidFill>
                <a:latin typeface="Courier New" pitchFamily="49" charset="0"/>
              </a:rPr>
              <a:t>printf</a:t>
            </a:r>
            <a:r>
              <a:rPr lang="en-US" altLang="en-US" sz="2000" b="1" kern="0" dirty="0">
                <a:solidFill>
                  <a:srgbClr val="00B0F0"/>
                </a:solidFill>
                <a:latin typeface="Courier New" pitchFamily="49" charset="0"/>
              </a:rPr>
              <a:t>(“hello”);</a:t>
            </a:r>
            <a:r>
              <a:rPr lang="en-US" altLang="en-US" sz="2000" b="1" kern="0" dirty="0">
                <a:solidFill>
                  <a:schemeClr val="hlink"/>
                </a:solidFill>
                <a:latin typeface="Courier New" pitchFamily="49" charset="0"/>
              </a:rPr>
              <a:t> </a:t>
            </a:r>
          </a:p>
          <a:p>
            <a:pPr>
              <a:lnSpc>
                <a:spcPct val="80000"/>
              </a:lnSpc>
              <a:spcBef>
                <a:spcPts val="788"/>
              </a:spcBef>
              <a:buNone/>
              <a:defRPr/>
            </a:pPr>
            <a:r>
              <a:rPr lang="en-US" altLang="en-US" sz="2000" b="1" kern="0" dirty="0">
                <a:solidFill>
                  <a:schemeClr val="hlink"/>
                </a:solidFill>
                <a:latin typeface="Courier New" pitchFamily="49" charset="0"/>
              </a:rPr>
              <a:t>		fork</a:t>
            </a:r>
            <a:r>
              <a:rPr lang="en-US" altLang="en-US" sz="2000" b="1" kern="0" dirty="0">
                <a:solidFill>
                  <a:srgbClr val="000000"/>
                </a:solidFill>
                <a:latin typeface="Courier New" pitchFamily="49" charset="0"/>
              </a:rPr>
              <a:t>();</a:t>
            </a:r>
            <a:endParaRPr lang="en-US" altLang="en-US" sz="2000" b="1" kern="0" dirty="0">
              <a:solidFill>
                <a:srgbClr val="00B0F0"/>
              </a:solidFill>
              <a:latin typeface="Courier New" pitchFamily="49" charset="0"/>
            </a:endParaRPr>
          </a:p>
          <a:p>
            <a:pPr>
              <a:lnSpc>
                <a:spcPct val="80000"/>
              </a:lnSpc>
              <a:spcBef>
                <a:spcPts val="788"/>
              </a:spcBef>
              <a:buNone/>
              <a:defRPr/>
            </a:pPr>
            <a:r>
              <a:rPr lang="en-US" altLang="en-US" sz="2000" b="1" kern="0" dirty="0">
                <a:solidFill>
                  <a:srgbClr val="00B0F0"/>
                </a:solidFill>
                <a:latin typeface="Courier New" pitchFamily="49" charset="0"/>
              </a:rPr>
              <a:t>	</a:t>
            </a:r>
            <a:r>
              <a:rPr lang="en-US" altLang="en-US" sz="2000" b="1" kern="0" dirty="0">
                <a:latin typeface="Courier New" pitchFamily="49" charset="0"/>
              </a:rPr>
              <a:t>}else</a:t>
            </a:r>
          </a:p>
          <a:p>
            <a:pPr>
              <a:lnSpc>
                <a:spcPct val="80000"/>
              </a:lnSpc>
              <a:spcBef>
                <a:spcPts val="788"/>
              </a:spcBef>
              <a:buNone/>
              <a:defRPr/>
            </a:pPr>
            <a:r>
              <a:rPr lang="en-US" altLang="en-US" sz="2000" b="1" kern="0" dirty="0">
                <a:latin typeface="Courier New" pitchFamily="49" charset="0"/>
              </a:rPr>
              <a:t>		</a:t>
            </a:r>
            <a:r>
              <a:rPr lang="en-US" altLang="en-US" sz="2000" b="1" kern="0" dirty="0">
                <a:solidFill>
                  <a:schemeClr val="hlink"/>
                </a:solidFill>
                <a:latin typeface="Courier New" pitchFamily="49" charset="0"/>
              </a:rPr>
              <a:t>fork</a:t>
            </a:r>
            <a:r>
              <a:rPr lang="en-US" altLang="en-US" sz="2000" b="1" kern="0" dirty="0">
                <a:solidFill>
                  <a:srgbClr val="000000"/>
                </a:solidFill>
                <a:latin typeface="Courier New" pitchFamily="49" charset="0"/>
              </a:rPr>
              <a:t>();</a:t>
            </a:r>
            <a:endParaRPr lang="en-US" altLang="en-US" sz="2000" b="1" kern="0" dirty="0">
              <a:latin typeface="Courier New" pitchFamily="49" charset="0"/>
            </a:endParaRPr>
          </a:p>
          <a:p>
            <a:pPr marL="0" indent="0">
              <a:lnSpc>
                <a:spcPct val="80000"/>
              </a:lnSpc>
              <a:spcBef>
                <a:spcPts val="788"/>
              </a:spcBef>
              <a:buNone/>
              <a:defRPr/>
            </a:pPr>
            <a:r>
              <a:rPr lang="en-US" altLang="en-US" sz="2000" b="1" kern="0" dirty="0">
                <a:solidFill>
                  <a:srgbClr val="000000"/>
                </a:solidFill>
                <a:latin typeface="Courier New" pitchFamily="49" charset="0"/>
              </a:rPr>
              <a:t>	</a:t>
            </a:r>
            <a:r>
              <a:rPr lang="en-US" altLang="en-US" sz="2000" b="1" kern="0" dirty="0" err="1">
                <a:solidFill>
                  <a:srgbClr val="00B0F0"/>
                </a:solidFill>
                <a:latin typeface="Courier New" pitchFamily="49" charset="0"/>
              </a:rPr>
              <a:t>printf</a:t>
            </a:r>
            <a:r>
              <a:rPr lang="en-US" altLang="en-US" sz="2000" b="1" kern="0" dirty="0">
                <a:solidFill>
                  <a:srgbClr val="00B0F0"/>
                </a:solidFill>
                <a:latin typeface="Courier New" pitchFamily="49" charset="0"/>
              </a:rPr>
              <a:t>(“bye”);</a:t>
            </a:r>
          </a:p>
          <a:p>
            <a:pPr>
              <a:lnSpc>
                <a:spcPct val="80000"/>
              </a:lnSpc>
              <a:spcBef>
                <a:spcPts val="788"/>
              </a:spcBef>
              <a:buNone/>
              <a:defRPr/>
            </a:pPr>
            <a:r>
              <a:rPr lang="en-US" altLang="en-US" sz="2000" b="1" kern="0" dirty="0">
                <a:solidFill>
                  <a:srgbClr val="000000"/>
                </a:solidFill>
                <a:latin typeface="Courier New" pitchFamily="49" charset="0"/>
              </a:rPr>
              <a:t>}</a:t>
            </a:r>
          </a:p>
        </p:txBody>
      </p:sp>
    </p:spTree>
    <p:extLst>
      <p:ext uri="{BB962C8B-B14F-4D97-AF65-F5344CB8AC3E}">
        <p14:creationId xmlns:p14="http://schemas.microsoft.com/office/powerpoint/2010/main" val="40640512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178</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6173821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60" name="Google Shape;60;p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58" name="Google Shape;58;p1"/>
          <p:cNvSpPr txBox="1">
            <a:spLocks noGrp="1"/>
          </p:cNvSpPr>
          <p:nvPr>
            <p:ph type="body" sz="quarter" idx="13"/>
          </p:nvPr>
        </p:nvSpPr>
        <p:spPr>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HỆ ĐIỀU HÀNH</a:t>
            </a:r>
            <a:endParaRPr dirty="0"/>
          </a:p>
        </p:txBody>
      </p:sp>
      <p:sp>
        <p:nvSpPr>
          <p:cNvPr id="2" name="Text Placeholder 1">
            <a:extLst>
              <a:ext uri="{FF2B5EF4-FFF2-40B4-BE49-F238E27FC236}">
                <a16:creationId xmlns:a16="http://schemas.microsoft.com/office/drawing/2014/main" id="{35BA48DB-2106-7EBB-684E-BB1C96EE0E85}"/>
              </a:ext>
            </a:extLst>
          </p:cNvPr>
          <p:cNvSpPr>
            <a:spLocks noGrp="1"/>
          </p:cNvSpPr>
          <p:nvPr>
            <p:ph type="body" sz="quarter" idx="14"/>
          </p:nvPr>
        </p:nvSpPr>
        <p:spPr/>
        <p:txBody>
          <a:bodyPr/>
          <a:lstStyle/>
          <a:p>
            <a:r>
              <a:rPr lang="en-VN" dirty="0">
                <a:gradFill flip="none" rotWithShape="1">
                  <a:gsLst>
                    <a:gs pos="0">
                      <a:schemeClr val="accent5"/>
                    </a:gs>
                    <a:gs pos="100000">
                      <a:schemeClr val="accent3"/>
                    </a:gs>
                  </a:gsLst>
                  <a:lin ang="5400000" scaled="1"/>
                  <a:tileRect/>
                </a:gradFill>
              </a:rPr>
              <a:t>CHƯƠNG 4: ĐỊNH THỜI CPU (PHẦN 1)</a:t>
            </a:r>
          </a:p>
        </p:txBody>
      </p:sp>
      <p:sp>
        <p:nvSpPr>
          <p:cNvPr id="3" name="Text Placeholder 2">
            <a:extLst>
              <a:ext uri="{FF2B5EF4-FFF2-40B4-BE49-F238E27FC236}">
                <a16:creationId xmlns:a16="http://schemas.microsoft.com/office/drawing/2014/main" id="{F54B849B-05C2-43F0-76B2-A8DE2AD8ACCF}"/>
              </a:ext>
            </a:extLst>
          </p:cNvPr>
          <p:cNvSpPr>
            <a:spLocks noGrp="1"/>
          </p:cNvSpPr>
          <p:nvPr>
            <p:ph type="body" sz="quarter" idx="15"/>
          </p:nvPr>
        </p:nvSpPr>
        <p:spPr/>
        <p:txBody>
          <a:bodyPr/>
          <a:lstStyle/>
          <a:p>
            <a:r>
              <a:rPr lang="en-VN" dirty="0"/>
              <a:t>Trình bày: ...</a:t>
            </a:r>
          </a:p>
        </p:txBody>
      </p:sp>
      <p:sp>
        <p:nvSpPr>
          <p:cNvPr id="4" name="Text Placeholder 3">
            <a:extLst>
              <a:ext uri="{FF2B5EF4-FFF2-40B4-BE49-F238E27FC236}">
                <a16:creationId xmlns:a16="http://schemas.microsoft.com/office/drawing/2014/main" id="{E937CDAF-B6C3-BD1C-CBF4-5D96FA21106D}"/>
              </a:ext>
            </a:extLst>
          </p:cNvPr>
          <p:cNvSpPr>
            <a:spLocks noGrp="1"/>
          </p:cNvSpPr>
          <p:nvPr>
            <p:ph type="body" sz="quarter" idx="16"/>
          </p:nvPr>
        </p:nvSpPr>
        <p:spPr>
          <a:xfrm>
            <a:off x="1850807" y="3630810"/>
            <a:ext cx="8490387" cy="737659"/>
          </a:xfrm>
        </p:spPr>
        <p:txBody>
          <a:bodyPr/>
          <a:lstStyle/>
          <a:p>
            <a:r>
              <a:rPr lang="en-VN" dirty="0"/>
              <a:t>Định thời CPU là hoạt động quan trọng của thành phần quản lý tiến trình và có ảnh hưởng rất lớn đến hiệu suất máy tính cũng như trải nghiệm của người dùng. Trong chương này, người học được trình bày về mục đích và các tiêu chuẩn định thời, cũng như các chiến lược định thời CPU cơ bản.</a:t>
            </a:r>
          </a:p>
        </p:txBody>
      </p:sp>
      <p:sp>
        <p:nvSpPr>
          <p:cNvPr id="5" name="Slide Number Placeholder 4">
            <a:extLst>
              <a:ext uri="{FF2B5EF4-FFF2-40B4-BE49-F238E27FC236}">
                <a16:creationId xmlns:a16="http://schemas.microsoft.com/office/drawing/2014/main" id="{7BEA5531-29A0-3748-C1EF-8DBD68DE981C}"/>
              </a:ext>
            </a:extLst>
          </p:cNvPr>
          <p:cNvSpPr>
            <a:spLocks noGrp="1"/>
          </p:cNvSpPr>
          <p:nvPr>
            <p:ph type="sldNum" sz="quarter" idx="12"/>
          </p:nvPr>
        </p:nvSpPr>
        <p:spPr/>
        <p:txBody>
          <a:bodyPr/>
          <a:lstStyle/>
          <a:p>
            <a:fld id="{00000000-1234-1234-1234-123412341234}" type="slidenum">
              <a:rPr lang="en-US" smtClean="0"/>
              <a:pPr/>
              <a:t>179</a:t>
            </a:fld>
            <a:endParaRPr lang="en-US"/>
          </a:p>
        </p:txBody>
      </p:sp>
      <p:sp>
        <p:nvSpPr>
          <p:cNvPr id="6" name="Text Placeholder 2">
            <a:extLst>
              <a:ext uri="{FF2B5EF4-FFF2-40B4-BE49-F238E27FC236}">
                <a16:creationId xmlns:a16="http://schemas.microsoft.com/office/drawing/2014/main" id="{AD9F62FC-D8F7-BC2D-686B-4EED1C6055C9}"/>
              </a:ext>
            </a:extLst>
          </p:cNvPr>
          <p:cNvSpPr txBox="1">
            <a:spLocks/>
          </p:cNvSpPr>
          <p:nvPr/>
        </p:nvSpPr>
        <p:spPr>
          <a:xfrm>
            <a:off x="4604771" y="4963048"/>
            <a:ext cx="2982458" cy="49740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Trình bày: ...</a:t>
            </a:r>
          </a:p>
        </p:txBody>
      </p:sp>
    </p:spTree>
    <p:extLst>
      <p:ext uri="{BB962C8B-B14F-4D97-AF65-F5344CB8AC3E}">
        <p14:creationId xmlns:p14="http://schemas.microsoft.com/office/powerpoint/2010/main" val="3345099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a:t>2.3. </a:t>
            </a:r>
            <a:r>
              <a:rPr kumimoji="1" lang="en-US" altLang="ja-JP" dirty="0" err="1"/>
              <a:t>Ngắt</a:t>
            </a:r>
            <a:endParaRPr kumimoji="1" lang="ja-JP" altLang="en-US" dirty="0"/>
          </a:p>
        </p:txBody>
      </p:sp>
      <p:sp>
        <p:nvSpPr>
          <p:cNvPr id="3" name="コンテンツ プレースホルダー 2"/>
          <p:cNvSpPr>
            <a:spLocks noGrp="1"/>
          </p:cNvSpPr>
          <p:nvPr>
            <p:ph idx="1"/>
          </p:nvPr>
        </p:nvSpPr>
        <p:spPr>
          <a:xfrm>
            <a:off x="774145" y="1371600"/>
            <a:ext cx="9642335" cy="4824536"/>
          </a:xfrm>
        </p:spPr>
        <p:txBody>
          <a:bodyPr/>
          <a:lstStyle/>
          <a:p>
            <a:r>
              <a:rPr lang="en-US" altLang="ja-JP" dirty="0" err="1"/>
              <a:t>Quá</a:t>
            </a:r>
            <a:r>
              <a:rPr lang="en-US" altLang="ja-JP" dirty="0"/>
              <a:t> </a:t>
            </a:r>
            <a:r>
              <a:rPr lang="en-US" altLang="ja-JP" dirty="0" err="1"/>
              <a:t>trình</a:t>
            </a:r>
            <a:r>
              <a:rPr lang="en-US" altLang="ja-JP" dirty="0"/>
              <a:t> </a:t>
            </a:r>
            <a:r>
              <a:rPr lang="en-US" altLang="ja-JP" dirty="0" err="1"/>
              <a:t>phát</a:t>
            </a:r>
            <a:r>
              <a:rPr lang="en-US" altLang="ja-JP" dirty="0"/>
              <a:t> </a:t>
            </a:r>
            <a:r>
              <a:rPr lang="en-US" altLang="ja-JP" dirty="0" err="1"/>
              <a:t>sinh</a:t>
            </a:r>
            <a:r>
              <a:rPr lang="en-US" altLang="ja-JP" dirty="0"/>
              <a:t> </a:t>
            </a:r>
            <a:r>
              <a:rPr lang="en-US" altLang="ja-JP" dirty="0" err="1"/>
              <a:t>và</a:t>
            </a:r>
            <a:r>
              <a:rPr lang="en-US" altLang="ja-JP" dirty="0"/>
              <a:t> </a:t>
            </a:r>
            <a:r>
              <a:rPr lang="en-US" altLang="ja-JP" dirty="0" err="1"/>
              <a:t>xử</a:t>
            </a:r>
            <a:r>
              <a:rPr lang="en-US" altLang="ja-JP" dirty="0"/>
              <a:t> </a:t>
            </a:r>
            <a:r>
              <a:rPr lang="en-US" altLang="ja-JP" dirty="0" err="1"/>
              <a:t>lý</a:t>
            </a:r>
            <a:r>
              <a:rPr lang="en-US" altLang="ja-JP" dirty="0"/>
              <a:t> </a:t>
            </a:r>
            <a:r>
              <a:rPr lang="en-US" altLang="ja-JP" dirty="0" err="1"/>
              <a:t>ngắt</a:t>
            </a:r>
            <a:endParaRPr lang="vi-VN" altLang="ja-JP" dirty="0"/>
          </a:p>
          <a:p>
            <a:pPr lvl="1"/>
            <a:endParaRPr lang="en-US" altLang="en-US" sz="1000" i="1"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18</a:t>
            </a:fld>
            <a:endParaRPr kumimoji="1" lang="ja-JP" altLang="en-US"/>
          </a:p>
        </p:txBody>
      </p:sp>
      <p:pic>
        <p:nvPicPr>
          <p:cNvPr id="7" name="Picture 6">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7701" y="2057401"/>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924631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8" name="Google Shape;68;p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462278E8-1B87-1BDF-8AC3-1C2A77D179C2}"/>
              </a:ext>
            </a:extLst>
          </p:cNvPr>
          <p:cNvSpPr>
            <a:spLocks noGrp="1"/>
          </p:cNvSpPr>
          <p:nvPr>
            <p:ph type="sldNum" sz="quarter" idx="12"/>
          </p:nvPr>
        </p:nvSpPr>
        <p:spPr/>
        <p:txBody>
          <a:bodyPr/>
          <a:lstStyle/>
          <a:p>
            <a:fld id="{00000000-1234-1234-1234-123412341234}" type="slidenum">
              <a:rPr lang="en-US" smtClean="0"/>
              <a:pPr/>
              <a:t>180</a:t>
            </a:fld>
            <a:endParaRPr lang="en-US" dirty="0"/>
          </a:p>
        </p:txBody>
      </p:sp>
      <p:sp>
        <p:nvSpPr>
          <p:cNvPr id="70" name="Google Shape;70;p2"/>
          <p:cNvSpPr txBox="1">
            <a:spLocks noGrp="1"/>
          </p:cNvSpPr>
          <p:nvPr>
            <p:ph type="body" sz="quarter" idx="13"/>
          </p:nvPr>
        </p:nvSpPr>
        <p:spPr>
          <a:xfrm>
            <a:off x="2033899" y="2018988"/>
            <a:ext cx="8124204" cy="3581852"/>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Biết</a:t>
            </a:r>
            <a:r>
              <a:rPr lang="en-US" dirty="0"/>
              <a:t> </a:t>
            </a:r>
            <a:r>
              <a:rPr lang="en-US" dirty="0" err="1"/>
              <a:t>được</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a:p>
            <a:pPr marL="342900" indent="-342900">
              <a:spcBef>
                <a:spcPts val="1200"/>
              </a:spcBef>
            </a:pPr>
            <a:r>
              <a:rPr lang="en-US" dirty="0" err="1"/>
              <a:t>Biết</a:t>
            </a:r>
            <a:r>
              <a:rPr lang="en-US" dirty="0"/>
              <a:t> </a:t>
            </a:r>
            <a:r>
              <a:rPr lang="en-US" dirty="0" err="1"/>
              <a:t>được</a:t>
            </a:r>
            <a:r>
              <a:rPr lang="en-US" dirty="0"/>
              <a:t> </a:t>
            </a:r>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endParaRPr dirty="0"/>
          </a:p>
          <a:p>
            <a:pPr marL="342900" indent="-342900">
              <a:spcBef>
                <a:spcPts val="1200"/>
              </a:spcBef>
            </a:pPr>
            <a:r>
              <a:rPr lang="en-US" dirty="0" err="1"/>
              <a:t>Hiểu</a:t>
            </a:r>
            <a:r>
              <a:rPr lang="en-US" dirty="0"/>
              <a:t> </a:t>
            </a:r>
            <a:r>
              <a:rPr lang="en-US" dirty="0" err="1"/>
              <a:t>được</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dirty="0"/>
          </a:p>
          <a:p>
            <a:pPr marL="342900" indent="-342900">
              <a:spcBef>
                <a:spcPts val="1200"/>
              </a:spcBef>
            </a:pPr>
            <a:r>
              <a:rPr lang="en-US" dirty="0" err="1"/>
              <a:t>Vận</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để</a:t>
            </a:r>
            <a:r>
              <a:rPr lang="en-US" dirty="0"/>
              <a:t> </a:t>
            </a:r>
            <a:r>
              <a:rPr lang="en-US" dirty="0" err="1"/>
              <a:t>làm</a:t>
            </a:r>
            <a:r>
              <a:rPr lang="en-US" dirty="0"/>
              <a:t> </a:t>
            </a:r>
            <a:r>
              <a:rPr lang="en-US" dirty="0" err="1"/>
              <a:t>bài</a:t>
            </a:r>
            <a:r>
              <a:rPr lang="en-US" dirty="0"/>
              <a:t> </a:t>
            </a:r>
            <a:r>
              <a:rPr lang="en-US" dirty="0" err="1"/>
              <a:t>tập</a:t>
            </a:r>
            <a:r>
              <a:rPr lang="en-US" dirty="0"/>
              <a:t> </a:t>
            </a:r>
            <a:r>
              <a:rPr lang="en-US" dirty="0" err="1"/>
              <a:t>và</a:t>
            </a:r>
            <a:r>
              <a:rPr lang="en-US" dirty="0"/>
              <a:t> </a:t>
            </a:r>
            <a:r>
              <a:rPr lang="en-US" dirty="0" err="1"/>
              <a:t>mô</a:t>
            </a:r>
            <a:r>
              <a:rPr lang="en-US" dirty="0"/>
              <a:t> </a:t>
            </a:r>
            <a:r>
              <a:rPr lang="en-US" dirty="0" err="1"/>
              <a:t>phỏng</a:t>
            </a:r>
            <a:endParaRPr dirty="0"/>
          </a:p>
        </p:txBody>
      </p:sp>
      <p:sp>
        <p:nvSpPr>
          <p:cNvPr id="6" name="Text Placeholder 5">
            <a:extLst>
              <a:ext uri="{FF2B5EF4-FFF2-40B4-BE49-F238E27FC236}">
                <a16:creationId xmlns:a16="http://schemas.microsoft.com/office/drawing/2014/main" id="{674E0286-26BB-5BFE-65F1-75069D684212}"/>
              </a:ext>
            </a:extLst>
          </p:cNvPr>
          <p:cNvSpPr>
            <a:spLocks noGrp="1"/>
          </p:cNvSpPr>
          <p:nvPr>
            <p:ph type="body" sz="quarter" idx="15"/>
          </p:nvPr>
        </p:nvSpPr>
        <p:spPr/>
        <p:txBody>
          <a:bodyPr/>
          <a:lstStyle/>
          <a:p>
            <a:r>
              <a:rPr lang="en-VN" dirty="0"/>
              <a:t>MỤC TIÊU</a:t>
            </a:r>
          </a:p>
        </p:txBody>
      </p:sp>
    </p:spTree>
    <p:extLst>
      <p:ext uri="{BB962C8B-B14F-4D97-AF65-F5344CB8AC3E}">
        <p14:creationId xmlns:p14="http://schemas.microsoft.com/office/powerpoint/2010/main" val="124410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 calcmode="lin" valueType="num">
                                      <p:cBhvr additive="base">
                                        <p:cTn id="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0">
                                            <p:txEl>
                                              <p:pRg st="1" end="1"/>
                                            </p:txEl>
                                          </p:spTgt>
                                        </p:tgtEl>
                                        <p:attrNameLst>
                                          <p:attrName>style.visibility</p:attrName>
                                        </p:attrNameLst>
                                      </p:cBhvr>
                                      <p:to>
                                        <p:strVal val="visible"/>
                                      </p:to>
                                    </p:set>
                                    <p:anim calcmode="lin" valueType="num">
                                      <p:cBhvr additive="base">
                                        <p:cTn id="13" dur="500" fill="hold"/>
                                        <p:tgtEl>
                                          <p:spTgt spid="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
                                            <p:txEl>
                                              <p:pRg st="2" end="2"/>
                                            </p:txEl>
                                          </p:spTgt>
                                        </p:tgtEl>
                                        <p:attrNameLst>
                                          <p:attrName>style.visibility</p:attrName>
                                        </p:attrNameLst>
                                      </p:cBhvr>
                                      <p:to>
                                        <p:strVal val="visible"/>
                                      </p:to>
                                    </p:set>
                                    <p:anim calcmode="lin" valueType="num">
                                      <p:cBhvr additive="base">
                                        <p:cTn id="19" dur="500" fill="hold"/>
                                        <p:tgtEl>
                                          <p:spTgt spid="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0">
                                            <p:txEl>
                                              <p:pRg st="3" end="3"/>
                                            </p:txEl>
                                          </p:spTgt>
                                        </p:tgtEl>
                                        <p:attrNameLst>
                                          <p:attrName>style.visibility</p:attrName>
                                        </p:attrNameLst>
                                      </p:cBhvr>
                                      <p:to>
                                        <p:strVal val="visible"/>
                                      </p:to>
                                    </p:set>
                                    <p:anim calcmode="lin" valueType="num">
                                      <p:cBhvr additive="base">
                                        <p:cTn id="25" dur="500" fill="hold"/>
                                        <p:tgtEl>
                                          <p:spTgt spid="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7" name="Google Shape;77;p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6B13CF1-0E10-B465-A0D7-1EE79DB6A9E2}"/>
              </a:ext>
            </a:extLst>
          </p:cNvPr>
          <p:cNvSpPr>
            <a:spLocks noGrp="1"/>
          </p:cNvSpPr>
          <p:nvPr>
            <p:ph type="sldNum" sz="quarter" idx="12"/>
          </p:nvPr>
        </p:nvSpPr>
        <p:spPr/>
        <p:txBody>
          <a:bodyPr/>
          <a:lstStyle/>
          <a:p>
            <a:fld id="{00000000-1234-1234-1234-123412341234}" type="slidenum">
              <a:rPr lang="en-US" smtClean="0"/>
              <a:pPr/>
              <a:t>181</a:t>
            </a:fld>
            <a:endParaRPr lang="en-US" dirty="0"/>
          </a:p>
        </p:txBody>
      </p:sp>
      <p:sp>
        <p:nvSpPr>
          <p:cNvPr id="79" name="Google Shape;79;p3"/>
          <p:cNvSpPr txBox="1">
            <a:spLocks noGrp="1"/>
          </p:cNvSpPr>
          <p:nvPr>
            <p:ph type="body" sz="quarter" idx="13"/>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a:p>
            <a:pPr marL="342900" indent="-342900"/>
            <a:r>
              <a:rPr lang="en-US" dirty="0" err="1"/>
              <a:t>Các</a:t>
            </a:r>
            <a:r>
              <a:rPr lang="en-US" dirty="0"/>
              <a:t> </a:t>
            </a:r>
            <a:r>
              <a:rPr lang="en-US" dirty="0" err="1"/>
              <a:t>loại</a:t>
            </a:r>
            <a:r>
              <a:rPr lang="en-US" dirty="0"/>
              <a:t> </a:t>
            </a:r>
            <a:r>
              <a:rPr lang="en-US" dirty="0" err="1"/>
              <a:t>định</a:t>
            </a:r>
            <a:r>
              <a:rPr lang="en-US" dirty="0"/>
              <a:t> </a:t>
            </a:r>
            <a:r>
              <a:rPr lang="en-US" dirty="0" err="1"/>
              <a:t>thời</a:t>
            </a:r>
            <a:endParaRPr dirty="0"/>
          </a:p>
          <a:p>
            <a:pPr marL="342900" indent="-342900"/>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endParaRPr dirty="0"/>
          </a:p>
          <a:p>
            <a:pPr marL="342900" indent="-342900"/>
            <a:r>
              <a:rPr lang="en-US" dirty="0" err="1"/>
              <a:t>Các</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dirty="0"/>
          </a:p>
          <a:p>
            <a:pPr marL="800100" lvl="1" indent="-342900" algn="just">
              <a:buFont typeface="Arial" panose="020B0604020202020204" pitchFamily="34" charset="0"/>
              <a:buChar char="•"/>
            </a:pPr>
            <a:r>
              <a:rPr lang="en-US" dirty="0"/>
              <a:t>First-Come, First-Served (FCFS)</a:t>
            </a:r>
            <a:endParaRPr dirty="0"/>
          </a:p>
          <a:p>
            <a:pPr marL="800100" lvl="1" indent="-342900" algn="just">
              <a:buFont typeface="Arial" panose="020B0604020202020204" pitchFamily="34" charset="0"/>
              <a:buChar char="•"/>
            </a:pPr>
            <a:r>
              <a:rPr lang="en-US" dirty="0"/>
              <a:t>Shortest Job First (SJF)</a:t>
            </a:r>
            <a:endParaRPr dirty="0"/>
          </a:p>
          <a:p>
            <a:pPr marL="800100" lvl="1" indent="-342900" algn="just">
              <a:buFont typeface="Arial" panose="020B0604020202020204" pitchFamily="34" charset="0"/>
              <a:buChar char="•"/>
            </a:pPr>
            <a:r>
              <a:rPr lang="en-US" dirty="0"/>
              <a:t>Shortest Remaining Time First (SRTF)</a:t>
            </a:r>
            <a:endParaRPr dirty="0"/>
          </a:p>
          <a:p>
            <a:pPr marL="800100" lvl="1" indent="-342900" algn="just">
              <a:buFont typeface="Arial" panose="020B0604020202020204" pitchFamily="34" charset="0"/>
              <a:buChar char="•"/>
            </a:pPr>
            <a:r>
              <a:rPr lang="en-US" dirty="0"/>
              <a:t>Priority Scheduling</a:t>
            </a:r>
            <a:endParaRPr dirty="0"/>
          </a:p>
        </p:txBody>
      </p:sp>
      <p:sp>
        <p:nvSpPr>
          <p:cNvPr id="3" name="Text Placeholder 2">
            <a:extLst>
              <a:ext uri="{FF2B5EF4-FFF2-40B4-BE49-F238E27FC236}">
                <a16:creationId xmlns:a16="http://schemas.microsoft.com/office/drawing/2014/main" id="{EC6243EE-E1DE-12B5-F4F5-74A39594048F}"/>
              </a:ext>
            </a:extLst>
          </p:cNvPr>
          <p:cNvSpPr>
            <a:spLocks noGrp="1"/>
          </p:cNvSpPr>
          <p:nvPr>
            <p:ph type="body" sz="quarter" idx="15"/>
          </p:nvPr>
        </p:nvSpPr>
        <p:spPr/>
        <p:txBody>
          <a:bodyPr/>
          <a:lstStyle/>
          <a:p>
            <a:r>
              <a:rPr lang="en-VN" dirty="0"/>
              <a:t>NỘI DUNG</a:t>
            </a:r>
          </a:p>
        </p:txBody>
      </p:sp>
    </p:spTree>
    <p:extLst>
      <p:ext uri="{BB962C8B-B14F-4D97-AF65-F5344CB8AC3E}">
        <p14:creationId xmlns:p14="http://schemas.microsoft.com/office/powerpoint/2010/main" val="342862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 calcmode="lin" valueType="num">
                                      <p:cBhvr additive="base">
                                        <p:cTn id="7"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xEl>
                                              <p:pRg st="1" end="1"/>
                                            </p:txEl>
                                          </p:spTgt>
                                        </p:tgtEl>
                                        <p:attrNameLst>
                                          <p:attrName>style.visibility</p:attrName>
                                        </p:attrNameLst>
                                      </p:cBhvr>
                                      <p:to>
                                        <p:strVal val="visible"/>
                                      </p:to>
                                    </p:set>
                                    <p:anim calcmode="lin" valueType="num">
                                      <p:cBhvr additive="base">
                                        <p:cTn id="13"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 calcmode="lin" valueType="num">
                                      <p:cBhvr additive="base">
                                        <p:cTn id="19" dur="500" fill="hold"/>
                                        <p:tgtEl>
                                          <p:spTgt spid="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9">
                                            <p:txEl>
                                              <p:pRg st="3" end="3"/>
                                            </p:txEl>
                                          </p:spTgt>
                                        </p:tgtEl>
                                        <p:attrNameLst>
                                          <p:attrName>style.visibility</p:attrName>
                                        </p:attrNameLst>
                                      </p:cBhvr>
                                      <p:to>
                                        <p:strVal val="visible"/>
                                      </p:to>
                                    </p:set>
                                    <p:anim calcmode="lin" valueType="num">
                                      <p:cBhvr additive="base">
                                        <p:cTn id="25" dur="500" fill="hold"/>
                                        <p:tgtEl>
                                          <p:spTgt spid="7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9">
                                            <p:txEl>
                                              <p:pRg st="4" end="4"/>
                                            </p:txEl>
                                          </p:spTgt>
                                        </p:tgtEl>
                                        <p:attrNameLst>
                                          <p:attrName>style.visibility</p:attrName>
                                        </p:attrNameLst>
                                      </p:cBhvr>
                                      <p:to>
                                        <p:strVal val="visible"/>
                                      </p:to>
                                    </p:set>
                                    <p:anim calcmode="lin" valueType="num">
                                      <p:cBhvr additive="base">
                                        <p:cTn id="31" dur="500" fill="hold"/>
                                        <p:tgtEl>
                                          <p:spTgt spid="7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9">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9">
                                            <p:txEl>
                                              <p:pRg st="5" end="5"/>
                                            </p:txEl>
                                          </p:spTgt>
                                        </p:tgtEl>
                                        <p:attrNameLst>
                                          <p:attrName>style.visibility</p:attrName>
                                        </p:attrNameLst>
                                      </p:cBhvr>
                                      <p:to>
                                        <p:strVal val="visible"/>
                                      </p:to>
                                    </p:set>
                                    <p:anim calcmode="lin" valueType="num">
                                      <p:cBhvr additive="base">
                                        <p:cTn id="35" dur="500" fill="hold"/>
                                        <p:tgtEl>
                                          <p:spTgt spid="79">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9">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9">
                                            <p:txEl>
                                              <p:pRg st="6" end="6"/>
                                            </p:txEl>
                                          </p:spTgt>
                                        </p:tgtEl>
                                        <p:attrNameLst>
                                          <p:attrName>style.visibility</p:attrName>
                                        </p:attrNameLst>
                                      </p:cBhvr>
                                      <p:to>
                                        <p:strVal val="visible"/>
                                      </p:to>
                                    </p:set>
                                    <p:anim calcmode="lin" valueType="num">
                                      <p:cBhvr additive="base">
                                        <p:cTn id="39" dur="500" fill="hold"/>
                                        <p:tgtEl>
                                          <p:spTgt spid="7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9">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9">
                                            <p:txEl>
                                              <p:pRg st="7" end="7"/>
                                            </p:txEl>
                                          </p:spTgt>
                                        </p:tgtEl>
                                        <p:attrNameLst>
                                          <p:attrName>style.visibility</p:attrName>
                                        </p:attrNameLst>
                                      </p:cBhvr>
                                      <p:to>
                                        <p:strVal val="visible"/>
                                      </p:to>
                                    </p:set>
                                    <p:anim calcmode="lin" valueType="num">
                                      <p:cBhvr additive="base">
                                        <p:cTn id="43" dur="500" fill="hold"/>
                                        <p:tgtEl>
                                          <p:spTgt spid="79">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KHÁI NIỆM CƠ BẢN</a:t>
            </a:r>
            <a:br>
              <a:rPr lang="en-VN" dirty="0"/>
            </a:br>
            <a:r>
              <a:rPr lang="en-VN" dirty="0"/>
              <a:t>VỀ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01.</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182</a:t>
            </a:fld>
            <a:endParaRPr lang="en-US"/>
          </a:p>
        </p:txBody>
      </p:sp>
    </p:spTree>
    <p:extLst>
      <p:ext uri="{BB962C8B-B14F-4D97-AF65-F5344CB8AC3E}">
        <p14:creationId xmlns:p14="http://schemas.microsoft.com/office/powerpoint/2010/main" val="31988892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1.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p:txBody>
      </p:sp>
      <p:sp>
        <p:nvSpPr>
          <p:cNvPr id="85" name="Google Shape;85;p4"/>
          <p:cNvSpPr txBox="1">
            <a:spLocks noGrp="1"/>
          </p:cNvSpPr>
          <p:nvPr>
            <p:ph idx="1"/>
          </p:nvPr>
        </p:nvSpPr>
        <p:spPr>
          <a:xfrm>
            <a:off x="774145" y="1233824"/>
            <a:ext cx="10579654" cy="3664747"/>
          </a:xfrm>
          <a:prstGeom prst="rect">
            <a:avLst/>
          </a:prstGeom>
          <a:noFill/>
          <a:ln>
            <a:noFill/>
          </a:ln>
        </p:spPr>
        <p:txBody>
          <a:bodyPr spcFirstLastPara="1" wrap="square" lIns="91425" tIns="45700" rIns="91425" bIns="45700" anchor="t" anchorCtr="0">
            <a:noAutofit/>
          </a:bodyPr>
          <a:lstStyle/>
          <a:p>
            <a:pPr marL="342900" indent="-342900"/>
            <a:r>
              <a:rPr lang="en-US" sz="2200" dirty="0" err="1"/>
              <a:t>Trong</a:t>
            </a:r>
            <a:r>
              <a:rPr lang="en-US" sz="2200" dirty="0"/>
              <a:t> </a:t>
            </a:r>
            <a:r>
              <a:rPr lang="en-US" sz="2200" dirty="0" err="1"/>
              <a:t>các</a:t>
            </a:r>
            <a:r>
              <a:rPr lang="en-US" sz="2200" dirty="0"/>
              <a:t> </a:t>
            </a:r>
            <a:r>
              <a:rPr lang="en-US" sz="2200" dirty="0" err="1"/>
              <a:t>hệ</a:t>
            </a:r>
            <a:r>
              <a:rPr lang="en-US" sz="2200" dirty="0"/>
              <a:t> </a:t>
            </a:r>
            <a:r>
              <a:rPr lang="en-US" sz="2200" dirty="0" err="1"/>
              <a:t>thống</a:t>
            </a:r>
            <a:r>
              <a:rPr lang="en-US" sz="2200" dirty="0"/>
              <a:t> </a:t>
            </a:r>
            <a:r>
              <a:rPr lang="en-US" sz="2200" dirty="0" err="1"/>
              <a:t>đa</a:t>
            </a:r>
            <a:r>
              <a:rPr lang="en-US" sz="2200" dirty="0"/>
              <a:t> </a:t>
            </a:r>
            <a:r>
              <a:rPr lang="en-US" sz="2200" dirty="0" err="1"/>
              <a:t>nhiệm</a:t>
            </a:r>
            <a:r>
              <a:rPr lang="en-US" sz="2200" dirty="0"/>
              <a:t> (multitasking), </a:t>
            </a:r>
            <a:r>
              <a:rPr lang="en-US" sz="2200" dirty="0" err="1"/>
              <a:t>đơn</a:t>
            </a:r>
            <a:r>
              <a:rPr lang="en-US" sz="2200" dirty="0"/>
              <a:t> </a:t>
            </a:r>
            <a:r>
              <a:rPr lang="en-US" sz="2200" dirty="0" err="1"/>
              <a:t>vị</a:t>
            </a:r>
            <a:r>
              <a:rPr lang="en-US" sz="2200" dirty="0"/>
              <a:t> </a:t>
            </a:r>
            <a:r>
              <a:rPr lang="en-US" sz="2200" dirty="0" err="1"/>
              <a:t>xử</a:t>
            </a:r>
            <a:r>
              <a:rPr lang="en-US" sz="2200" dirty="0"/>
              <a:t> </a:t>
            </a:r>
            <a:r>
              <a:rPr lang="en-US" sz="2200" dirty="0" err="1"/>
              <a:t>lý</a:t>
            </a:r>
            <a:endParaRPr sz="2200" dirty="0"/>
          </a:p>
          <a:p>
            <a:pPr marL="742950" lvl="1" indent="-285750"/>
            <a:r>
              <a:rPr lang="en-US" sz="2200" dirty="0"/>
              <a:t>Cho </a:t>
            </a:r>
            <a:r>
              <a:rPr lang="en-US" sz="2200" dirty="0" err="1"/>
              <a:t>phép</a:t>
            </a:r>
            <a:r>
              <a:rPr lang="en-US" sz="2200" dirty="0"/>
              <a:t> </a:t>
            </a:r>
            <a:r>
              <a:rPr lang="en-US" sz="2200" dirty="0" err="1"/>
              <a:t>thực</a:t>
            </a:r>
            <a:r>
              <a:rPr lang="en-US" sz="2200" dirty="0"/>
              <a:t> </a:t>
            </a:r>
            <a:r>
              <a:rPr lang="en-US" sz="2200" dirty="0" err="1"/>
              <a:t>thi</a:t>
            </a:r>
            <a:r>
              <a:rPr lang="en-US" sz="2200" dirty="0"/>
              <a:t> </a:t>
            </a:r>
            <a:r>
              <a:rPr lang="en-US" sz="2200" dirty="0" err="1"/>
              <a:t>đồng</a:t>
            </a:r>
            <a:r>
              <a:rPr lang="en-US" sz="2200" dirty="0"/>
              <a:t> </a:t>
            </a:r>
            <a:r>
              <a:rPr lang="en-US" sz="2200" dirty="0" err="1"/>
              <a:t>thời</a:t>
            </a:r>
            <a:r>
              <a:rPr lang="en-US" sz="2200" dirty="0"/>
              <a:t> </a:t>
            </a:r>
            <a:r>
              <a:rPr lang="en-US" sz="2200" dirty="0" err="1"/>
              <a:t>nhiều</a:t>
            </a:r>
            <a:r>
              <a:rPr lang="en-US" sz="2200" dirty="0"/>
              <a:t> </a:t>
            </a:r>
            <a:r>
              <a:rPr lang="en-US" sz="2200" dirty="0" err="1"/>
              <a:t>chương</a:t>
            </a:r>
            <a:r>
              <a:rPr lang="en-US" sz="2200" dirty="0"/>
              <a:t> </a:t>
            </a:r>
            <a:r>
              <a:rPr lang="en-US" sz="2200" dirty="0" err="1"/>
              <a:t>trình</a:t>
            </a:r>
            <a:r>
              <a:rPr lang="en-US" sz="2200" dirty="0"/>
              <a:t> </a:t>
            </a:r>
            <a:r>
              <a:rPr lang="en-US" sz="2200" dirty="0" err="1"/>
              <a:t>để</a:t>
            </a:r>
            <a:r>
              <a:rPr lang="en-US" sz="2200" dirty="0"/>
              <a:t> </a:t>
            </a:r>
            <a:r>
              <a:rPr lang="en-US" sz="2200" dirty="0" err="1"/>
              <a:t>làm</a:t>
            </a:r>
            <a:r>
              <a:rPr lang="en-US" sz="2200" dirty="0"/>
              <a:t> </a:t>
            </a:r>
            <a:r>
              <a:rPr lang="en-US" sz="2200" dirty="0" err="1"/>
              <a:t>tăng</a:t>
            </a:r>
            <a:r>
              <a:rPr lang="en-US" sz="2200" dirty="0"/>
              <a:t> </a:t>
            </a:r>
            <a:r>
              <a:rPr lang="en-US" sz="2200" dirty="0" err="1"/>
              <a:t>hiệu</a:t>
            </a:r>
            <a:r>
              <a:rPr lang="en-US" sz="2200" dirty="0"/>
              <a:t> </a:t>
            </a:r>
            <a:r>
              <a:rPr lang="en-US" sz="2200" dirty="0" err="1"/>
              <a:t>suất</a:t>
            </a:r>
            <a:r>
              <a:rPr lang="en-US" sz="2200" dirty="0"/>
              <a:t> </a:t>
            </a:r>
            <a:r>
              <a:rPr lang="en-US" sz="2200" dirty="0" err="1"/>
              <a:t>hệ</a:t>
            </a:r>
            <a:r>
              <a:rPr lang="en-US" sz="2200" dirty="0"/>
              <a:t> </a:t>
            </a:r>
            <a:r>
              <a:rPr lang="en-US" sz="2200" dirty="0" err="1"/>
              <a:t>thống</a:t>
            </a:r>
            <a:r>
              <a:rPr lang="en-US" sz="2200" dirty="0"/>
              <a:t> </a:t>
            </a:r>
            <a:r>
              <a:rPr lang="en-US" sz="2200" i="1" dirty="0"/>
              <a:t>(Cho </a:t>
            </a:r>
            <a:r>
              <a:rPr lang="en-US" sz="2200" i="1" dirty="0" err="1"/>
              <a:t>phép</a:t>
            </a:r>
            <a:r>
              <a:rPr lang="en-US" sz="2200" i="1" dirty="0"/>
              <a:t> </a:t>
            </a:r>
            <a:r>
              <a:rPr lang="en-US" sz="2200" i="1" dirty="0" err="1"/>
              <a:t>nhiều</a:t>
            </a:r>
            <a:r>
              <a:rPr lang="en-US" sz="2200" i="1" dirty="0"/>
              <a:t> </a:t>
            </a:r>
            <a:r>
              <a:rPr lang="en-US" sz="2200" i="1" dirty="0" err="1"/>
              <a:t>chương</a:t>
            </a:r>
            <a:r>
              <a:rPr lang="en-US" sz="2200" i="1" dirty="0"/>
              <a:t> </a:t>
            </a:r>
            <a:r>
              <a:rPr lang="en-US" sz="2200" i="1" dirty="0" err="1"/>
              <a:t>trình</a:t>
            </a:r>
            <a:r>
              <a:rPr lang="en-US" sz="2200" i="1" dirty="0"/>
              <a:t> </a:t>
            </a:r>
            <a:r>
              <a:rPr lang="en-US" sz="2200" i="1" dirty="0" err="1"/>
              <a:t>được</a:t>
            </a:r>
            <a:r>
              <a:rPr lang="en-US" sz="2200" i="1" dirty="0"/>
              <a:t> </a:t>
            </a:r>
            <a:r>
              <a:rPr lang="en-US" sz="2200" i="1" dirty="0" err="1"/>
              <a:t>nạp</a:t>
            </a:r>
            <a:r>
              <a:rPr lang="en-US" sz="2200" i="1" dirty="0"/>
              <a:t> </a:t>
            </a:r>
            <a:r>
              <a:rPr lang="en-US" sz="2200" i="1" dirty="0" err="1"/>
              <a:t>vào</a:t>
            </a:r>
            <a:r>
              <a:rPr lang="en-US" sz="2200" i="1" dirty="0"/>
              <a:t> </a:t>
            </a:r>
            <a:r>
              <a:rPr lang="en-US" sz="2200" i="1" dirty="0" err="1"/>
              <a:t>bộ</a:t>
            </a:r>
            <a:r>
              <a:rPr lang="en-US" sz="2200" i="1" dirty="0"/>
              <a:t> </a:t>
            </a:r>
            <a:r>
              <a:rPr lang="en-US" sz="2200" i="1" dirty="0" err="1"/>
              <a:t>nhớ</a:t>
            </a:r>
            <a:r>
              <a:rPr lang="en-US" sz="2200" i="1" dirty="0"/>
              <a:t>).</a:t>
            </a:r>
            <a:endParaRPr sz="2200" i="1" dirty="0"/>
          </a:p>
          <a:p>
            <a:pPr marL="742950" lvl="1" indent="-285750"/>
            <a:r>
              <a:rPr lang="en-US" sz="2200" dirty="0" err="1"/>
              <a:t>Tại</a:t>
            </a:r>
            <a:r>
              <a:rPr lang="en-US" sz="2200" dirty="0"/>
              <a:t> </a:t>
            </a:r>
            <a:r>
              <a:rPr lang="en-US" sz="2200" dirty="0" err="1"/>
              <a:t>mỗi</a:t>
            </a:r>
            <a:r>
              <a:rPr lang="en-US" sz="2200" dirty="0"/>
              <a:t> </a:t>
            </a:r>
            <a:r>
              <a:rPr lang="en-US" sz="2200" dirty="0" err="1"/>
              <a:t>thời</a:t>
            </a:r>
            <a:r>
              <a:rPr lang="en-US" sz="2200" dirty="0"/>
              <a:t> </a:t>
            </a:r>
            <a:r>
              <a:rPr lang="en-US" sz="2200" dirty="0" err="1"/>
              <a:t>điểm</a:t>
            </a:r>
            <a:r>
              <a:rPr lang="en-US" sz="2200" dirty="0"/>
              <a:t>, </a:t>
            </a:r>
            <a:r>
              <a:rPr lang="en-US" sz="2200" dirty="0" err="1"/>
              <a:t>chỉ</a:t>
            </a:r>
            <a:r>
              <a:rPr lang="en-US" sz="2200" dirty="0"/>
              <a:t> </a:t>
            </a:r>
            <a:r>
              <a:rPr lang="en-US" sz="2200" dirty="0" err="1"/>
              <a:t>có</a:t>
            </a:r>
            <a:r>
              <a:rPr lang="en-US" sz="2200" dirty="0"/>
              <a:t> </a:t>
            </a:r>
            <a:r>
              <a:rPr lang="en-US" sz="2200" dirty="0" err="1"/>
              <a:t>một</a:t>
            </a:r>
            <a:r>
              <a:rPr lang="en-US" sz="2200" dirty="0"/>
              <a:t> </a:t>
            </a:r>
            <a:r>
              <a:rPr lang="en-US" sz="2200" dirty="0" err="1"/>
              <a:t>tiến</a:t>
            </a:r>
            <a:r>
              <a:rPr lang="en-US" sz="2200" dirty="0"/>
              <a:t> </a:t>
            </a:r>
            <a:r>
              <a:rPr lang="en-US" sz="2200" dirty="0" err="1"/>
              <a:t>trình</a:t>
            </a:r>
            <a:r>
              <a:rPr lang="en-US" sz="2200" dirty="0"/>
              <a:t> </a:t>
            </a:r>
            <a:r>
              <a:rPr lang="en-US" sz="2200" dirty="0" err="1"/>
              <a:t>được</a:t>
            </a:r>
            <a:r>
              <a:rPr lang="en-US" sz="2200" dirty="0"/>
              <a:t> </a:t>
            </a:r>
            <a:r>
              <a:rPr lang="en-US" sz="2200" dirty="0" err="1"/>
              <a:t>thực</a:t>
            </a:r>
            <a:r>
              <a:rPr lang="en-US" sz="2200" dirty="0"/>
              <a:t> </a:t>
            </a:r>
            <a:r>
              <a:rPr lang="en-US" sz="2200" dirty="0" err="1"/>
              <a:t>thi</a:t>
            </a:r>
            <a:r>
              <a:rPr lang="en-US" sz="2200" dirty="0"/>
              <a:t>.</a:t>
            </a:r>
            <a:endParaRPr sz="2200" dirty="0"/>
          </a:p>
          <a:p>
            <a:pPr marL="342900" indent="-342900"/>
            <a:r>
              <a:rPr lang="en-US" sz="2200" dirty="0" err="1"/>
              <a:t>Cần</a:t>
            </a:r>
            <a:r>
              <a:rPr lang="en-US" sz="2200" dirty="0"/>
              <a:t> </a:t>
            </a:r>
            <a:r>
              <a:rPr lang="en-US" sz="2200" dirty="0" err="1"/>
              <a:t>phải</a:t>
            </a:r>
            <a:r>
              <a:rPr lang="en-US" sz="2200" dirty="0"/>
              <a:t> </a:t>
            </a:r>
            <a:r>
              <a:rPr lang="en-US" sz="2200" dirty="0" err="1"/>
              <a:t>giải</a:t>
            </a:r>
            <a:r>
              <a:rPr lang="en-US" sz="2200" dirty="0"/>
              <a:t> </a:t>
            </a:r>
            <a:r>
              <a:rPr lang="en-US" sz="2200" dirty="0" err="1"/>
              <a:t>quyết</a:t>
            </a:r>
            <a:r>
              <a:rPr lang="en-US" sz="2200" dirty="0"/>
              <a:t> </a:t>
            </a:r>
            <a:r>
              <a:rPr lang="en-US" sz="2200" dirty="0" err="1"/>
              <a:t>vấn</a:t>
            </a:r>
            <a:r>
              <a:rPr lang="en-US" sz="2200" dirty="0"/>
              <a:t> </a:t>
            </a:r>
            <a:r>
              <a:rPr lang="en-US" sz="2200" dirty="0" err="1"/>
              <a:t>đề</a:t>
            </a:r>
            <a:r>
              <a:rPr lang="en-US" sz="2200" dirty="0"/>
              <a:t> </a:t>
            </a:r>
            <a:r>
              <a:rPr lang="en-US" sz="2200" dirty="0" err="1"/>
              <a:t>phân</a:t>
            </a:r>
            <a:r>
              <a:rPr lang="en-US" sz="2200" dirty="0"/>
              <a:t> chia, </a:t>
            </a:r>
            <a:r>
              <a:rPr lang="en-US" sz="2200" dirty="0" err="1"/>
              <a:t>lựa</a:t>
            </a:r>
            <a:r>
              <a:rPr lang="en-US" sz="2200" dirty="0"/>
              <a:t> </a:t>
            </a:r>
            <a:r>
              <a:rPr lang="en-US" sz="2200" dirty="0" err="1"/>
              <a:t>chọn</a:t>
            </a:r>
            <a:r>
              <a:rPr lang="en-US" sz="2200" dirty="0"/>
              <a:t> </a:t>
            </a:r>
            <a:r>
              <a:rPr lang="en-US" sz="2200" dirty="0" err="1"/>
              <a:t>tiến</a:t>
            </a:r>
            <a:r>
              <a:rPr lang="en-US" sz="2200" dirty="0"/>
              <a:t> </a:t>
            </a:r>
            <a:r>
              <a:rPr lang="en-US" sz="2200" dirty="0" err="1"/>
              <a:t>trình</a:t>
            </a:r>
            <a:r>
              <a:rPr lang="en-US" sz="2200" dirty="0"/>
              <a:t> </a:t>
            </a:r>
            <a:r>
              <a:rPr lang="en-US" sz="2200" dirty="0" err="1"/>
              <a:t>thực</a:t>
            </a:r>
            <a:r>
              <a:rPr lang="en-US" sz="2200" dirty="0"/>
              <a:t> </a:t>
            </a:r>
            <a:r>
              <a:rPr lang="en-US" sz="2200" dirty="0" err="1"/>
              <a:t>thi</a:t>
            </a:r>
            <a:r>
              <a:rPr lang="en-US" sz="2200" dirty="0"/>
              <a:t> </a:t>
            </a:r>
            <a:r>
              <a:rPr lang="en-US" sz="2200" dirty="0" err="1"/>
              <a:t>để</a:t>
            </a:r>
            <a:r>
              <a:rPr lang="en-US" sz="2200" dirty="0"/>
              <a:t> </a:t>
            </a:r>
            <a:r>
              <a:rPr lang="en-US" sz="2200" dirty="0" err="1"/>
              <a:t>đạt</a:t>
            </a:r>
            <a:r>
              <a:rPr lang="en-US" sz="2200" dirty="0"/>
              <a:t> </a:t>
            </a:r>
            <a:r>
              <a:rPr lang="en-US" sz="2200" dirty="0" err="1"/>
              <a:t>được</a:t>
            </a:r>
            <a:r>
              <a:rPr lang="en-US" sz="2200" dirty="0"/>
              <a:t> </a:t>
            </a:r>
            <a:r>
              <a:rPr lang="en-US" sz="2200" dirty="0" err="1"/>
              <a:t>hiệu</a:t>
            </a:r>
            <a:r>
              <a:rPr lang="en-US" sz="2200" dirty="0"/>
              <a:t> </a:t>
            </a:r>
            <a:r>
              <a:rPr lang="en-US" sz="2200" dirty="0" err="1"/>
              <a:t>quả</a:t>
            </a:r>
            <a:r>
              <a:rPr lang="en-US" sz="2200" dirty="0"/>
              <a:t> </a:t>
            </a:r>
            <a:r>
              <a:rPr lang="en-US" sz="2200" dirty="0" err="1"/>
              <a:t>cao</a:t>
            </a:r>
            <a:r>
              <a:rPr lang="en-US" sz="2200" dirty="0"/>
              <a:t> </a:t>
            </a:r>
            <a:r>
              <a:rPr lang="en-US" sz="2200" dirty="0" err="1"/>
              <a:t>nhất</a:t>
            </a:r>
            <a:r>
              <a:rPr lang="en-US" sz="2200" dirty="0"/>
              <a:t>.</a:t>
            </a:r>
            <a:endParaRPr sz="2200" dirty="0"/>
          </a:p>
          <a:p>
            <a:pPr marL="342900" indent="-342900"/>
            <a:r>
              <a:rPr lang="en-US" sz="2200" dirty="0" err="1"/>
              <a:t>Cần</a:t>
            </a:r>
            <a:r>
              <a:rPr lang="en-US" sz="2200" dirty="0"/>
              <a:t> </a:t>
            </a:r>
            <a:r>
              <a:rPr lang="en-US" sz="2200" dirty="0" err="1"/>
              <a:t>có</a:t>
            </a:r>
            <a:r>
              <a:rPr lang="en-US" sz="2200" dirty="0"/>
              <a:t> </a:t>
            </a:r>
            <a:r>
              <a:rPr lang="en-US" sz="2200" dirty="0" err="1"/>
              <a:t>những</a:t>
            </a:r>
            <a:r>
              <a:rPr lang="en-US" sz="2200" dirty="0"/>
              <a:t> </a:t>
            </a:r>
            <a:r>
              <a:rPr lang="en-US" sz="2200" dirty="0" err="1"/>
              <a:t>phương</a:t>
            </a:r>
            <a:r>
              <a:rPr lang="en-US" sz="2200" dirty="0"/>
              <a:t> </a:t>
            </a:r>
            <a:r>
              <a:rPr lang="en-US" sz="2200" dirty="0" err="1"/>
              <a:t>pháp</a:t>
            </a:r>
            <a:r>
              <a:rPr lang="en-US" sz="2200" dirty="0"/>
              <a:t> </a:t>
            </a:r>
            <a:r>
              <a:rPr lang="en-US" sz="2200" dirty="0" err="1"/>
              <a:t>chọn</a:t>
            </a:r>
            <a:r>
              <a:rPr lang="en-US" sz="2200" dirty="0"/>
              <a:t> </a:t>
            </a:r>
            <a:r>
              <a:rPr lang="en-US" sz="2200" dirty="0" err="1"/>
              <a:t>lựa</a:t>
            </a:r>
            <a:r>
              <a:rPr lang="en-US" sz="2200" dirty="0"/>
              <a:t> </a:t>
            </a:r>
            <a:r>
              <a:rPr lang="en-US" sz="2200" dirty="0" err="1"/>
              <a:t>phù</a:t>
            </a:r>
            <a:r>
              <a:rPr lang="en-US" sz="2200" dirty="0"/>
              <a:t> </a:t>
            </a:r>
            <a:r>
              <a:rPr lang="en-US" sz="2200" dirty="0" err="1"/>
              <a:t>hợp</a:t>
            </a:r>
            <a:r>
              <a:rPr lang="en-US" sz="2200" dirty="0"/>
              <a:t>.</a:t>
            </a:r>
            <a:endParaRPr sz="2200" dirty="0"/>
          </a:p>
        </p:txBody>
      </p:sp>
      <p:sp>
        <p:nvSpPr>
          <p:cNvPr id="88" name="Google Shape;88;p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dirty="0"/>
          </a:p>
        </p:txBody>
      </p:sp>
      <p:sp>
        <p:nvSpPr>
          <p:cNvPr id="2" name="Slide Number Placeholder 1">
            <a:extLst>
              <a:ext uri="{FF2B5EF4-FFF2-40B4-BE49-F238E27FC236}">
                <a16:creationId xmlns:a16="http://schemas.microsoft.com/office/drawing/2014/main" id="{666D5B15-0FCF-4532-DAB1-F29DDE25FF15}"/>
              </a:ext>
            </a:extLst>
          </p:cNvPr>
          <p:cNvSpPr>
            <a:spLocks noGrp="1"/>
          </p:cNvSpPr>
          <p:nvPr>
            <p:ph type="sldNum" sz="quarter" idx="12"/>
          </p:nvPr>
        </p:nvSpPr>
        <p:spPr/>
        <p:txBody>
          <a:bodyPr/>
          <a:lstStyle/>
          <a:p>
            <a:fld id="{00000000-1234-1234-1234-123412341234}" type="slidenum">
              <a:rPr lang="en-US" smtClean="0"/>
              <a:pPr/>
              <a:t>183</a:t>
            </a:fld>
            <a:endParaRPr lang="en-US" dirty="0"/>
          </a:p>
        </p:txBody>
      </p:sp>
      <p:sp>
        <p:nvSpPr>
          <p:cNvPr id="4" name="TextBox 3">
            <a:extLst>
              <a:ext uri="{FF2B5EF4-FFF2-40B4-BE49-F238E27FC236}">
                <a16:creationId xmlns:a16="http://schemas.microsoft.com/office/drawing/2014/main" id="{AB814E0C-5B80-F04F-76DB-E29A2D13BF5B}"/>
              </a:ext>
            </a:extLst>
          </p:cNvPr>
          <p:cNvSpPr txBox="1"/>
          <p:nvPr/>
        </p:nvSpPr>
        <p:spPr>
          <a:xfrm>
            <a:off x="774145" y="4939931"/>
            <a:ext cx="10579654" cy="867482"/>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defPPr>
              <a:defRPr lang="en-VN"/>
            </a:defPPr>
            <a:lvl1pPr algn="ct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Verdana" panose="020B0604030504040204" pitchFamily="34" charset="0"/>
                <a:ea typeface="MS PGothic" panose="020B0600070205080204" pitchFamily="34" charset="-128"/>
              </a:defRPr>
            </a:lvl9pPr>
          </a:lstStyle>
          <a:p>
            <a:pPr algn="just"/>
            <a:r>
              <a:rPr lang="vi-VN" sz="2200" u="sng" dirty="0"/>
              <a:t>Định thời</a:t>
            </a:r>
            <a:r>
              <a:rPr lang="vi-VN" sz="2200" dirty="0"/>
              <a:t> </a:t>
            </a:r>
            <a:r>
              <a:rPr lang="vi-VN" sz="2200" b="0" dirty="0"/>
              <a:t>là chiến lược lựa chọn tiến trình phù hợp để được thực thi sao cho đạt được hiệu quả cao nhất</a:t>
            </a:r>
            <a:r>
              <a:rPr lang="en-US" sz="2200" b="0" dirty="0"/>
              <a:t>.</a:t>
            </a:r>
            <a:endParaRPr lang="vi-VN" sz="2200" b="0" dirty="0"/>
          </a:p>
        </p:txBody>
      </p:sp>
    </p:spTree>
    <p:extLst>
      <p:ext uri="{BB962C8B-B14F-4D97-AF65-F5344CB8AC3E}">
        <p14:creationId xmlns:p14="http://schemas.microsoft.com/office/powerpoint/2010/main" val="97937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 calcmode="lin" valueType="num">
                                      <p:cBhvr additive="base">
                                        <p:cTn id="7"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5">
                                            <p:txEl>
                                              <p:pRg st="1" end="1"/>
                                            </p:txEl>
                                          </p:spTgt>
                                        </p:tgtEl>
                                        <p:attrNameLst>
                                          <p:attrName>style.visibility</p:attrName>
                                        </p:attrNameLst>
                                      </p:cBhvr>
                                      <p:to>
                                        <p:strVal val="visible"/>
                                      </p:to>
                                    </p:set>
                                    <p:anim calcmode="lin" valueType="num">
                                      <p:cBhvr additive="base">
                                        <p:cTn id="13" dur="500" fill="hold"/>
                                        <p:tgtEl>
                                          <p:spTgt spid="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xEl>
                                              <p:pRg st="2" end="2"/>
                                            </p:txEl>
                                          </p:spTgt>
                                        </p:tgtEl>
                                        <p:attrNameLst>
                                          <p:attrName>style.visibility</p:attrName>
                                        </p:attrNameLst>
                                      </p:cBhvr>
                                      <p:to>
                                        <p:strVal val="visible"/>
                                      </p:to>
                                    </p:set>
                                    <p:anim calcmode="lin" valueType="num">
                                      <p:cBhvr additive="base">
                                        <p:cTn id="19" dur="500" fill="hold"/>
                                        <p:tgtEl>
                                          <p:spTgt spid="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5">
                                            <p:txEl>
                                              <p:pRg st="3" end="3"/>
                                            </p:txEl>
                                          </p:spTgt>
                                        </p:tgtEl>
                                        <p:attrNameLst>
                                          <p:attrName>style.visibility</p:attrName>
                                        </p:attrNameLst>
                                      </p:cBhvr>
                                      <p:to>
                                        <p:strVal val="visible"/>
                                      </p:to>
                                    </p:set>
                                    <p:anim calcmode="lin" valueType="num">
                                      <p:cBhvr additive="base">
                                        <p:cTn id="25" dur="500" fill="hold"/>
                                        <p:tgtEl>
                                          <p:spTgt spid="8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xEl>
                                              <p:pRg st="4" end="4"/>
                                            </p:txEl>
                                          </p:spTgt>
                                        </p:tgtEl>
                                        <p:attrNameLst>
                                          <p:attrName>style.visibility</p:attrName>
                                        </p:attrNameLst>
                                      </p:cBhvr>
                                      <p:to>
                                        <p:strVal val="visible"/>
                                      </p:to>
                                    </p:set>
                                    <p:anim calcmode="lin" valueType="num">
                                      <p:cBhvr additive="base">
                                        <p:cTn id="31" dur="500" fill="hold"/>
                                        <p:tgtEl>
                                          <p:spTgt spid="8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1.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p:txBody>
      </p:sp>
      <p:sp>
        <p:nvSpPr>
          <p:cNvPr id="117" name="Google Shape;117;p7"/>
          <p:cNvSpPr txBox="1">
            <a:spLocks noGrp="1"/>
          </p:cNvSpPr>
          <p:nvPr>
            <p:ph idx="1"/>
          </p:nvPr>
        </p:nvSpPr>
        <p:spPr>
          <a:xfrm>
            <a:off x="774145" y="1921750"/>
            <a:ext cx="10579654" cy="1150146"/>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b="1" dirty="0"/>
              <a:t>Service time </a:t>
            </a:r>
            <a:r>
              <a:rPr lang="en-US" sz="2400" dirty="0" err="1"/>
              <a:t>là</a:t>
            </a:r>
            <a:r>
              <a:rPr lang="en-US" sz="2400" dirty="0"/>
              <a:t> </a:t>
            </a:r>
            <a:r>
              <a:rPr lang="en-US" sz="2400" dirty="0" err="1"/>
              <a:t>thời</a:t>
            </a:r>
            <a:r>
              <a:rPr lang="en-US" sz="2400" dirty="0"/>
              <a:t> </a:t>
            </a:r>
            <a:r>
              <a:rPr lang="en-US" sz="2400" dirty="0" err="1"/>
              <a:t>gian</a:t>
            </a:r>
            <a:r>
              <a:rPr lang="en-US" sz="2400" dirty="0"/>
              <a:t> </a:t>
            </a:r>
            <a:r>
              <a:rPr lang="en-US" sz="2400" dirty="0" err="1"/>
              <a:t>một</a:t>
            </a:r>
            <a:r>
              <a:rPr lang="en-US" sz="2400" dirty="0"/>
              <a:t> </a:t>
            </a:r>
            <a:r>
              <a:rPr lang="en-US" sz="2400" dirty="0" err="1"/>
              <a:t>tiến</a:t>
            </a:r>
            <a:r>
              <a:rPr lang="en-US" sz="2400" dirty="0"/>
              <a:t> </a:t>
            </a:r>
            <a:r>
              <a:rPr lang="en-US" sz="2400" dirty="0" err="1"/>
              <a:t>trình</a:t>
            </a:r>
            <a:r>
              <a:rPr lang="en-US" sz="2400" dirty="0"/>
              <a:t> </a:t>
            </a:r>
            <a:r>
              <a:rPr lang="en-US" sz="2400" dirty="0" err="1"/>
              <a:t>cần</a:t>
            </a:r>
            <a:r>
              <a:rPr lang="en-US" sz="2400" dirty="0"/>
              <a:t> CPU </a:t>
            </a:r>
            <a:r>
              <a:rPr lang="en-US" sz="2400" dirty="0" err="1"/>
              <a:t>trong</a:t>
            </a:r>
            <a:r>
              <a:rPr lang="en-US" sz="2400" dirty="0"/>
              <a:t> </a:t>
            </a:r>
            <a:r>
              <a:rPr lang="en-US" sz="2400" dirty="0" err="1"/>
              <a:t>một</a:t>
            </a:r>
            <a:r>
              <a:rPr lang="en-US" sz="2400" dirty="0"/>
              <a:t> chu </a:t>
            </a:r>
            <a:r>
              <a:rPr lang="en-US" sz="2400" dirty="0" err="1"/>
              <a:t>kỳ</a:t>
            </a:r>
            <a:br>
              <a:rPr lang="en-US" sz="2400" dirty="0"/>
            </a:br>
            <a:r>
              <a:rPr lang="en-US" sz="2400" dirty="0"/>
              <a:t>CPU - I/O (hay </a:t>
            </a:r>
            <a:r>
              <a:rPr lang="en-US" sz="2400" dirty="0" err="1"/>
              <a:t>còn</a:t>
            </a:r>
            <a:r>
              <a:rPr lang="en-US" sz="2400" dirty="0"/>
              <a:t> </a:t>
            </a:r>
            <a:r>
              <a:rPr lang="en-US" sz="2400" dirty="0" err="1"/>
              <a:t>gọi</a:t>
            </a:r>
            <a:r>
              <a:rPr lang="en-US" sz="2400" dirty="0"/>
              <a:t> </a:t>
            </a:r>
            <a:r>
              <a:rPr lang="en-US" sz="2400" dirty="0" err="1"/>
              <a:t>là</a:t>
            </a:r>
            <a:r>
              <a:rPr lang="en-US" sz="2400" dirty="0"/>
              <a:t> </a:t>
            </a:r>
            <a:r>
              <a:rPr lang="en-US" sz="2400" b="1" dirty="0">
                <a:gradFill>
                  <a:gsLst>
                    <a:gs pos="0">
                      <a:srgbClr val="0072FF"/>
                    </a:gs>
                    <a:gs pos="100000">
                      <a:srgbClr val="00C6FF"/>
                    </a:gs>
                  </a:gsLst>
                  <a:lin ang="2700000" scaled="1"/>
                </a:gradFill>
              </a:rPr>
              <a:t>burst time</a:t>
            </a:r>
            <a:r>
              <a:rPr lang="en-US" sz="2400" dirty="0"/>
              <a:t>).</a:t>
            </a:r>
            <a:endParaRPr sz="2400" dirty="0"/>
          </a:p>
        </p:txBody>
      </p:sp>
      <p:sp>
        <p:nvSpPr>
          <p:cNvPr id="120" name="Google Shape;120;p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121" name="Google Shape;121;p7"/>
          <p:cNvPicPr preferRelativeResize="0"/>
          <p:nvPr/>
        </p:nvPicPr>
        <p:blipFill rotWithShape="1">
          <a:blip r:embed="rId3">
            <a:alphaModFix/>
          </a:blip>
          <a:srcRect/>
          <a:stretch/>
        </p:blipFill>
        <p:spPr>
          <a:xfrm>
            <a:off x="5769429" y="3305498"/>
            <a:ext cx="5829162" cy="3083543"/>
          </a:xfrm>
          <a:prstGeom prst="rect">
            <a:avLst/>
          </a:prstGeom>
          <a:noFill/>
          <a:ln>
            <a:noFill/>
          </a:ln>
        </p:spPr>
      </p:pic>
      <p:sp>
        <p:nvSpPr>
          <p:cNvPr id="2" name="Slide Number Placeholder 1">
            <a:extLst>
              <a:ext uri="{FF2B5EF4-FFF2-40B4-BE49-F238E27FC236}">
                <a16:creationId xmlns:a16="http://schemas.microsoft.com/office/drawing/2014/main" id="{DCC359EA-2631-5985-CE3B-E8C24C31FE99}"/>
              </a:ext>
            </a:extLst>
          </p:cNvPr>
          <p:cNvSpPr>
            <a:spLocks noGrp="1"/>
          </p:cNvSpPr>
          <p:nvPr>
            <p:ph type="sldNum" sz="quarter" idx="12"/>
          </p:nvPr>
        </p:nvSpPr>
        <p:spPr/>
        <p:txBody>
          <a:bodyPr/>
          <a:lstStyle/>
          <a:p>
            <a:fld id="{00000000-1234-1234-1234-123412341234}" type="slidenum">
              <a:rPr lang="en-US" smtClean="0"/>
              <a:pPr/>
              <a:t>184</a:t>
            </a:fld>
            <a:endParaRPr lang="en-US" dirty="0"/>
          </a:p>
        </p:txBody>
      </p:sp>
      <p:sp>
        <p:nvSpPr>
          <p:cNvPr id="4" name="TextBox 3">
            <a:extLst>
              <a:ext uri="{FF2B5EF4-FFF2-40B4-BE49-F238E27FC236}">
                <a16:creationId xmlns:a16="http://schemas.microsoft.com/office/drawing/2014/main" id="{B527CF91-FBB7-6CA8-8708-BB46713B822C}"/>
              </a:ext>
            </a:extLst>
          </p:cNvPr>
          <p:cNvSpPr txBox="1"/>
          <p:nvPr/>
        </p:nvSpPr>
        <p:spPr>
          <a:xfrm>
            <a:off x="774145" y="3207526"/>
            <a:ext cx="3961141" cy="1962845"/>
          </a:xfrm>
          <a:prstGeom prst="rect">
            <a:avLst/>
          </a:prstGeom>
          <a:noFill/>
        </p:spPr>
        <p:txBody>
          <a:bodyPr wrap="square">
            <a:spAutoFit/>
          </a:bodyPr>
          <a:lstStyle/>
          <a:p>
            <a:pPr marL="342900" indent="-342900">
              <a:lnSpc>
                <a:spcPct val="130000"/>
              </a:lnSpc>
              <a:spcAft>
                <a:spcPts val="300"/>
              </a:spcAft>
              <a:buFont typeface="Arial" panose="020B0604020202020204" pitchFamily="34" charset="0"/>
              <a:buChar char="•"/>
            </a:pP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i="1" dirty="0">
                <a:latin typeface="Arial" panose="020B0604020202020204" pitchFamily="34" charset="0"/>
                <a:cs typeface="Arial" panose="020B0604020202020204" pitchFamily="34" charset="0"/>
              </a:rPr>
              <a:t>service time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gọi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b="1" dirty="0" err="1">
                <a:gradFill>
                  <a:gsLst>
                    <a:gs pos="0">
                      <a:srgbClr val="0072FF"/>
                    </a:gs>
                    <a:gs pos="100000">
                      <a:srgbClr val="00C6FF"/>
                    </a:gs>
                  </a:gsLst>
                  <a:lin ang="2700000" scaled="1"/>
                </a:gradFill>
                <a:latin typeface="Arial" panose="020B0604020202020204" pitchFamily="34" charset="0"/>
                <a:cs typeface="Arial" panose="020B0604020202020204" pitchFamily="34" charset="0"/>
              </a:rPr>
              <a:t>tiến</a:t>
            </a:r>
            <a:r>
              <a:rPr lang="en-US" sz="2400" b="1" dirty="0">
                <a:gradFill>
                  <a:gsLst>
                    <a:gs pos="0">
                      <a:srgbClr val="0072FF"/>
                    </a:gs>
                    <a:gs pos="100000">
                      <a:srgbClr val="00C6FF"/>
                    </a:gs>
                  </a:gsLst>
                  <a:lin ang="2700000" scaled="1"/>
                </a:gradFill>
                <a:latin typeface="Arial" panose="020B0604020202020204" pitchFamily="34" charset="0"/>
                <a:cs typeface="Arial" panose="020B0604020202020204" pitchFamily="34" charset="0"/>
              </a:rPr>
              <a:t> </a:t>
            </a:r>
            <a:r>
              <a:rPr lang="en-US" sz="2400" b="1" dirty="0" err="1">
                <a:gradFill>
                  <a:gsLst>
                    <a:gs pos="0">
                      <a:srgbClr val="0072FF"/>
                    </a:gs>
                    <a:gs pos="100000">
                      <a:srgbClr val="00C6FF"/>
                    </a:gs>
                  </a:gsLst>
                  <a:lin ang="2700000" scaled="1"/>
                </a:gradFill>
                <a:latin typeface="Arial" panose="020B0604020202020204" pitchFamily="34" charset="0"/>
                <a:cs typeface="Arial" panose="020B0604020202020204" pitchFamily="34" charset="0"/>
              </a:rPr>
              <a:t>trình</a:t>
            </a:r>
            <a:r>
              <a:rPr lang="en-US" sz="2400" b="1" dirty="0">
                <a:gradFill>
                  <a:gsLst>
                    <a:gs pos="0">
                      <a:srgbClr val="0072FF"/>
                    </a:gs>
                    <a:gs pos="100000">
                      <a:srgbClr val="00C6FF"/>
                    </a:gs>
                  </a:gsLst>
                  <a:lin ang="2700000" scaled="1"/>
                </a:gradFill>
                <a:latin typeface="Arial" panose="020B0604020202020204" pitchFamily="34" charset="0"/>
                <a:cs typeface="Arial" panose="020B0604020202020204" pitchFamily="34" charset="0"/>
              </a:rPr>
              <a:t> </a:t>
            </a:r>
            <a:r>
              <a:rPr lang="en-US" sz="2400" b="1" dirty="0" err="1">
                <a:gradFill>
                  <a:gsLst>
                    <a:gs pos="0">
                      <a:srgbClr val="0072FF"/>
                    </a:gs>
                    <a:gs pos="100000">
                      <a:srgbClr val="00C6FF"/>
                    </a:gs>
                  </a:gsLst>
                  <a:lin ang="2700000" scaled="1"/>
                </a:gradFill>
                <a:latin typeface="Arial" panose="020B0604020202020204" pitchFamily="34" charset="0"/>
                <a:cs typeface="Arial" panose="020B0604020202020204" pitchFamily="34" charset="0"/>
              </a:rPr>
              <a:t>hướng</a:t>
            </a:r>
            <a:r>
              <a:rPr lang="en-US" sz="2400" b="1" dirty="0">
                <a:gradFill>
                  <a:gsLst>
                    <a:gs pos="0">
                      <a:srgbClr val="0072FF"/>
                    </a:gs>
                    <a:gs pos="100000">
                      <a:srgbClr val="00C6FF"/>
                    </a:gs>
                  </a:gsLst>
                  <a:lin ang="2700000" scaled="1"/>
                </a:gradFill>
                <a:latin typeface="Arial" panose="020B0604020202020204" pitchFamily="34" charset="0"/>
                <a:cs typeface="Arial" panose="020B0604020202020204" pitchFamily="34" charset="0"/>
              </a:rPr>
              <a:t> CPU</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(CPU-bound process).</a:t>
            </a:r>
            <a:endParaRPr lang="en-VN" sz="24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1D468107-4B59-EEF6-3674-1EF6485B217E}"/>
              </a:ext>
            </a:extLst>
          </p:cNvPr>
          <p:cNvSpPr txBox="1">
            <a:spLocks/>
          </p:cNvSpPr>
          <p:nvPr/>
        </p:nvSpPr>
        <p:spPr>
          <a:xfrm>
            <a:off x="926545" y="1168708"/>
            <a:ext cx="2457724"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Chu </a:t>
            </a:r>
            <a:r>
              <a:rPr lang="en-US" dirty="0" err="1"/>
              <a:t>kỳ</a:t>
            </a:r>
            <a:r>
              <a:rPr lang="en-US" dirty="0"/>
              <a:t> CPU-I/O</a:t>
            </a:r>
            <a:endParaRPr lang="en-VN" dirty="0"/>
          </a:p>
        </p:txBody>
      </p:sp>
    </p:spTree>
    <p:extLst>
      <p:ext uri="{BB962C8B-B14F-4D97-AF65-F5344CB8AC3E}">
        <p14:creationId xmlns:p14="http://schemas.microsoft.com/office/powerpoint/2010/main" val="240731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 calcmode="lin" valueType="num">
                                      <p:cBhvr additive="base">
                                        <p:cTn id="7" dur="500" fill="hold"/>
                                        <p:tgtEl>
                                          <p:spTgt spid="11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1.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p:txBody>
      </p:sp>
      <p:sp>
        <p:nvSpPr>
          <p:cNvPr id="130" name="Google Shape;130;p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132" name="Google Shape;132;p8"/>
          <p:cNvSpPr txBox="1"/>
          <p:nvPr/>
        </p:nvSpPr>
        <p:spPr>
          <a:xfrm>
            <a:off x="774145" y="1834357"/>
            <a:ext cx="5538042" cy="2006663"/>
          </a:xfrm>
          <a:prstGeom prst="rect">
            <a:avLst/>
          </a:prstGeom>
          <a:noFill/>
          <a:ln>
            <a:noFill/>
          </a:ln>
        </p:spPr>
        <p:txBody>
          <a:bodyPr spcFirstLastPara="1" wrap="square" lIns="91425" tIns="45700" rIns="91425" bIns="45700" anchor="t" anchorCtr="0">
            <a:spAutoFit/>
          </a:bodyPr>
          <a:lstStyle/>
          <a:p>
            <a:pPr marL="357188" lvl="1" indent="-336550" algn="just">
              <a:lnSpc>
                <a:spcPct val="130000"/>
              </a:lnSpc>
              <a:spcBef>
                <a:spcPts val="300"/>
              </a:spcBef>
              <a:spcAft>
                <a:spcPts val="300"/>
              </a:spcAft>
              <a:buClr>
                <a:schemeClr val="dk1"/>
              </a:buClr>
              <a:buSzPts val="2400"/>
              <a:buFont typeface="Arial" panose="020B0604020202020204" pitchFamily="34" charset="0"/>
              <a:buChar char="•"/>
            </a:pPr>
            <a:r>
              <a:rPr lang="en-US" sz="2200" dirty="0" err="1">
                <a:solidFill>
                  <a:schemeClr val="dk1"/>
                </a:solidFill>
                <a:latin typeface="Arial" panose="020B0604020202020204" pitchFamily="34" charset="0"/>
                <a:cs typeface="Arial" panose="020B0604020202020204" pitchFamily="34" charset="0"/>
                <a:sym typeface="Times New Roman"/>
              </a:rPr>
              <a:t>Tiến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trình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yêu</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cầu</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thời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gian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thực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trên</a:t>
            </a:r>
            <a:r>
              <a:rPr lang="en-US" sz="2200" dirty="0">
                <a:solidFill>
                  <a:schemeClr val="dk1"/>
                </a:solidFill>
                <a:latin typeface="Arial" panose="020B0604020202020204" pitchFamily="34" charset="0"/>
                <a:cs typeface="Arial" panose="020B0604020202020204" pitchFamily="34" charset="0"/>
                <a:sym typeface="Times New Roman"/>
              </a:rPr>
              <a:t> CPU </a:t>
            </a:r>
            <a:r>
              <a:rPr lang="en-US" sz="2200" dirty="0" err="1">
                <a:solidFill>
                  <a:schemeClr val="dk1"/>
                </a:solidFill>
                <a:latin typeface="Arial" panose="020B0604020202020204" pitchFamily="34" charset="0"/>
                <a:cs typeface="Arial" panose="020B0604020202020204" pitchFamily="34" charset="0"/>
                <a:sym typeface="Times New Roman"/>
              </a:rPr>
              <a:t>nhiều</a:t>
            </a:r>
            <a:r>
              <a:rPr lang="en-US" sz="2200" dirty="0">
                <a:solidFill>
                  <a:schemeClr val="dk1"/>
                </a:solidFill>
                <a:latin typeface="Arial" panose="020B0604020202020204" pitchFamily="34" charset="0"/>
                <a:cs typeface="Arial" panose="020B0604020202020204" pitchFamily="34" charset="0"/>
                <a:sym typeface="Times New Roman"/>
              </a:rPr>
              <a:t>.</a:t>
            </a:r>
            <a:endParaRPr sz="2200" dirty="0">
              <a:solidFill>
                <a:schemeClr val="dk1"/>
              </a:solidFill>
              <a:latin typeface="Arial" panose="020B0604020202020204" pitchFamily="34" charset="0"/>
              <a:cs typeface="Arial" panose="020B0604020202020204" pitchFamily="34" charset="0"/>
              <a:sym typeface="Times New Roman"/>
            </a:endParaRPr>
          </a:p>
          <a:p>
            <a:pPr marL="357188" lvl="1" indent="-336550" algn="just">
              <a:lnSpc>
                <a:spcPct val="130000"/>
              </a:lnSpc>
              <a:spcBef>
                <a:spcPts val="300"/>
              </a:spcBef>
              <a:spcAft>
                <a:spcPts val="300"/>
              </a:spcAft>
              <a:buClr>
                <a:schemeClr val="dk1"/>
              </a:buClr>
              <a:buSzPts val="2400"/>
              <a:buFont typeface="Arial" panose="020B0604020202020204" pitchFamily="34" charset="0"/>
              <a:buChar char="•"/>
            </a:pPr>
            <a:r>
              <a:rPr lang="en-US" sz="2200" dirty="0" err="1">
                <a:solidFill>
                  <a:schemeClr val="dk1"/>
                </a:solidFill>
                <a:latin typeface="Arial" panose="020B0604020202020204" pitchFamily="34" charset="0"/>
                <a:cs typeface="Arial" panose="020B0604020202020204" pitchFamily="34" charset="0"/>
                <a:sym typeface="Times New Roman"/>
              </a:rPr>
              <a:t>Thời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gian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hoàn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thành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chương</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trình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phụ</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thuộc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vào</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tốc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độ</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thực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của</a:t>
            </a:r>
            <a:r>
              <a:rPr lang="en-US" sz="2200" dirty="0">
                <a:solidFill>
                  <a:schemeClr val="dk1"/>
                </a:solidFill>
                <a:latin typeface="Arial" panose="020B0604020202020204" pitchFamily="34" charset="0"/>
                <a:cs typeface="Arial" panose="020B0604020202020204" pitchFamily="34" charset="0"/>
                <a:sym typeface="Times New Roman"/>
              </a:rPr>
              <a:t> CPU.</a:t>
            </a:r>
            <a:endParaRPr sz="2200" dirty="0">
              <a:solidFill>
                <a:schemeClr val="dk1"/>
              </a:solidFill>
              <a:latin typeface="Arial" panose="020B0604020202020204" pitchFamily="34" charset="0"/>
              <a:cs typeface="Arial" panose="020B0604020202020204" pitchFamily="34" charset="0"/>
              <a:sym typeface="Times New Roman"/>
            </a:endParaRPr>
          </a:p>
        </p:txBody>
      </p:sp>
      <p:pic>
        <p:nvPicPr>
          <p:cNvPr id="133" name="Google Shape;133;p8" descr="Example of CPU Bound"/>
          <p:cNvPicPr preferRelativeResize="0"/>
          <p:nvPr/>
        </p:nvPicPr>
        <p:blipFill rotWithShape="1">
          <a:blip r:embed="rId3">
            <a:clrChange>
              <a:clrFrom>
                <a:srgbClr val="FFFFFF"/>
              </a:clrFrom>
              <a:clrTo>
                <a:srgbClr val="FFFFFF">
                  <a:alpha val="0"/>
                </a:srgbClr>
              </a:clrTo>
            </a:clrChange>
            <a:alphaModFix/>
          </a:blip>
          <a:srcRect l="5098"/>
          <a:stretch/>
        </p:blipFill>
        <p:spPr>
          <a:xfrm>
            <a:off x="774145" y="4376514"/>
            <a:ext cx="6890924" cy="1937344"/>
          </a:xfrm>
          <a:prstGeom prst="rect">
            <a:avLst/>
          </a:prstGeom>
          <a:noFill/>
          <a:ln>
            <a:noFill/>
          </a:ln>
        </p:spPr>
      </p:pic>
      <p:sp>
        <p:nvSpPr>
          <p:cNvPr id="3" name="Slide Number Placeholder 2">
            <a:extLst>
              <a:ext uri="{FF2B5EF4-FFF2-40B4-BE49-F238E27FC236}">
                <a16:creationId xmlns:a16="http://schemas.microsoft.com/office/drawing/2014/main" id="{98F51D9E-A362-8364-805B-42C70B201C71}"/>
              </a:ext>
            </a:extLst>
          </p:cNvPr>
          <p:cNvSpPr>
            <a:spLocks noGrp="1"/>
          </p:cNvSpPr>
          <p:nvPr>
            <p:ph type="sldNum" sz="quarter" idx="12"/>
          </p:nvPr>
        </p:nvSpPr>
        <p:spPr/>
        <p:txBody>
          <a:bodyPr/>
          <a:lstStyle/>
          <a:p>
            <a:fld id="{00000000-1234-1234-1234-123412341234}" type="slidenum">
              <a:rPr lang="en-US" smtClean="0"/>
              <a:pPr/>
              <a:t>185</a:t>
            </a:fld>
            <a:endParaRPr lang="en-US" dirty="0"/>
          </a:p>
        </p:txBody>
      </p:sp>
      <p:sp>
        <p:nvSpPr>
          <p:cNvPr id="131" name="Google Shape;131;p8"/>
          <p:cNvSpPr txBox="1"/>
          <p:nvPr/>
        </p:nvSpPr>
        <p:spPr>
          <a:xfrm>
            <a:off x="6647576" y="1475129"/>
            <a:ext cx="5280365" cy="4071121"/>
          </a:xfrm>
          <a:prstGeom prst="roundRect">
            <a:avLst>
              <a:gd name="adj" fmla="val 1444"/>
            </a:avLst>
          </a:prstGeom>
          <a:noFill/>
          <a:ln w="19050" cap="rnd">
            <a:gradFill flip="none" rotWithShape="1">
              <a:gsLst>
                <a:gs pos="0">
                  <a:srgbClr val="0072FF"/>
                </a:gs>
                <a:gs pos="100000">
                  <a:srgbClr val="00C6FF"/>
                </a:gs>
              </a:gsLst>
              <a:lin ang="2700000" scaled="1"/>
              <a:tileRect/>
            </a:gradFill>
            <a:round/>
            <a:headEnd/>
            <a:tailEnd/>
          </a:ln>
          <a:extLst>
            <a:ext uri="{909E8E84-426E-40DD-AFC4-6F175D3DCCD1}">
              <a14:hiddenFill xmlns:a14="http://schemas.microsoft.com/office/drawing/2010/main">
                <a:solidFill>
                  <a:srgbClr val="FFFFFF"/>
                </a:solidFill>
              </a14:hiddenFill>
            </a:ext>
          </a:extLst>
        </p:spPr>
        <p:txBody>
          <a:bodyPr/>
          <a:lstStyle>
            <a:defPPr>
              <a:defRPr lang="en-VN"/>
            </a:defPPr>
            <a:lvl1pPr>
              <a:spcBef>
                <a:spcPts val="788"/>
              </a:spcBef>
              <a:buClr>
                <a:srgbClr val="000000"/>
              </a:buClr>
              <a:buSzPct val="100000"/>
              <a:defRPr sz="1600">
                <a:solidFill>
                  <a:srgbClr val="000000"/>
                </a:solidFill>
                <a:latin typeface="Courier New" panose="02070309020205020404" pitchFamily="49" charset="0"/>
                <a:cs typeface="Courier New" panose="02070309020205020404" pitchFamily="49" charset="0"/>
              </a:defRPr>
            </a:lvl1pPr>
          </a:lstStyle>
          <a:p>
            <a:pPr>
              <a:lnSpc>
                <a:spcPct val="120000"/>
              </a:lnSpc>
              <a:spcBef>
                <a:spcPts val="200"/>
              </a:spcBef>
              <a:spcAft>
                <a:spcPts val="200"/>
              </a:spcAft>
              <a:tabLst>
                <a:tab pos="433388" algn="l"/>
                <a:tab pos="877888" algn="l"/>
              </a:tabLst>
            </a:pPr>
            <a:r>
              <a:rPr lang="en-US" sz="1600" b="0" dirty="0">
                <a:solidFill>
                  <a:srgbClr val="808080"/>
                </a:solidFill>
                <a:effectLst/>
                <a:latin typeface="Menlo" panose="020B0609030804020204" pitchFamily="49" charset="0"/>
              </a:rPr>
              <a:t>#include</a:t>
            </a:r>
            <a:r>
              <a:rPr lang="en-US" sz="1600" b="0" dirty="0">
                <a:solidFill>
                  <a:srgbClr val="000000"/>
                </a:solidFill>
                <a:effectLst/>
                <a:latin typeface="Menlo" panose="020B0609030804020204" pitchFamily="49" charset="0"/>
              </a:rPr>
              <a:t> </a:t>
            </a:r>
            <a:r>
              <a:rPr lang="en-US" sz="1600" b="0" dirty="0">
                <a:solidFill>
                  <a:srgbClr val="E21F1F"/>
                </a:solidFill>
                <a:effectLst/>
                <a:latin typeface="Menlo" panose="020B0609030804020204" pitchFamily="49" charset="0"/>
              </a:rPr>
              <a:t>&lt;</a:t>
            </a:r>
            <a:r>
              <a:rPr lang="en-US" sz="1600" b="0" dirty="0" err="1">
                <a:solidFill>
                  <a:srgbClr val="A31515"/>
                </a:solidFill>
                <a:effectLst/>
                <a:latin typeface="Menlo" panose="020B0609030804020204" pitchFamily="49" charset="0"/>
              </a:rPr>
              <a:t>stdio.h</a:t>
            </a:r>
            <a:r>
              <a:rPr lang="en-US" sz="1600" b="0" dirty="0">
                <a:solidFill>
                  <a:srgbClr val="E21F1F"/>
                </a:solidFill>
                <a:effectLst/>
                <a:latin typeface="Menlo" panose="020B0609030804020204" pitchFamily="49" charset="0"/>
              </a:rPr>
              <a:t>&gt;</a:t>
            </a:r>
            <a:endParaRPr lang="en-US" sz="1600" b="0" dirty="0">
              <a:solidFill>
                <a:srgbClr val="000000"/>
              </a:solidFill>
              <a:effectLst/>
              <a:latin typeface="Menlo" panose="020B0609030804020204" pitchFamily="49" charset="0"/>
            </a:endParaRPr>
          </a:p>
          <a:p>
            <a:pPr>
              <a:lnSpc>
                <a:spcPct val="120000"/>
              </a:lnSpc>
              <a:spcBef>
                <a:spcPts val="200"/>
              </a:spcBef>
              <a:spcAft>
                <a:spcPts val="200"/>
              </a:spcAft>
              <a:tabLst>
                <a:tab pos="433388" algn="l"/>
                <a:tab pos="877888" algn="l"/>
              </a:tabLst>
            </a:pPr>
            <a:r>
              <a:rPr lang="en-US" sz="1600" b="0" dirty="0">
                <a:solidFill>
                  <a:srgbClr val="0000FF"/>
                </a:solidFill>
                <a:effectLst/>
                <a:latin typeface="Menlo" panose="020B0609030804020204" pitchFamily="49" charset="0"/>
              </a:rPr>
              <a:t>int</a:t>
            </a:r>
            <a:r>
              <a:rPr lang="en-US" sz="1600" b="0" dirty="0">
                <a:solidFill>
                  <a:srgbClr val="000000"/>
                </a:solidFill>
                <a:effectLst/>
                <a:latin typeface="Menlo" panose="020B0609030804020204" pitchFamily="49" charset="0"/>
              </a:rPr>
              <a:t> </a:t>
            </a:r>
            <a:r>
              <a:rPr lang="en-US" sz="1600" b="0" dirty="0">
                <a:solidFill>
                  <a:srgbClr val="74531F"/>
                </a:solidFill>
                <a:effectLst/>
                <a:latin typeface="Menlo" panose="020B0609030804020204" pitchFamily="49" charset="0"/>
              </a:rPr>
              <a:t>main</a:t>
            </a:r>
            <a:r>
              <a:rPr lang="en-US" sz="1600" b="0" dirty="0">
                <a:solidFill>
                  <a:srgbClr val="000000"/>
                </a:solidFill>
                <a:effectLst/>
                <a:latin typeface="Menlo" panose="020B0609030804020204" pitchFamily="49" charset="0"/>
              </a:rPr>
              <a:t>() {</a:t>
            </a:r>
          </a:p>
          <a:p>
            <a:pPr>
              <a:lnSpc>
                <a:spcPct val="120000"/>
              </a:lnSpc>
              <a:spcBef>
                <a:spcPts val="200"/>
              </a:spcBef>
              <a:spcAft>
                <a:spcPts val="200"/>
              </a:spcAft>
              <a:tabLst>
                <a:tab pos="433388" algn="l"/>
                <a:tab pos="877888" algn="l"/>
              </a:tabLst>
            </a:pPr>
            <a:r>
              <a:rPr lang="en-US" sz="1600" b="0" dirty="0">
                <a:solidFill>
                  <a:srgbClr val="0000FF"/>
                </a:solidFill>
                <a:effectLst/>
                <a:latin typeface="Menlo" panose="020B0609030804020204" pitchFamily="49" charset="0"/>
              </a:rPr>
              <a:t>	long</a:t>
            </a:r>
            <a:r>
              <a:rPr lang="en-US" sz="1600" b="0" dirty="0">
                <a:solidFill>
                  <a:srgbClr val="000000"/>
                </a:solidFill>
                <a:effectLst/>
                <a:latin typeface="Menlo" panose="020B0609030804020204" pitchFamily="49" charset="0"/>
              </a:rPr>
              <a:t> </a:t>
            </a:r>
            <a:r>
              <a:rPr lang="en-US" sz="1600" b="0" dirty="0">
                <a:solidFill>
                  <a:srgbClr val="0000FF"/>
                </a:solidFill>
                <a:effectLst/>
                <a:latin typeface="Menlo" panose="020B0609030804020204" pitchFamily="49" charset="0"/>
              </a:rPr>
              <a:t>long</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start</a:t>
            </a:r>
            <a:r>
              <a:rPr lang="en-US" sz="1600" b="0" dirty="0">
                <a:solidFill>
                  <a:srgbClr val="000000"/>
                </a:solidFill>
                <a:effectLst/>
                <a:latin typeface="Menlo" panose="020B0609030804020204" pitchFamily="49" charset="0"/>
              </a:rPr>
              <a:t> = </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end</a:t>
            </a:r>
            <a:r>
              <a:rPr lang="en-US" sz="1600" b="0" dirty="0">
                <a:solidFill>
                  <a:srgbClr val="000000"/>
                </a:solidFill>
                <a:effectLst/>
                <a:latin typeface="Menlo" panose="020B0609030804020204" pitchFamily="49" charset="0"/>
              </a:rPr>
              <a:t> = </a:t>
            </a:r>
            <a:r>
              <a:rPr lang="en-US" sz="1600" b="0" dirty="0">
                <a:solidFill>
                  <a:srgbClr val="098658"/>
                </a:solidFill>
                <a:effectLst/>
                <a:latin typeface="Menlo" panose="020B0609030804020204" pitchFamily="49" charset="0"/>
              </a:rPr>
              <a:t>1000000</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1F377F"/>
                </a:solidFill>
                <a:effectLst/>
                <a:latin typeface="Menlo" panose="020B0609030804020204" pitchFamily="49" charset="0"/>
              </a:rPr>
              <a:t>	total</a:t>
            </a:r>
            <a:r>
              <a:rPr lang="en-US" sz="1600" b="0" dirty="0">
                <a:solidFill>
                  <a:srgbClr val="000000"/>
                </a:solidFill>
                <a:effectLst/>
                <a:latin typeface="Menlo" panose="020B0609030804020204" pitchFamily="49" charset="0"/>
              </a:rPr>
              <a:t> = </a:t>
            </a:r>
            <a:r>
              <a:rPr lang="en-US" sz="1600" b="0" dirty="0">
                <a:solidFill>
                  <a:srgbClr val="098658"/>
                </a:solidFill>
                <a:effectLst/>
                <a:latin typeface="Menlo" panose="020B0609030804020204" pitchFamily="49" charset="0"/>
              </a:rPr>
              <a:t>0</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8F08C4"/>
                </a:solidFill>
                <a:effectLst/>
                <a:latin typeface="Menlo" panose="020B0609030804020204" pitchFamily="49" charset="0"/>
              </a:rPr>
              <a:t>	for</a:t>
            </a:r>
            <a:r>
              <a:rPr lang="en-US" sz="1600" b="0" dirty="0">
                <a:solidFill>
                  <a:srgbClr val="000000"/>
                </a:solidFill>
                <a:effectLst/>
                <a:latin typeface="Menlo" panose="020B0609030804020204" pitchFamily="49" charset="0"/>
              </a:rPr>
              <a:t> (</a:t>
            </a:r>
            <a:r>
              <a:rPr lang="en-US" sz="1600" b="0" dirty="0">
                <a:solidFill>
                  <a:srgbClr val="0000FF"/>
                </a:solidFill>
                <a:effectLst/>
                <a:latin typeface="Menlo" panose="020B0609030804020204" pitchFamily="49" charset="0"/>
              </a:rPr>
              <a:t>long</a:t>
            </a:r>
            <a:r>
              <a:rPr lang="en-US" sz="1600" b="0" dirty="0">
                <a:solidFill>
                  <a:srgbClr val="000000"/>
                </a:solidFill>
                <a:effectLst/>
                <a:latin typeface="Menlo" panose="020B0609030804020204" pitchFamily="49" charset="0"/>
              </a:rPr>
              <a:t> </a:t>
            </a:r>
            <a:r>
              <a:rPr lang="en-US" sz="1600" b="0" dirty="0">
                <a:solidFill>
                  <a:srgbClr val="0000FF"/>
                </a:solidFill>
                <a:effectLst/>
                <a:latin typeface="Menlo" panose="020B0609030804020204" pitchFamily="49" charset="0"/>
              </a:rPr>
              <a:t>long</a:t>
            </a:r>
            <a:r>
              <a:rPr lang="en-US" sz="1600" b="0" dirty="0">
                <a:solidFill>
                  <a:srgbClr val="000000"/>
                </a:solidFill>
                <a:effectLst/>
                <a:latin typeface="Menlo" panose="020B0609030804020204" pitchFamily="49" charset="0"/>
              </a:rPr>
              <a:t> </a:t>
            </a:r>
            <a:r>
              <a:rPr lang="en-US" sz="1600" b="0" dirty="0" err="1">
                <a:solidFill>
                  <a:srgbClr val="1F377F"/>
                </a:solidFill>
                <a:effectLst/>
                <a:latin typeface="Menlo" panose="020B0609030804020204" pitchFamily="49" charset="0"/>
              </a:rPr>
              <a:t>i</a:t>
            </a:r>
            <a:r>
              <a:rPr lang="en-US" sz="1600" b="0" dirty="0">
                <a:solidFill>
                  <a:srgbClr val="000000"/>
                </a:solidFill>
                <a:effectLst/>
                <a:latin typeface="Menlo" panose="020B0609030804020204" pitchFamily="49" charset="0"/>
              </a:rPr>
              <a:t> = </a:t>
            </a:r>
            <a:r>
              <a:rPr lang="en-US" sz="1600" b="0" dirty="0">
                <a:solidFill>
                  <a:srgbClr val="1F377F"/>
                </a:solidFill>
                <a:effectLst/>
                <a:latin typeface="Menlo" panose="020B0609030804020204" pitchFamily="49" charset="0"/>
              </a:rPr>
              <a:t>start</a:t>
            </a:r>
            <a:r>
              <a:rPr lang="en-US" sz="1600" b="0" dirty="0">
                <a:solidFill>
                  <a:srgbClr val="000000"/>
                </a:solidFill>
                <a:effectLst/>
                <a:latin typeface="Menlo" panose="020B0609030804020204" pitchFamily="49" charset="0"/>
              </a:rPr>
              <a:t>; </a:t>
            </a:r>
            <a:r>
              <a:rPr lang="en-US" sz="1600" b="0" dirty="0" err="1">
                <a:solidFill>
                  <a:srgbClr val="1F377F"/>
                </a:solidFill>
                <a:effectLst/>
                <a:latin typeface="Menlo" panose="020B0609030804020204" pitchFamily="49" charset="0"/>
              </a:rPr>
              <a:t>i</a:t>
            </a:r>
            <a:r>
              <a:rPr lang="en-US" sz="1600" b="0" dirty="0">
                <a:solidFill>
                  <a:srgbClr val="000000"/>
                </a:solidFill>
                <a:effectLst/>
                <a:latin typeface="Menlo" panose="020B0609030804020204" pitchFamily="49" charset="0"/>
              </a:rPr>
              <a:t> &lt;= </a:t>
            </a:r>
            <a:r>
              <a:rPr lang="en-US" sz="1600" b="0" dirty="0">
                <a:solidFill>
                  <a:srgbClr val="1F377F"/>
                </a:solidFill>
                <a:effectLst/>
                <a:latin typeface="Menlo" panose="020B0609030804020204" pitchFamily="49" charset="0"/>
              </a:rPr>
              <a:t>end</a:t>
            </a:r>
            <a:r>
              <a:rPr lang="en-US" sz="1600" b="0" dirty="0">
                <a:solidFill>
                  <a:srgbClr val="000000"/>
                </a:solidFill>
                <a:effectLst/>
                <a:latin typeface="Menlo" panose="020B0609030804020204" pitchFamily="49" charset="0"/>
              </a:rPr>
              <a:t>; 	</a:t>
            </a:r>
            <a:r>
              <a:rPr lang="en-US" sz="1600" b="0" dirty="0" err="1">
                <a:solidFill>
                  <a:srgbClr val="1F377F"/>
                </a:solidFill>
                <a:effectLst/>
                <a:latin typeface="Menlo" panose="020B0609030804020204" pitchFamily="49" charset="0"/>
              </a:rPr>
              <a:t>i</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1F377F"/>
                </a:solidFill>
                <a:effectLst/>
                <a:latin typeface="Menlo" panose="020B0609030804020204" pitchFamily="49" charset="0"/>
              </a:rPr>
              <a:t>		total</a:t>
            </a:r>
            <a:r>
              <a:rPr lang="en-US" sz="1600" b="0" dirty="0">
                <a:solidFill>
                  <a:srgbClr val="000000"/>
                </a:solidFill>
                <a:effectLst/>
                <a:latin typeface="Menlo" panose="020B0609030804020204" pitchFamily="49" charset="0"/>
              </a:rPr>
              <a:t> += </a:t>
            </a:r>
            <a:r>
              <a:rPr lang="en-US" sz="1600" b="0" dirty="0" err="1">
                <a:solidFill>
                  <a:srgbClr val="1F377F"/>
                </a:solidFill>
                <a:effectLst/>
                <a:latin typeface="Menlo" panose="020B0609030804020204" pitchFamily="49" charset="0"/>
              </a:rPr>
              <a:t>i</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000000"/>
                </a:solidFill>
                <a:effectLst/>
                <a:latin typeface="Menlo" panose="020B0609030804020204" pitchFamily="49" charset="0"/>
              </a:rPr>
              <a:t>	}</a:t>
            </a:r>
          </a:p>
          <a:p>
            <a:pPr>
              <a:lnSpc>
                <a:spcPct val="120000"/>
              </a:lnSpc>
              <a:spcBef>
                <a:spcPts val="200"/>
              </a:spcBef>
              <a:spcAft>
                <a:spcPts val="200"/>
              </a:spcAft>
              <a:tabLst>
                <a:tab pos="433388" algn="l"/>
                <a:tab pos="877888" algn="l"/>
              </a:tabLst>
            </a:pPr>
            <a:r>
              <a:rPr lang="en-US" sz="1600" b="0" dirty="0">
                <a:solidFill>
                  <a:srgbClr val="74531F"/>
                </a:solidFill>
                <a:effectLst/>
                <a:latin typeface="Menlo" panose="020B0609030804020204" pitchFamily="49" charset="0"/>
              </a:rPr>
              <a:t>	</a:t>
            </a:r>
            <a:r>
              <a:rPr lang="en-US" sz="1600" b="0" dirty="0" err="1">
                <a:solidFill>
                  <a:srgbClr val="74531F"/>
                </a:solidFill>
                <a:effectLst/>
                <a:latin typeface="Menlo" panose="020B0609030804020204" pitchFamily="49" charset="0"/>
              </a:rPr>
              <a:t>printf</a:t>
            </a:r>
            <a:r>
              <a:rPr lang="en-US" sz="1600" b="0" dirty="0">
                <a:solidFill>
                  <a:srgbClr val="000000"/>
                </a:solidFill>
                <a:effectLst/>
                <a:latin typeface="Menlo" panose="020B0609030804020204" pitchFamily="49" charset="0"/>
              </a:rPr>
              <a:t>(</a:t>
            </a:r>
            <a:r>
              <a:rPr lang="en-US" sz="1600" b="0" dirty="0">
                <a:solidFill>
                  <a:srgbClr val="E21F1F"/>
                </a:solidFill>
                <a:effectLst/>
                <a:latin typeface="Menlo" panose="020B0609030804020204" pitchFamily="49" charset="0"/>
              </a:rPr>
              <a:t>"</a:t>
            </a:r>
            <a:r>
              <a:rPr lang="en-US" sz="1600" b="0" dirty="0">
                <a:solidFill>
                  <a:srgbClr val="A31515"/>
                </a:solidFill>
                <a:effectLst/>
                <a:latin typeface="Menlo" panose="020B0609030804020204" pitchFamily="49" charset="0"/>
              </a:rPr>
              <a:t>Sum of numbers from </a:t>
            </a:r>
            <a:r>
              <a:rPr lang="en-US" sz="1600" b="0" dirty="0">
                <a:solidFill>
                  <a:srgbClr val="1F377F"/>
                </a:solidFill>
                <a:effectLst/>
                <a:latin typeface="Menlo" panose="020B0609030804020204" pitchFamily="49" charset="0"/>
              </a:rPr>
              <a:t>%</a:t>
            </a:r>
            <a:r>
              <a:rPr lang="en-US" sz="1600" b="0" dirty="0" err="1">
                <a:solidFill>
                  <a:srgbClr val="1F377F"/>
                </a:solidFill>
                <a:effectLst/>
                <a:latin typeface="Menlo" panose="020B0609030804020204" pitchFamily="49" charset="0"/>
              </a:rPr>
              <a:t>lld</a:t>
            </a:r>
            <a:r>
              <a:rPr lang="en-US" sz="1600" b="0" dirty="0">
                <a:solidFill>
                  <a:srgbClr val="A31515"/>
                </a:solidFill>
                <a:effectLst/>
                <a:latin typeface="Menlo" panose="020B0609030804020204" pitchFamily="49" charset="0"/>
              </a:rPr>
              <a:t> to 	</a:t>
            </a:r>
            <a:r>
              <a:rPr lang="en-US" sz="1600" b="0" dirty="0">
                <a:solidFill>
                  <a:srgbClr val="1F377F"/>
                </a:solidFill>
                <a:effectLst/>
                <a:latin typeface="Menlo" panose="020B0609030804020204" pitchFamily="49" charset="0"/>
              </a:rPr>
              <a:t>%</a:t>
            </a:r>
            <a:r>
              <a:rPr lang="en-US" sz="1600" b="0" dirty="0" err="1">
                <a:solidFill>
                  <a:srgbClr val="1F377F"/>
                </a:solidFill>
                <a:effectLst/>
                <a:latin typeface="Menlo" panose="020B0609030804020204" pitchFamily="49" charset="0"/>
              </a:rPr>
              <a:t>lld</a:t>
            </a:r>
            <a:r>
              <a:rPr lang="en-US" sz="1600" b="0" dirty="0">
                <a:solidFill>
                  <a:srgbClr val="A31515"/>
                </a:solidFill>
                <a:effectLst/>
                <a:latin typeface="Menlo" panose="020B0609030804020204" pitchFamily="49" charset="0"/>
              </a:rPr>
              <a:t> is </a:t>
            </a:r>
            <a:r>
              <a:rPr lang="en-US" sz="1600" b="0" dirty="0">
                <a:solidFill>
                  <a:srgbClr val="1F377F"/>
                </a:solidFill>
                <a:effectLst/>
                <a:latin typeface="Menlo" panose="020B0609030804020204" pitchFamily="49" charset="0"/>
              </a:rPr>
              <a:t>%</a:t>
            </a:r>
            <a:r>
              <a:rPr lang="en-US" sz="1600" b="0" dirty="0" err="1">
                <a:solidFill>
                  <a:srgbClr val="1F377F"/>
                </a:solidFill>
                <a:effectLst/>
                <a:latin typeface="Menlo" panose="020B0609030804020204" pitchFamily="49" charset="0"/>
              </a:rPr>
              <a:t>lld</a:t>
            </a:r>
            <a:r>
              <a:rPr lang="en-US" sz="1600" b="0" dirty="0">
                <a:solidFill>
                  <a:srgbClr val="B776FB"/>
                </a:solidFill>
                <a:effectLst/>
                <a:latin typeface="Menlo" panose="020B0609030804020204" pitchFamily="49" charset="0"/>
              </a:rPr>
              <a:t>\n</a:t>
            </a:r>
            <a:r>
              <a:rPr lang="en-US" sz="1600" b="0" dirty="0">
                <a:solidFill>
                  <a:srgbClr val="E21F1F"/>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start</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end</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total</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8F08C4"/>
                </a:solidFill>
                <a:effectLst/>
                <a:latin typeface="Menlo" panose="020B0609030804020204" pitchFamily="49" charset="0"/>
              </a:rPr>
              <a:t>	return</a:t>
            </a:r>
            <a:r>
              <a:rPr lang="en-US" sz="1600" b="0" dirty="0">
                <a:solidFill>
                  <a:srgbClr val="000000"/>
                </a:solidFill>
                <a:effectLst/>
                <a:latin typeface="Menlo" panose="020B0609030804020204" pitchFamily="49" charset="0"/>
              </a:rPr>
              <a:t> </a:t>
            </a:r>
            <a:r>
              <a:rPr lang="en-US" sz="1600" b="0" dirty="0">
                <a:solidFill>
                  <a:srgbClr val="098658"/>
                </a:solidFill>
                <a:effectLst/>
                <a:latin typeface="Menlo" panose="020B0609030804020204" pitchFamily="49" charset="0"/>
              </a:rPr>
              <a:t>0</a:t>
            </a:r>
            <a:r>
              <a:rPr lang="en-US" sz="1600" b="0" dirty="0">
                <a:solidFill>
                  <a:srgbClr val="000000"/>
                </a:solidFill>
                <a:effectLst/>
                <a:latin typeface="Menlo" panose="020B0609030804020204" pitchFamily="49" charset="0"/>
              </a:rPr>
              <a:t>;</a:t>
            </a:r>
          </a:p>
          <a:p>
            <a:pPr>
              <a:lnSpc>
                <a:spcPct val="120000"/>
              </a:lnSpc>
              <a:spcBef>
                <a:spcPts val="200"/>
              </a:spcBef>
              <a:spcAft>
                <a:spcPts val="200"/>
              </a:spcAft>
              <a:tabLst>
                <a:tab pos="433388" algn="l"/>
                <a:tab pos="877888" algn="l"/>
              </a:tabLst>
            </a:pPr>
            <a:r>
              <a:rPr lang="en-US" sz="1600" b="0" dirty="0">
                <a:solidFill>
                  <a:srgbClr val="000000"/>
                </a:solidFill>
                <a:effectLst/>
                <a:latin typeface="Menlo" panose="020B0609030804020204" pitchFamily="49" charset="0"/>
              </a:rPr>
              <a:t>}</a:t>
            </a:r>
          </a:p>
        </p:txBody>
      </p:sp>
      <p:sp>
        <p:nvSpPr>
          <p:cNvPr id="4" name="Title 1">
            <a:extLst>
              <a:ext uri="{FF2B5EF4-FFF2-40B4-BE49-F238E27FC236}">
                <a16:creationId xmlns:a16="http://schemas.microsoft.com/office/drawing/2014/main" id="{91DD2EBE-48F7-146B-90B4-808632FF1F3B}"/>
              </a:ext>
            </a:extLst>
          </p:cNvPr>
          <p:cNvSpPr txBox="1">
            <a:spLocks/>
          </p:cNvSpPr>
          <p:nvPr/>
        </p:nvSpPr>
        <p:spPr>
          <a:xfrm>
            <a:off x="926545" y="1168708"/>
            <a:ext cx="5385642"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Tiến</a:t>
            </a:r>
            <a:r>
              <a:rPr lang="en-US" dirty="0"/>
              <a:t> </a:t>
            </a:r>
            <a:r>
              <a:rPr lang="en-US" dirty="0" err="1"/>
              <a:t>trình</a:t>
            </a:r>
            <a:r>
              <a:rPr lang="en-US" dirty="0"/>
              <a:t> </a:t>
            </a:r>
            <a:r>
              <a:rPr lang="en-US" dirty="0" err="1"/>
              <a:t>hướng</a:t>
            </a:r>
            <a:r>
              <a:rPr lang="en-US" dirty="0"/>
              <a:t> CPU (CPU-bound)</a:t>
            </a:r>
            <a:endParaRPr lang="en-VN" dirty="0"/>
          </a:p>
        </p:txBody>
      </p:sp>
    </p:spTree>
    <p:extLst>
      <p:ext uri="{BB962C8B-B14F-4D97-AF65-F5344CB8AC3E}">
        <p14:creationId xmlns:p14="http://schemas.microsoft.com/office/powerpoint/2010/main" val="54145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anim calcmode="lin" valueType="num">
                                      <p:cBhvr additive="base">
                                        <p:cTn id="13" dur="500" fill="hold"/>
                                        <p:tgtEl>
                                          <p:spTgt spid="133"/>
                                        </p:tgtEl>
                                        <p:attrNameLst>
                                          <p:attrName>ppt_x</p:attrName>
                                        </p:attrNameLst>
                                      </p:cBhvr>
                                      <p:tavLst>
                                        <p:tav tm="0">
                                          <p:val>
                                            <p:strVal val="#ppt_x"/>
                                          </p:val>
                                        </p:tav>
                                        <p:tav tm="100000">
                                          <p:val>
                                            <p:strVal val="#ppt_x"/>
                                          </p:val>
                                        </p:tav>
                                      </p:tavLst>
                                    </p:anim>
                                    <p:anim calcmode="lin" valueType="num">
                                      <p:cBhvr additive="base">
                                        <p:cTn id="14"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1"/>
                                        </p:tgtEl>
                                        <p:attrNameLst>
                                          <p:attrName>style.visibility</p:attrName>
                                        </p:attrNameLst>
                                      </p:cBhvr>
                                      <p:to>
                                        <p:strVal val="visible"/>
                                      </p:to>
                                    </p:set>
                                    <p:anim calcmode="lin" valueType="num">
                                      <p:cBhvr additive="base">
                                        <p:cTn id="19" dur="500" fill="hold"/>
                                        <p:tgtEl>
                                          <p:spTgt spid="131"/>
                                        </p:tgtEl>
                                        <p:attrNameLst>
                                          <p:attrName>ppt_x</p:attrName>
                                        </p:attrNameLst>
                                      </p:cBhvr>
                                      <p:tavLst>
                                        <p:tav tm="0">
                                          <p:val>
                                            <p:strVal val="#ppt_x"/>
                                          </p:val>
                                        </p:tav>
                                        <p:tav tm="100000">
                                          <p:val>
                                            <p:strVal val="#ppt_x"/>
                                          </p:val>
                                        </p:tav>
                                      </p:tavLst>
                                    </p:anim>
                                    <p:anim calcmode="lin" valueType="num">
                                      <p:cBhvr additive="base">
                                        <p:cTn id="20"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1. </a:t>
            </a: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p:txBody>
      </p:sp>
      <p:sp>
        <p:nvSpPr>
          <p:cNvPr id="142" name="Google Shape;142;p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143" name="Google Shape;143;p9"/>
          <p:cNvSpPr txBox="1"/>
          <p:nvPr/>
        </p:nvSpPr>
        <p:spPr>
          <a:xfrm>
            <a:off x="774145" y="2205608"/>
            <a:ext cx="4434953" cy="2886904"/>
          </a:xfrm>
          <a:prstGeom prst="rect">
            <a:avLst/>
          </a:prstGeom>
          <a:noFill/>
          <a:ln>
            <a:noFill/>
          </a:ln>
        </p:spPr>
        <p:txBody>
          <a:bodyPr spcFirstLastPara="1" wrap="square" lIns="91425" tIns="45700" rIns="91425" bIns="45700" anchor="t" anchorCtr="0">
            <a:spAutoFit/>
          </a:bodyPr>
          <a:lstStyle/>
          <a:p>
            <a:pPr marL="357188" lvl="1" indent="-336550" algn="just">
              <a:lnSpc>
                <a:spcPct val="130000"/>
              </a:lnSpc>
              <a:spcBef>
                <a:spcPts val="300"/>
              </a:spcBef>
              <a:spcAft>
                <a:spcPts val="300"/>
              </a:spcAft>
              <a:buClr>
                <a:schemeClr val="dk1"/>
              </a:buClr>
              <a:buSzPts val="2400"/>
              <a:buFont typeface="Arial" panose="020B0604020202020204" pitchFamily="34" charset="0"/>
              <a:buChar char="•"/>
            </a:pPr>
            <a:r>
              <a:rPr lang="en-US" sz="2200" dirty="0" err="1">
                <a:solidFill>
                  <a:schemeClr val="dk1"/>
                </a:solidFill>
                <a:latin typeface="Arial" panose="020B0604020202020204" pitchFamily="34" charset="0"/>
                <a:cs typeface="Arial" panose="020B0604020202020204" pitchFamily="34" charset="0"/>
                <a:sym typeface="Times New Roman"/>
              </a:rPr>
              <a:t>Tiến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trình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yêu</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cầu</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thời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gian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thực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trên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ngoại</a:t>
            </a:r>
            <a:r>
              <a:rPr lang="en-US" sz="2200" dirty="0">
                <a:solidFill>
                  <a:schemeClr val="dk1"/>
                </a:solidFill>
                <a:latin typeface="Arial" panose="020B0604020202020204" pitchFamily="34" charset="0"/>
                <a:cs typeface="Arial" panose="020B0604020202020204" pitchFamily="34" charset="0"/>
                <a:sym typeface="Times New Roman"/>
              </a:rPr>
              <a:t> vi </a:t>
            </a:r>
            <a:r>
              <a:rPr lang="en-US" sz="2200" dirty="0" err="1">
                <a:solidFill>
                  <a:schemeClr val="dk1"/>
                </a:solidFill>
                <a:latin typeface="Arial" panose="020B0604020202020204" pitchFamily="34" charset="0"/>
                <a:cs typeface="Arial" panose="020B0604020202020204" pitchFamily="34" charset="0"/>
                <a:sym typeface="Times New Roman"/>
              </a:rPr>
              <a:t>nhiều</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hơn</a:t>
            </a:r>
            <a:r>
              <a:rPr lang="en-US" sz="2200" dirty="0">
                <a:solidFill>
                  <a:schemeClr val="dk1"/>
                </a:solidFill>
                <a:latin typeface="Arial" panose="020B0604020202020204" pitchFamily="34" charset="0"/>
                <a:cs typeface="Arial" panose="020B0604020202020204" pitchFamily="34" charset="0"/>
                <a:sym typeface="Times New Roman"/>
              </a:rPr>
              <a:t>.</a:t>
            </a:r>
            <a:endParaRPr sz="2200" dirty="0">
              <a:solidFill>
                <a:schemeClr val="dk1"/>
              </a:solidFill>
              <a:latin typeface="Arial" panose="020B0604020202020204" pitchFamily="34" charset="0"/>
              <a:cs typeface="Arial" panose="020B0604020202020204" pitchFamily="34" charset="0"/>
              <a:sym typeface="Times New Roman"/>
            </a:endParaRPr>
          </a:p>
          <a:p>
            <a:pPr marL="357188" lvl="1" indent="-336550" algn="just">
              <a:lnSpc>
                <a:spcPct val="130000"/>
              </a:lnSpc>
              <a:spcBef>
                <a:spcPts val="300"/>
              </a:spcBef>
              <a:spcAft>
                <a:spcPts val="300"/>
              </a:spcAft>
              <a:buClr>
                <a:schemeClr val="dk1"/>
              </a:buClr>
              <a:buSzPts val="2400"/>
              <a:buFont typeface="Arial" panose="020B0604020202020204" pitchFamily="34" charset="0"/>
              <a:buChar char="•"/>
            </a:pPr>
            <a:r>
              <a:rPr lang="en-US" sz="2200" dirty="0" err="1">
                <a:solidFill>
                  <a:schemeClr val="dk1"/>
                </a:solidFill>
                <a:latin typeface="Arial" panose="020B0604020202020204" pitchFamily="34" charset="0"/>
                <a:cs typeface="Arial" panose="020B0604020202020204" pitchFamily="34" charset="0"/>
                <a:sym typeface="Times New Roman"/>
              </a:rPr>
              <a:t>Thời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gian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hoàn</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thành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chương</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trình</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phụ</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thuộc</a:t>
            </a:r>
            <a:r>
              <a:rPr lang="en-US" sz="2200" dirty="0">
                <a:solidFill>
                  <a:schemeClr val="dk1"/>
                </a:solidFill>
                <a:latin typeface="Arial" panose="020B0604020202020204" pitchFamily="34" charset="0"/>
                <a:cs typeface="Arial" panose="020B0604020202020204" pitchFamily="34" charset="0"/>
                <a:sym typeface="Times New Roman"/>
              </a:rPr>
              <a:t> chu </a:t>
            </a:r>
            <a:r>
              <a:rPr lang="en-US" sz="2200" dirty="0" err="1">
                <a:solidFill>
                  <a:schemeClr val="dk1"/>
                </a:solidFill>
                <a:latin typeface="Arial" panose="020B0604020202020204" pitchFamily="34" charset="0"/>
                <a:cs typeface="Arial" panose="020B0604020202020204" pitchFamily="34" charset="0"/>
                <a:sym typeface="Times New Roman"/>
              </a:rPr>
              <a:t>kỳ</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đợi</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cho</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các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thao</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tác</a:t>
            </a:r>
            <a:r>
              <a:rPr lang="en-US" sz="2200" dirty="0">
                <a:solidFill>
                  <a:schemeClr val="dk1"/>
                </a:solidFill>
                <a:latin typeface="Arial" panose="020B0604020202020204" pitchFamily="34" charset="0"/>
                <a:cs typeface="Arial" panose="020B0604020202020204" pitchFamily="34" charset="0"/>
                <a:sym typeface="Times New Roman"/>
              </a:rPr>
              <a:t> </a:t>
            </a:r>
            <a:r>
              <a:rPr lang="en-US" sz="2200" dirty="0" err="1">
                <a:solidFill>
                  <a:schemeClr val="dk1"/>
                </a:solidFill>
                <a:latin typeface="Arial" panose="020B0604020202020204" pitchFamily="34" charset="0"/>
                <a:cs typeface="Arial" panose="020B0604020202020204" pitchFamily="34" charset="0"/>
                <a:sym typeface="Times New Roman"/>
              </a:rPr>
              <a:t>nhập</a:t>
            </a:r>
            <a:r>
              <a:rPr lang="en-US" sz="2200" dirty="0">
                <a:solidFill>
                  <a:schemeClr val="dk1"/>
                </a:solidFill>
                <a:latin typeface="Arial" panose="020B0604020202020204" pitchFamily="34" charset="0"/>
                <a:cs typeface="Arial" panose="020B0604020202020204" pitchFamily="34" charset="0"/>
                <a:sym typeface="Times New Roman"/>
              </a:rPr>
              <a:t>/</a:t>
            </a:r>
            <a:r>
              <a:rPr lang="en-US" sz="2200" dirty="0" err="1">
                <a:solidFill>
                  <a:schemeClr val="dk1"/>
                </a:solidFill>
                <a:latin typeface="Arial" panose="020B0604020202020204" pitchFamily="34" charset="0"/>
                <a:cs typeface="Arial" panose="020B0604020202020204" pitchFamily="34" charset="0"/>
                <a:sym typeface="Times New Roman"/>
              </a:rPr>
              <a:t>xuất</a:t>
            </a:r>
            <a:r>
              <a:rPr lang="en-US" sz="2200" dirty="0">
                <a:solidFill>
                  <a:schemeClr val="dk1"/>
                </a:solidFill>
                <a:latin typeface="Arial" panose="020B0604020202020204" pitchFamily="34" charset="0"/>
                <a:cs typeface="Arial" panose="020B0604020202020204" pitchFamily="34" charset="0"/>
                <a:sym typeface="Times New Roman"/>
              </a:rPr>
              <a:t>.</a:t>
            </a:r>
            <a:endParaRPr sz="2200" dirty="0">
              <a:solidFill>
                <a:schemeClr val="dk1"/>
              </a:solidFill>
              <a:latin typeface="Arial" panose="020B0604020202020204" pitchFamily="34" charset="0"/>
              <a:cs typeface="Arial" panose="020B0604020202020204" pitchFamily="34" charset="0"/>
              <a:sym typeface="Times New Roman"/>
            </a:endParaRPr>
          </a:p>
        </p:txBody>
      </p:sp>
      <p:pic>
        <p:nvPicPr>
          <p:cNvPr id="144" name="Google Shape;144;p9" descr="I/O Bound"/>
          <p:cNvPicPr preferRelativeResize="0"/>
          <p:nvPr/>
        </p:nvPicPr>
        <p:blipFill rotWithShape="1">
          <a:blip r:embed="rId3">
            <a:clrChange>
              <a:clrFrom>
                <a:srgbClr val="FFFFFF"/>
              </a:clrFrom>
              <a:clrTo>
                <a:srgbClr val="FFFFFF">
                  <a:alpha val="0"/>
                </a:srgbClr>
              </a:clrTo>
            </a:clrChange>
            <a:alphaModFix/>
          </a:blip>
          <a:srcRect/>
          <a:stretch/>
        </p:blipFill>
        <p:spPr>
          <a:xfrm>
            <a:off x="774145" y="4937073"/>
            <a:ext cx="4434953" cy="1367047"/>
          </a:xfrm>
          <a:prstGeom prst="rect">
            <a:avLst/>
          </a:prstGeom>
          <a:noFill/>
          <a:ln>
            <a:noFill/>
          </a:ln>
        </p:spPr>
      </p:pic>
      <p:sp>
        <p:nvSpPr>
          <p:cNvPr id="145" name="Google Shape;145;p9"/>
          <p:cNvSpPr txBox="1"/>
          <p:nvPr/>
        </p:nvSpPr>
        <p:spPr>
          <a:xfrm>
            <a:off x="5541304" y="1153011"/>
            <a:ext cx="5965795" cy="5454164"/>
          </a:xfrm>
          <a:prstGeom prst="roundRect">
            <a:avLst>
              <a:gd name="adj" fmla="val 1603"/>
            </a:avLst>
          </a:prstGeom>
          <a:noFill/>
          <a:ln w="19050" cap="rnd">
            <a:gradFill flip="none" rotWithShape="1">
              <a:gsLst>
                <a:gs pos="0">
                  <a:srgbClr val="0072FF"/>
                </a:gs>
                <a:gs pos="100000">
                  <a:srgbClr val="00C6FF"/>
                </a:gs>
              </a:gsLst>
              <a:lin ang="2700000" scaled="1"/>
              <a:tileRect/>
            </a:gradFill>
            <a:round/>
            <a:headEnd/>
            <a:tailEnd/>
          </a:ln>
          <a:extLst>
            <a:ext uri="{909E8E84-426E-40DD-AFC4-6F175D3DCCD1}">
              <a14:hiddenFill xmlns:a14="http://schemas.microsoft.com/office/drawing/2010/main">
                <a:solidFill>
                  <a:srgbClr val="FFFFFF"/>
                </a:solidFill>
              </a14:hiddenFill>
            </a:ext>
          </a:extLst>
        </p:spPr>
        <p:txBody>
          <a:bodyPr/>
          <a:lstStyle>
            <a:defPPr>
              <a:defRPr lang="en-VN"/>
            </a:defPPr>
            <a:lvl1pPr>
              <a:lnSpc>
                <a:spcPct val="120000"/>
              </a:lnSpc>
              <a:spcBef>
                <a:spcPts val="200"/>
              </a:spcBef>
              <a:spcAft>
                <a:spcPts val="200"/>
              </a:spcAft>
              <a:buClr>
                <a:srgbClr val="000000"/>
              </a:buClr>
              <a:buSzPct val="100000"/>
              <a:tabLst>
                <a:tab pos="433388" algn="l"/>
                <a:tab pos="877888" algn="l"/>
              </a:tabLst>
              <a:defRPr sz="1600" b="0">
                <a:solidFill>
                  <a:srgbClr val="808080"/>
                </a:solidFill>
                <a:effectLst/>
                <a:latin typeface="Menlo" panose="020B0609030804020204" pitchFamily="49" charset="0"/>
                <a:cs typeface="Courier New" panose="02070309020205020404" pitchFamily="49" charset="0"/>
              </a:defRPr>
            </a:lvl1pPr>
          </a:lstStyle>
          <a:p>
            <a:r>
              <a:rPr lang="en-US" b="0" dirty="0">
                <a:solidFill>
                  <a:srgbClr val="808080"/>
                </a:solidFill>
                <a:effectLst/>
                <a:latin typeface="Menlo" panose="020B0609030804020204" pitchFamily="49" charset="0"/>
              </a:rPr>
              <a:t>#include</a:t>
            </a:r>
            <a:r>
              <a:rPr lang="en-US" b="0" dirty="0">
                <a:solidFill>
                  <a:srgbClr val="000000"/>
                </a:solidFill>
                <a:effectLst/>
                <a:latin typeface="Menlo" panose="020B0609030804020204" pitchFamily="49" charset="0"/>
              </a:rPr>
              <a:t> </a:t>
            </a:r>
            <a:r>
              <a:rPr lang="en-US" b="0" dirty="0">
                <a:solidFill>
                  <a:srgbClr val="E21F1F"/>
                </a:solidFill>
                <a:effectLst/>
                <a:latin typeface="Menlo" panose="020B0609030804020204" pitchFamily="49" charset="0"/>
              </a:rPr>
              <a:t>&lt;</a:t>
            </a:r>
            <a:r>
              <a:rPr lang="en-US" b="0" dirty="0" err="1">
                <a:solidFill>
                  <a:srgbClr val="A31515"/>
                </a:solidFill>
                <a:effectLst/>
                <a:latin typeface="Menlo" panose="020B0609030804020204" pitchFamily="49" charset="0"/>
              </a:rPr>
              <a:t>stdio.h</a:t>
            </a:r>
            <a:r>
              <a:rPr lang="en-US" b="0" dirty="0">
                <a:solidFill>
                  <a:srgbClr val="E21F1F"/>
                </a:solidFill>
                <a:effectLst/>
                <a:latin typeface="Menlo" panose="020B0609030804020204" pitchFamily="49" charset="0"/>
              </a:rPr>
              <a:t>&gt;</a:t>
            </a:r>
            <a:endParaRPr lang="en-US" b="0" dirty="0">
              <a:solidFill>
                <a:srgbClr val="000000"/>
              </a:solidFill>
              <a:effectLst/>
              <a:latin typeface="Menlo" panose="020B0609030804020204" pitchFamily="49" charset="0"/>
            </a:endParaRPr>
          </a:p>
          <a:p>
            <a:r>
              <a:rPr lang="en-US" b="0" dirty="0">
                <a:solidFill>
                  <a:srgbClr val="0000FF"/>
                </a:solidFill>
                <a:effectLst/>
                <a:latin typeface="Menlo" panose="020B0609030804020204" pitchFamily="49" charset="0"/>
              </a:rPr>
              <a:t>int</a:t>
            </a:r>
            <a:r>
              <a:rPr lang="en-US" b="0" dirty="0">
                <a:solidFill>
                  <a:srgbClr val="000000"/>
                </a:solidFill>
                <a:effectLst/>
                <a:latin typeface="Menlo" panose="020B0609030804020204" pitchFamily="49" charset="0"/>
              </a:rPr>
              <a:t> </a:t>
            </a:r>
            <a:r>
              <a:rPr lang="en-US" b="0" dirty="0">
                <a:solidFill>
                  <a:srgbClr val="74531F"/>
                </a:solidFill>
                <a:effectLst/>
                <a:latin typeface="Menlo" panose="020B0609030804020204" pitchFamily="49" charset="0"/>
              </a:rPr>
              <a:t>main</a:t>
            </a:r>
            <a:r>
              <a:rPr lang="en-US" b="0" dirty="0">
                <a:solidFill>
                  <a:srgbClr val="000000"/>
                </a:solidFill>
                <a:effectLst/>
                <a:latin typeface="Menlo" panose="020B0609030804020204" pitchFamily="49" charset="0"/>
              </a:rPr>
              <a:t>(){</a:t>
            </a:r>
          </a:p>
          <a:p>
            <a:r>
              <a:rPr lang="en-US" b="0" dirty="0">
                <a:solidFill>
                  <a:srgbClr val="2B91AF"/>
                </a:solidFill>
                <a:effectLst/>
                <a:latin typeface="Menlo" panose="020B0609030804020204" pitchFamily="49" charset="0"/>
              </a:rPr>
              <a:t>	FILE</a:t>
            </a:r>
            <a:r>
              <a:rPr lang="en-US" b="0" dirty="0">
                <a:solidFill>
                  <a:srgbClr val="000000"/>
                </a:solidFill>
                <a:effectLst/>
                <a:latin typeface="Menlo" panose="020B0609030804020204" pitchFamily="49" charset="0"/>
              </a:rPr>
              <a:t> *</a:t>
            </a:r>
            <a:r>
              <a:rPr lang="en-US" b="0" dirty="0" err="1">
                <a:solidFill>
                  <a:srgbClr val="1F377F"/>
                </a:solidFill>
                <a:effectLst/>
                <a:latin typeface="Menlo" panose="020B0609030804020204" pitchFamily="49" charset="0"/>
              </a:rPr>
              <a:t>fp</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char</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filename</a:t>
            </a:r>
            <a:r>
              <a:rPr lang="en-US" b="0" dirty="0">
                <a:solidFill>
                  <a:srgbClr val="0000FF"/>
                </a:solidFill>
                <a:effectLst/>
                <a:latin typeface="Menlo" panose="020B0609030804020204" pitchFamily="49" charset="0"/>
              </a:rPr>
              <a:t>[]</a:t>
            </a:r>
            <a:r>
              <a:rPr lang="en-US" b="0" dirty="0">
                <a:solidFill>
                  <a:srgbClr val="000000"/>
                </a:solidFill>
                <a:effectLst/>
                <a:latin typeface="Menlo" panose="020B0609030804020204" pitchFamily="49" charset="0"/>
              </a:rPr>
              <a:t> = </a:t>
            </a:r>
            <a:r>
              <a:rPr lang="en-US" b="0" dirty="0">
                <a:solidFill>
                  <a:srgbClr val="E21F1F"/>
                </a:solidFill>
                <a:effectLst/>
                <a:latin typeface="Menlo" panose="020B0609030804020204" pitchFamily="49" charset="0"/>
              </a:rPr>
              <a:t>"</a:t>
            </a:r>
            <a:r>
              <a:rPr lang="en-US" b="0" dirty="0" err="1">
                <a:solidFill>
                  <a:srgbClr val="A31515"/>
                </a:solidFill>
                <a:effectLst/>
                <a:latin typeface="Menlo" panose="020B0609030804020204" pitchFamily="49" charset="0"/>
              </a:rPr>
              <a:t>example.txt</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	int</a:t>
            </a:r>
            <a:r>
              <a:rPr lang="en-US" b="0" dirty="0">
                <a:solidFill>
                  <a:srgbClr val="000000"/>
                </a:solidFill>
                <a:effectLst/>
                <a:latin typeface="Menlo" panose="020B0609030804020204" pitchFamily="49" charset="0"/>
              </a:rPr>
              <a:t> </a:t>
            </a:r>
            <a:r>
              <a:rPr lang="en-US" b="0" dirty="0">
                <a:solidFill>
                  <a:srgbClr val="1F377F"/>
                </a:solidFill>
                <a:effectLst/>
                <a:latin typeface="Menlo" panose="020B0609030804020204" pitchFamily="49" charset="0"/>
              </a:rPr>
              <a:t>total</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 </a:t>
            </a:r>
            <a:r>
              <a:rPr lang="en-US" b="0" dirty="0" err="1">
                <a:solidFill>
                  <a:srgbClr val="1F377F"/>
                </a:solidFill>
                <a:effectLst/>
                <a:latin typeface="Menlo" panose="020B0609030804020204" pitchFamily="49" charset="0"/>
              </a:rPr>
              <a:t>ch</a:t>
            </a:r>
            <a:r>
              <a:rPr lang="en-US" b="0" dirty="0">
                <a:solidFill>
                  <a:srgbClr val="000000"/>
                </a:solidFill>
                <a:effectLst/>
                <a:latin typeface="Menlo" panose="020B0609030804020204" pitchFamily="49" charset="0"/>
              </a:rPr>
              <a:t>;</a:t>
            </a:r>
          </a:p>
          <a:p>
            <a:r>
              <a:rPr lang="en-US" b="0" dirty="0">
                <a:solidFill>
                  <a:srgbClr val="1F377F"/>
                </a:solidFill>
                <a:effectLst/>
                <a:latin typeface="Menlo" panose="020B0609030804020204" pitchFamily="49" charset="0"/>
              </a:rPr>
              <a:t>	</a:t>
            </a:r>
            <a:r>
              <a:rPr lang="en-US" b="0" dirty="0" err="1">
                <a:solidFill>
                  <a:srgbClr val="1F377F"/>
                </a:solidFill>
                <a:effectLst/>
                <a:latin typeface="Menlo" panose="020B0609030804020204" pitchFamily="49" charset="0"/>
              </a:rPr>
              <a:t>fp</a:t>
            </a:r>
            <a:r>
              <a:rPr lang="en-US" b="0" dirty="0">
                <a:solidFill>
                  <a:srgbClr val="000000"/>
                </a:solidFill>
                <a:effectLst/>
                <a:latin typeface="Menlo" panose="020B0609030804020204" pitchFamily="49" charset="0"/>
              </a:rPr>
              <a:t> = </a:t>
            </a:r>
            <a:r>
              <a:rPr lang="en-US" b="0" dirty="0" err="1">
                <a:solidFill>
                  <a:srgbClr val="74531F"/>
                </a:solidFill>
                <a:effectLst/>
                <a:latin typeface="Menlo" panose="020B0609030804020204" pitchFamily="49" charset="0"/>
              </a:rPr>
              <a:t>fopen</a:t>
            </a:r>
            <a:r>
              <a:rPr lang="en-US" b="0" dirty="0">
                <a:solidFill>
                  <a:srgbClr val="000000"/>
                </a:solidFill>
                <a:effectLst/>
                <a:latin typeface="Menlo" panose="020B0609030804020204" pitchFamily="49" charset="0"/>
              </a:rPr>
              <a:t>(</a:t>
            </a:r>
            <a:r>
              <a:rPr lang="en-US" b="0" dirty="0">
                <a:solidFill>
                  <a:srgbClr val="1F377F"/>
                </a:solidFill>
                <a:effectLst/>
                <a:latin typeface="Menlo" panose="020B0609030804020204" pitchFamily="49" charset="0"/>
              </a:rPr>
              <a:t>filename</a:t>
            </a:r>
            <a:r>
              <a:rPr lang="en-US" b="0" dirty="0">
                <a:solidFill>
                  <a:srgbClr val="000000"/>
                </a:solidFill>
                <a:effectLst/>
                <a:latin typeface="Menlo" panose="020B0609030804020204" pitchFamily="49" charset="0"/>
              </a:rPr>
              <a:t>, </a:t>
            </a:r>
            <a:r>
              <a:rPr lang="en-US" b="0" dirty="0">
                <a:solidFill>
                  <a:srgbClr val="E21F1F"/>
                </a:solidFill>
                <a:effectLst/>
                <a:latin typeface="Menlo" panose="020B0609030804020204" pitchFamily="49" charset="0"/>
              </a:rPr>
              <a:t>"</a:t>
            </a:r>
            <a:r>
              <a:rPr lang="en-US" b="0" dirty="0">
                <a:solidFill>
                  <a:srgbClr val="A31515"/>
                </a:solidFill>
                <a:effectLst/>
                <a:latin typeface="Menlo" panose="020B0609030804020204" pitchFamily="49" charset="0"/>
              </a:rPr>
              <a:t>r</a:t>
            </a:r>
            <a:r>
              <a:rPr lang="en-US" b="0" dirty="0">
                <a:solidFill>
                  <a:srgbClr val="E21F1F"/>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lvl="1"/>
            <a:r>
              <a:rPr lang="en-US" sz="1600" b="0" dirty="0">
                <a:solidFill>
                  <a:srgbClr val="8F08C4"/>
                </a:solidFill>
                <a:effectLst/>
                <a:latin typeface="Menlo" panose="020B0609030804020204" pitchFamily="49" charset="0"/>
              </a:rPr>
              <a:t>if</a:t>
            </a:r>
            <a:r>
              <a:rPr lang="en-US" sz="1600" b="0" dirty="0">
                <a:solidFill>
                  <a:srgbClr val="000000"/>
                </a:solidFill>
                <a:effectLst/>
                <a:latin typeface="Menlo" panose="020B0609030804020204" pitchFamily="49" charset="0"/>
              </a:rPr>
              <a:t> (</a:t>
            </a:r>
            <a:r>
              <a:rPr lang="en-US" sz="1600" b="0" dirty="0" err="1">
                <a:solidFill>
                  <a:srgbClr val="1F377F"/>
                </a:solidFill>
                <a:effectLst/>
                <a:latin typeface="Menlo" panose="020B0609030804020204" pitchFamily="49" charset="0"/>
              </a:rPr>
              <a:t>fp</a:t>
            </a:r>
            <a:r>
              <a:rPr lang="en-US" sz="1600" b="0" dirty="0">
                <a:solidFill>
                  <a:srgbClr val="000000"/>
                </a:solidFill>
                <a:effectLst/>
                <a:latin typeface="Menlo" panose="020B0609030804020204" pitchFamily="49" charset="0"/>
              </a:rPr>
              <a:t> == </a:t>
            </a:r>
            <a:r>
              <a:rPr lang="en-US" sz="1600" b="0" dirty="0">
                <a:solidFill>
                  <a:srgbClr val="8A1BFF"/>
                </a:solidFill>
                <a:effectLst/>
                <a:latin typeface="Menlo" panose="020B0609030804020204" pitchFamily="49" charset="0"/>
              </a:rPr>
              <a:t>NULL</a:t>
            </a:r>
            <a:r>
              <a:rPr lang="en-US" sz="1600" b="0" dirty="0">
                <a:solidFill>
                  <a:srgbClr val="000000"/>
                </a:solidFill>
                <a:effectLst/>
                <a:latin typeface="Menlo" panose="020B0609030804020204" pitchFamily="49" charset="0"/>
              </a:rPr>
              <a:t>){</a:t>
            </a:r>
          </a:p>
          <a:p>
            <a:pPr lvl="2"/>
            <a:r>
              <a:rPr lang="en-US" sz="1600" b="0" dirty="0" err="1">
                <a:solidFill>
                  <a:srgbClr val="74531F"/>
                </a:solidFill>
                <a:effectLst/>
                <a:latin typeface="Menlo" panose="020B0609030804020204" pitchFamily="49" charset="0"/>
              </a:rPr>
              <a:t>printf</a:t>
            </a:r>
            <a:r>
              <a:rPr lang="en-US" sz="1600" b="0" dirty="0">
                <a:solidFill>
                  <a:srgbClr val="000000"/>
                </a:solidFill>
                <a:effectLst/>
                <a:latin typeface="Menlo" panose="020B0609030804020204" pitchFamily="49" charset="0"/>
              </a:rPr>
              <a:t>(</a:t>
            </a:r>
            <a:r>
              <a:rPr lang="en-US" sz="1600" b="0" dirty="0">
                <a:solidFill>
                  <a:srgbClr val="E21F1F"/>
                </a:solidFill>
                <a:effectLst/>
                <a:latin typeface="Menlo" panose="020B0609030804020204" pitchFamily="49" charset="0"/>
              </a:rPr>
              <a:t>"</a:t>
            </a:r>
            <a:r>
              <a:rPr lang="en-US" sz="1600" b="0" dirty="0">
                <a:solidFill>
                  <a:srgbClr val="A31515"/>
                </a:solidFill>
                <a:effectLst/>
                <a:latin typeface="Menlo" panose="020B0609030804020204" pitchFamily="49" charset="0"/>
              </a:rPr>
              <a:t>Failed to open file </a:t>
            </a:r>
            <a:r>
              <a:rPr lang="en-US" sz="1600" b="0" dirty="0">
                <a:solidFill>
                  <a:srgbClr val="1F377F"/>
                </a:solidFill>
                <a:effectLst/>
                <a:latin typeface="Menlo" panose="020B0609030804020204" pitchFamily="49" charset="0"/>
              </a:rPr>
              <a:t>%s</a:t>
            </a:r>
            <a:r>
              <a:rPr lang="en-US" sz="1600" b="0" dirty="0">
                <a:solidFill>
                  <a:srgbClr val="B776FB"/>
                </a:solidFill>
                <a:effectLst/>
                <a:latin typeface="Menlo" panose="020B0609030804020204" pitchFamily="49" charset="0"/>
              </a:rPr>
              <a:t>\n</a:t>
            </a:r>
            <a:r>
              <a:rPr lang="en-US" sz="1600" b="0" dirty="0">
                <a:solidFill>
                  <a:srgbClr val="E21F1F"/>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filename</a:t>
            </a:r>
            <a:r>
              <a:rPr lang="en-US" sz="1600" b="0" dirty="0">
                <a:solidFill>
                  <a:srgbClr val="000000"/>
                </a:solidFill>
                <a:effectLst/>
                <a:latin typeface="Menlo" panose="020B0609030804020204" pitchFamily="49" charset="0"/>
              </a:rPr>
              <a:t>);</a:t>
            </a:r>
          </a:p>
          <a:p>
            <a:pPr lvl="2"/>
            <a:r>
              <a:rPr lang="en-US" sz="1600" b="0" dirty="0">
                <a:solidFill>
                  <a:srgbClr val="8F08C4"/>
                </a:solidFill>
                <a:effectLst/>
                <a:latin typeface="Menlo" panose="020B0609030804020204" pitchFamily="49" charset="0"/>
              </a:rPr>
              <a:t>return</a:t>
            </a:r>
            <a:r>
              <a:rPr lang="en-US" sz="1600" b="0" dirty="0">
                <a:solidFill>
                  <a:srgbClr val="000000"/>
                </a:solidFill>
                <a:effectLst/>
                <a:latin typeface="Menlo" panose="020B0609030804020204" pitchFamily="49" charset="0"/>
              </a:rPr>
              <a:t> </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a:p>
            <a:pPr lvl="1"/>
            <a:r>
              <a:rPr lang="en-US" sz="1600" b="0" dirty="0">
                <a:solidFill>
                  <a:srgbClr val="000000"/>
                </a:solidFill>
                <a:effectLst/>
                <a:latin typeface="Menlo" panose="020B0609030804020204" pitchFamily="49" charset="0"/>
              </a:rPr>
              <a:t>}</a:t>
            </a:r>
          </a:p>
          <a:p>
            <a:pPr lvl="1"/>
            <a:r>
              <a:rPr lang="en-US" sz="1600" b="0" dirty="0">
                <a:solidFill>
                  <a:srgbClr val="8F08C4"/>
                </a:solidFill>
                <a:effectLst/>
                <a:latin typeface="Menlo" panose="020B0609030804020204" pitchFamily="49" charset="0"/>
              </a:rPr>
              <a:t>while</a:t>
            </a:r>
            <a:r>
              <a:rPr lang="en-US" sz="1600" b="0" dirty="0">
                <a:solidFill>
                  <a:srgbClr val="000000"/>
                </a:solidFill>
                <a:effectLst/>
                <a:latin typeface="Menlo" panose="020B0609030804020204" pitchFamily="49" charset="0"/>
              </a:rPr>
              <a:t> ((</a:t>
            </a:r>
            <a:r>
              <a:rPr lang="en-US" sz="1600" b="0" dirty="0" err="1">
                <a:solidFill>
                  <a:srgbClr val="1F377F"/>
                </a:solidFill>
                <a:effectLst/>
                <a:latin typeface="Menlo" panose="020B0609030804020204" pitchFamily="49" charset="0"/>
              </a:rPr>
              <a:t>ch</a:t>
            </a:r>
            <a:r>
              <a:rPr lang="en-US" sz="1600" b="0" dirty="0">
                <a:solidFill>
                  <a:srgbClr val="000000"/>
                </a:solidFill>
                <a:effectLst/>
                <a:latin typeface="Menlo" panose="020B0609030804020204" pitchFamily="49" charset="0"/>
              </a:rPr>
              <a:t> = </a:t>
            </a:r>
            <a:r>
              <a:rPr lang="en-US" sz="1600" b="0" dirty="0" err="1">
                <a:solidFill>
                  <a:srgbClr val="74531F"/>
                </a:solidFill>
                <a:effectLst/>
                <a:latin typeface="Menlo" panose="020B0609030804020204" pitchFamily="49" charset="0"/>
              </a:rPr>
              <a:t>fgetc</a:t>
            </a:r>
            <a:r>
              <a:rPr lang="en-US" sz="1600" b="0" dirty="0">
                <a:solidFill>
                  <a:srgbClr val="000000"/>
                </a:solidFill>
                <a:effectLst/>
                <a:latin typeface="Menlo" panose="020B0609030804020204" pitchFamily="49" charset="0"/>
              </a:rPr>
              <a:t>(</a:t>
            </a:r>
            <a:r>
              <a:rPr lang="en-US" sz="1600" b="0" dirty="0" err="1">
                <a:solidFill>
                  <a:srgbClr val="1F377F"/>
                </a:solidFill>
                <a:effectLst/>
                <a:latin typeface="Menlo" panose="020B0609030804020204" pitchFamily="49" charset="0"/>
              </a:rPr>
              <a:t>fp</a:t>
            </a:r>
            <a:r>
              <a:rPr lang="en-US" sz="1600" b="0" dirty="0">
                <a:solidFill>
                  <a:srgbClr val="000000"/>
                </a:solidFill>
                <a:effectLst/>
                <a:latin typeface="Menlo" panose="020B0609030804020204" pitchFamily="49" charset="0"/>
              </a:rPr>
              <a:t>)) != </a:t>
            </a:r>
            <a:r>
              <a:rPr lang="en-US" sz="1600" b="0" dirty="0">
                <a:solidFill>
                  <a:srgbClr val="8A1BFF"/>
                </a:solidFill>
                <a:effectLst/>
                <a:latin typeface="Menlo" panose="020B0609030804020204" pitchFamily="49" charset="0"/>
              </a:rPr>
              <a:t>EOF</a:t>
            </a:r>
            <a:r>
              <a:rPr lang="en-US" sz="1600" b="0" dirty="0">
                <a:solidFill>
                  <a:srgbClr val="000000"/>
                </a:solidFill>
                <a:effectLst/>
                <a:latin typeface="Menlo" panose="020B0609030804020204" pitchFamily="49" charset="0"/>
              </a:rPr>
              <a:t>){</a:t>
            </a:r>
          </a:p>
          <a:p>
            <a:pPr lvl="1"/>
            <a:r>
              <a:rPr lang="en-US" sz="1600" b="0" dirty="0">
                <a:solidFill>
                  <a:srgbClr val="1F377F"/>
                </a:solidFill>
                <a:effectLst/>
                <a:latin typeface="Menlo" panose="020B0609030804020204" pitchFamily="49" charset="0"/>
              </a:rPr>
              <a:t>	total</a:t>
            </a:r>
            <a:r>
              <a:rPr lang="en-US" sz="1600" b="0" dirty="0">
                <a:solidFill>
                  <a:srgbClr val="000000"/>
                </a:solidFill>
                <a:effectLst/>
                <a:latin typeface="Menlo" panose="020B0609030804020204" pitchFamily="49" charset="0"/>
              </a:rPr>
              <a:t>++;</a:t>
            </a:r>
          </a:p>
          <a:p>
            <a:pPr lvl="1"/>
            <a:r>
              <a:rPr lang="en-US" sz="1600" b="0" dirty="0">
                <a:solidFill>
                  <a:srgbClr val="000000"/>
                </a:solidFill>
                <a:effectLst/>
                <a:latin typeface="Menlo" panose="020B0609030804020204" pitchFamily="49" charset="0"/>
              </a:rPr>
              <a:t>}</a:t>
            </a:r>
          </a:p>
          <a:p>
            <a:pPr lvl="1"/>
            <a:r>
              <a:rPr lang="en-US" sz="1600" b="0" dirty="0" err="1">
                <a:solidFill>
                  <a:srgbClr val="74531F"/>
                </a:solidFill>
                <a:effectLst/>
                <a:latin typeface="Menlo" panose="020B0609030804020204" pitchFamily="49" charset="0"/>
              </a:rPr>
              <a:t>fclose</a:t>
            </a:r>
            <a:r>
              <a:rPr lang="en-US" sz="1600" b="0" dirty="0">
                <a:solidFill>
                  <a:srgbClr val="000000"/>
                </a:solidFill>
                <a:effectLst/>
                <a:latin typeface="Menlo" panose="020B0609030804020204" pitchFamily="49" charset="0"/>
              </a:rPr>
              <a:t>(</a:t>
            </a:r>
            <a:r>
              <a:rPr lang="en-US" sz="1600" b="0" dirty="0" err="1">
                <a:solidFill>
                  <a:srgbClr val="1F377F"/>
                </a:solidFill>
                <a:effectLst/>
                <a:latin typeface="Menlo" panose="020B0609030804020204" pitchFamily="49" charset="0"/>
              </a:rPr>
              <a:t>fp</a:t>
            </a:r>
            <a:r>
              <a:rPr lang="en-US" sz="1600" b="0" dirty="0">
                <a:solidFill>
                  <a:srgbClr val="000000"/>
                </a:solidFill>
                <a:effectLst/>
                <a:latin typeface="Menlo" panose="020B0609030804020204" pitchFamily="49" charset="0"/>
              </a:rPr>
              <a:t>);</a:t>
            </a:r>
          </a:p>
          <a:p>
            <a:pPr lvl="1"/>
            <a:r>
              <a:rPr lang="en-US" sz="1600" b="0" dirty="0" err="1">
                <a:solidFill>
                  <a:srgbClr val="74531F"/>
                </a:solidFill>
                <a:effectLst/>
                <a:latin typeface="Menlo" panose="020B0609030804020204" pitchFamily="49" charset="0"/>
              </a:rPr>
              <a:t>printf</a:t>
            </a:r>
            <a:r>
              <a:rPr lang="en-US" sz="1600" b="0" dirty="0">
                <a:solidFill>
                  <a:srgbClr val="000000"/>
                </a:solidFill>
                <a:effectLst/>
                <a:latin typeface="Menlo" panose="020B0609030804020204" pitchFamily="49" charset="0"/>
              </a:rPr>
              <a:t>(</a:t>
            </a:r>
            <a:r>
              <a:rPr lang="en-US" sz="1600" b="0" dirty="0">
                <a:solidFill>
                  <a:srgbClr val="E21F1F"/>
                </a:solidFill>
                <a:effectLst/>
                <a:latin typeface="Menlo" panose="020B0609030804020204" pitchFamily="49" charset="0"/>
              </a:rPr>
              <a:t>"</a:t>
            </a:r>
            <a:r>
              <a:rPr lang="en-US" sz="1600" b="0" dirty="0">
                <a:solidFill>
                  <a:srgbClr val="A31515"/>
                </a:solidFill>
                <a:effectLst/>
                <a:latin typeface="Menlo" panose="020B0609030804020204" pitchFamily="49" charset="0"/>
              </a:rPr>
              <a:t>Total number of characters in file </a:t>
            </a:r>
            <a:r>
              <a:rPr lang="en-US" sz="1600" b="0" dirty="0">
                <a:solidFill>
                  <a:srgbClr val="1F377F"/>
                </a:solidFill>
                <a:effectLst/>
                <a:latin typeface="Menlo" panose="020B0609030804020204" pitchFamily="49" charset="0"/>
              </a:rPr>
              <a:t>%s</a:t>
            </a:r>
            <a:r>
              <a:rPr lang="en-US" sz="1600" b="0" dirty="0">
                <a:solidFill>
                  <a:srgbClr val="A31515"/>
                </a:solidFill>
                <a:effectLst/>
                <a:latin typeface="Menlo" panose="020B0609030804020204" pitchFamily="49" charset="0"/>
              </a:rPr>
              <a:t> is </a:t>
            </a:r>
            <a:r>
              <a:rPr lang="en-US" sz="1600" b="0" dirty="0">
                <a:solidFill>
                  <a:srgbClr val="1F377F"/>
                </a:solidFill>
                <a:effectLst/>
                <a:latin typeface="Menlo" panose="020B0609030804020204" pitchFamily="49" charset="0"/>
              </a:rPr>
              <a:t>%d</a:t>
            </a:r>
            <a:r>
              <a:rPr lang="en-US" sz="1600" b="0" dirty="0">
                <a:solidFill>
                  <a:srgbClr val="B776FB"/>
                </a:solidFill>
                <a:effectLst/>
                <a:latin typeface="Menlo" panose="020B0609030804020204" pitchFamily="49" charset="0"/>
              </a:rPr>
              <a:t>\n</a:t>
            </a:r>
            <a:r>
              <a:rPr lang="en-US" sz="1600" b="0" dirty="0">
                <a:solidFill>
                  <a:srgbClr val="E21F1F"/>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filename</a:t>
            </a:r>
            <a:r>
              <a:rPr lang="en-US" sz="1600" b="0" dirty="0">
                <a:solidFill>
                  <a:srgbClr val="000000"/>
                </a:solidFill>
                <a:effectLst/>
                <a:latin typeface="Menlo" panose="020B0609030804020204" pitchFamily="49" charset="0"/>
              </a:rPr>
              <a:t>, </a:t>
            </a:r>
            <a:r>
              <a:rPr lang="en-US" sz="1600" b="0" dirty="0">
                <a:solidFill>
                  <a:srgbClr val="1F377F"/>
                </a:solidFill>
                <a:effectLst/>
                <a:latin typeface="Menlo" panose="020B0609030804020204" pitchFamily="49" charset="0"/>
              </a:rPr>
              <a:t>total</a:t>
            </a:r>
            <a:r>
              <a:rPr lang="en-US" sz="1600" b="0" dirty="0">
                <a:solidFill>
                  <a:srgbClr val="000000"/>
                </a:solidFill>
                <a:effectLst/>
                <a:latin typeface="Menlo" panose="020B0609030804020204" pitchFamily="49" charset="0"/>
              </a:rPr>
              <a:t>);</a:t>
            </a:r>
          </a:p>
          <a:p>
            <a:pPr lvl="1"/>
            <a:r>
              <a:rPr lang="en-US" sz="1600" b="0" dirty="0">
                <a:solidFill>
                  <a:srgbClr val="8F08C4"/>
                </a:solidFill>
                <a:effectLst/>
                <a:latin typeface="Menlo" panose="020B0609030804020204" pitchFamily="49" charset="0"/>
              </a:rPr>
              <a:t>return</a:t>
            </a:r>
            <a:r>
              <a:rPr lang="en-US" sz="1600" b="0" dirty="0">
                <a:solidFill>
                  <a:srgbClr val="000000"/>
                </a:solidFill>
                <a:effectLst/>
                <a:latin typeface="Menlo" panose="020B0609030804020204" pitchFamily="49" charset="0"/>
              </a:rPr>
              <a:t> </a:t>
            </a:r>
            <a:r>
              <a:rPr lang="en-US" sz="1600" b="0" dirty="0">
                <a:solidFill>
                  <a:srgbClr val="098658"/>
                </a:solidFill>
                <a:effectLst/>
                <a:latin typeface="Menlo" panose="020B0609030804020204" pitchFamily="49" charset="0"/>
              </a:rPr>
              <a:t>0</a:t>
            </a:r>
            <a:r>
              <a:rPr lang="en-US" sz="1600"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sp>
        <p:nvSpPr>
          <p:cNvPr id="3" name="Slide Number Placeholder 2">
            <a:extLst>
              <a:ext uri="{FF2B5EF4-FFF2-40B4-BE49-F238E27FC236}">
                <a16:creationId xmlns:a16="http://schemas.microsoft.com/office/drawing/2014/main" id="{32365D7A-B7F4-2237-01A2-FAC300F3B8B2}"/>
              </a:ext>
            </a:extLst>
          </p:cNvPr>
          <p:cNvSpPr>
            <a:spLocks noGrp="1"/>
          </p:cNvSpPr>
          <p:nvPr>
            <p:ph type="sldNum" sz="quarter" idx="12"/>
          </p:nvPr>
        </p:nvSpPr>
        <p:spPr/>
        <p:txBody>
          <a:bodyPr/>
          <a:lstStyle/>
          <a:p>
            <a:fld id="{00000000-1234-1234-1234-123412341234}" type="slidenum">
              <a:rPr lang="en-US" smtClean="0"/>
              <a:pPr/>
              <a:t>186</a:t>
            </a:fld>
            <a:endParaRPr lang="en-US" dirty="0"/>
          </a:p>
        </p:txBody>
      </p:sp>
      <p:sp>
        <p:nvSpPr>
          <p:cNvPr id="4" name="Title 1">
            <a:extLst>
              <a:ext uri="{FF2B5EF4-FFF2-40B4-BE49-F238E27FC236}">
                <a16:creationId xmlns:a16="http://schemas.microsoft.com/office/drawing/2014/main" id="{CF28DBF7-8C6F-6E84-7D62-4859A56445EF}"/>
              </a:ext>
            </a:extLst>
          </p:cNvPr>
          <p:cNvSpPr txBox="1">
            <a:spLocks/>
          </p:cNvSpPr>
          <p:nvPr/>
        </p:nvSpPr>
        <p:spPr>
          <a:xfrm>
            <a:off x="926544" y="1168708"/>
            <a:ext cx="4159389" cy="937949"/>
          </a:xfrm>
          <a:prstGeom prst="rect">
            <a:avLst/>
          </a:prstGeom>
          <a:gradFill>
            <a:gsLst>
              <a:gs pos="0">
                <a:srgbClr val="0072FF"/>
              </a:gs>
              <a:gs pos="100000">
                <a:srgbClr val="00C6FF"/>
              </a:gs>
            </a:gsLst>
            <a:lin ang="2700000" scaled="1"/>
          </a:gradFill>
        </p:spPr>
        <p:txBody>
          <a:bodyPr wrap="squar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Tiến</a:t>
            </a:r>
            <a:r>
              <a:rPr lang="en-US" dirty="0"/>
              <a:t> </a:t>
            </a:r>
            <a:r>
              <a:rPr lang="en-US" dirty="0" err="1"/>
              <a:t>trình</a:t>
            </a:r>
            <a:r>
              <a:rPr lang="en-US" dirty="0"/>
              <a:t> </a:t>
            </a:r>
            <a:r>
              <a:rPr lang="en-US" dirty="0" err="1"/>
              <a:t>hướng</a:t>
            </a:r>
            <a:r>
              <a:rPr lang="en-US" dirty="0"/>
              <a:t> I/O</a:t>
            </a:r>
            <a:br>
              <a:rPr lang="en-US" dirty="0"/>
            </a:br>
            <a:r>
              <a:rPr lang="en-US" dirty="0"/>
              <a:t>(I/O-bound)</a:t>
            </a:r>
            <a:endParaRPr lang="en-VN" dirty="0"/>
          </a:p>
        </p:txBody>
      </p:sp>
    </p:spTree>
    <p:extLst>
      <p:ext uri="{BB962C8B-B14F-4D97-AF65-F5344CB8AC3E}">
        <p14:creationId xmlns:p14="http://schemas.microsoft.com/office/powerpoint/2010/main" val="24669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
                                        </p:tgtEl>
                                        <p:attrNameLst>
                                          <p:attrName>style.visibility</p:attrName>
                                        </p:attrNameLst>
                                      </p:cBhvr>
                                      <p:to>
                                        <p:strVal val="visible"/>
                                      </p:to>
                                    </p:set>
                                    <p:anim calcmode="lin" valueType="num">
                                      <p:cBhvr additive="base">
                                        <p:cTn id="13" dur="500" fill="hold"/>
                                        <p:tgtEl>
                                          <p:spTgt spid="144"/>
                                        </p:tgtEl>
                                        <p:attrNameLst>
                                          <p:attrName>ppt_x</p:attrName>
                                        </p:attrNameLst>
                                      </p:cBhvr>
                                      <p:tavLst>
                                        <p:tav tm="0">
                                          <p:val>
                                            <p:strVal val="#ppt_x"/>
                                          </p:val>
                                        </p:tav>
                                        <p:tav tm="100000">
                                          <p:val>
                                            <p:strVal val="#ppt_x"/>
                                          </p:val>
                                        </p:tav>
                                      </p:tavLst>
                                    </p:anim>
                                    <p:anim calcmode="lin" valueType="num">
                                      <p:cBhvr additive="base">
                                        <p:cTn id="14"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anim calcmode="lin" valueType="num">
                                      <p:cBhvr additive="base">
                                        <p:cTn id="19" dur="500" fill="hold"/>
                                        <p:tgtEl>
                                          <p:spTgt spid="145"/>
                                        </p:tgtEl>
                                        <p:attrNameLst>
                                          <p:attrName>ppt_x</p:attrName>
                                        </p:attrNameLst>
                                      </p:cBhvr>
                                      <p:tavLst>
                                        <p:tav tm="0">
                                          <p:val>
                                            <p:strVal val="#ppt_x"/>
                                          </p:val>
                                        </p:tav>
                                        <p:tav tm="100000">
                                          <p:val>
                                            <p:strVal val="#ppt_x"/>
                                          </p:val>
                                        </p:tav>
                                      </p:tavLst>
                                    </p:anim>
                                    <p:anim calcmode="lin" valueType="num">
                                      <p:cBhvr additive="base">
                                        <p:cTn id="20" dur="500" fill="hold"/>
                                        <p:tgtEl>
                                          <p:spTgt spid="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LOẠI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02.</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187</a:t>
            </a:fld>
            <a:endParaRPr lang="en-US"/>
          </a:p>
        </p:txBody>
      </p:sp>
    </p:spTree>
    <p:extLst>
      <p:ext uri="{BB962C8B-B14F-4D97-AF65-F5344CB8AC3E}">
        <p14:creationId xmlns:p14="http://schemas.microsoft.com/office/powerpoint/2010/main" val="27766136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2. </a:t>
            </a:r>
            <a:r>
              <a:rPr lang="en-US" dirty="0" err="1"/>
              <a:t>Các</a:t>
            </a:r>
            <a:r>
              <a:rPr lang="en-US" dirty="0"/>
              <a:t> </a:t>
            </a:r>
            <a:r>
              <a:rPr lang="en-US" dirty="0" err="1"/>
              <a:t>loại</a:t>
            </a:r>
            <a:r>
              <a:rPr lang="en-US" dirty="0"/>
              <a:t> </a:t>
            </a:r>
            <a:r>
              <a:rPr lang="en-US" dirty="0" err="1"/>
              <a:t>định</a:t>
            </a:r>
            <a:r>
              <a:rPr lang="en-US" dirty="0"/>
              <a:t> </a:t>
            </a:r>
            <a:r>
              <a:rPr lang="en-US" dirty="0" err="1"/>
              <a:t>thời</a:t>
            </a:r>
            <a:endParaRPr dirty="0"/>
          </a:p>
        </p:txBody>
      </p:sp>
      <p:sp>
        <p:nvSpPr>
          <p:cNvPr id="96" name="Google Shape;96;p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97" name="Google Shape;97;p5"/>
          <p:cNvPicPr preferRelativeResize="0"/>
          <p:nvPr/>
        </p:nvPicPr>
        <p:blipFill rotWithShape="1">
          <a:blip r:embed="rId3">
            <a:alphaModFix/>
          </a:blip>
          <a:srcRect/>
          <a:stretch/>
        </p:blipFill>
        <p:spPr>
          <a:xfrm>
            <a:off x="2209801" y="1458166"/>
            <a:ext cx="7516801" cy="4634379"/>
          </a:xfrm>
          <a:prstGeom prst="rect">
            <a:avLst/>
          </a:prstGeom>
          <a:noFill/>
          <a:ln>
            <a:noFill/>
          </a:ln>
        </p:spPr>
      </p:pic>
      <p:sp>
        <p:nvSpPr>
          <p:cNvPr id="3" name="Slide Number Placeholder 2">
            <a:extLst>
              <a:ext uri="{FF2B5EF4-FFF2-40B4-BE49-F238E27FC236}">
                <a16:creationId xmlns:a16="http://schemas.microsoft.com/office/drawing/2014/main" id="{C1992A8D-EE76-3A3B-9C33-FEF520084EAC}"/>
              </a:ext>
            </a:extLst>
          </p:cNvPr>
          <p:cNvSpPr>
            <a:spLocks noGrp="1"/>
          </p:cNvSpPr>
          <p:nvPr>
            <p:ph type="sldNum" sz="quarter" idx="12"/>
          </p:nvPr>
        </p:nvSpPr>
        <p:spPr/>
        <p:txBody>
          <a:bodyPr/>
          <a:lstStyle/>
          <a:p>
            <a:fld id="{00000000-1234-1234-1234-123412341234}" type="slidenum">
              <a:rPr lang="en-US" smtClean="0"/>
              <a:pPr/>
              <a:t>188</a:t>
            </a:fld>
            <a:endParaRPr lang="en-US" dirty="0"/>
          </a:p>
        </p:txBody>
      </p:sp>
    </p:spTree>
    <p:extLst>
      <p:ext uri="{BB962C8B-B14F-4D97-AF65-F5344CB8AC3E}">
        <p14:creationId xmlns:p14="http://schemas.microsoft.com/office/powerpoint/2010/main" val="124582611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LOẠI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2.1. Định thời dài (Long-term scheduling)</a:t>
            </a:r>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02.</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189</a:t>
            </a:fld>
            <a:endParaRPr lang="en-US"/>
          </a:p>
        </p:txBody>
      </p:sp>
    </p:spTree>
    <p:extLst>
      <p:ext uri="{BB962C8B-B14F-4D97-AF65-F5344CB8AC3E}">
        <p14:creationId xmlns:p14="http://schemas.microsoft.com/office/powerpoint/2010/main" val="272718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fontScale="92500"/>
          </a:bodyPr>
          <a:lstStyle/>
          <a:p>
            <a:r>
              <a:rPr lang="en-US" dirty="0"/>
              <a:t>HOẠT ĐỘNG BÊN TRONG MÁY TÍNH</a:t>
            </a:r>
          </a:p>
        </p:txBody>
      </p:sp>
      <p:sp>
        <p:nvSpPr>
          <p:cNvPr id="3" name="Text Placeholder 2">
            <a:extLst>
              <a:ext uri="{FF2B5EF4-FFF2-40B4-BE49-F238E27FC236}">
                <a16:creationId xmlns:a16="http://schemas.microsoft.com/office/drawing/2014/main" id="{B6992CDB-541D-FF4F-4E92-015FA6641DAB}"/>
              </a:ext>
            </a:extLst>
          </p:cNvPr>
          <p:cNvSpPr>
            <a:spLocks noGrp="1"/>
          </p:cNvSpPr>
          <p:nvPr>
            <p:ph type="body" sz="quarter" idx="14"/>
          </p:nvPr>
        </p:nvSpPr>
        <p:spPr/>
        <p:txBody>
          <a:bodyPr/>
          <a:lstStyle/>
          <a:p>
            <a:r>
              <a:rPr lang="en-US" dirty="0"/>
              <a:t>2.4. </a:t>
            </a:r>
            <a:r>
              <a:rPr lang="en-US" dirty="0" err="1"/>
              <a:t>Cấu</a:t>
            </a:r>
            <a:r>
              <a:rPr lang="en-US" dirty="0"/>
              <a:t> </a:t>
            </a:r>
            <a:r>
              <a:rPr lang="en-US" dirty="0" err="1"/>
              <a:t>trúc</a:t>
            </a:r>
            <a:r>
              <a:rPr lang="en-US" dirty="0"/>
              <a:t> </a:t>
            </a:r>
            <a:r>
              <a:rPr lang="en-US" dirty="0" err="1"/>
              <a:t>lưu</a:t>
            </a:r>
            <a:r>
              <a:rPr lang="en-US" dirty="0"/>
              <a:t> </a:t>
            </a:r>
            <a:r>
              <a:rPr lang="en-US" dirty="0" err="1"/>
              <a:t>trữ</a:t>
            </a:r>
            <a:r>
              <a:rPr lang="en-US" dirty="0"/>
              <a:t> (storage)</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02.</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19</a:t>
            </a:fld>
            <a:endParaRPr kumimoji="1" lang="ja-JP" altLang="en-US"/>
          </a:p>
        </p:txBody>
      </p:sp>
    </p:spTree>
    <p:extLst>
      <p:ext uri="{BB962C8B-B14F-4D97-AF65-F5344CB8AC3E}">
        <p14:creationId xmlns:p14="http://schemas.microsoft.com/office/powerpoint/2010/main" val="15967908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774145" y="223964"/>
            <a:ext cx="10579655" cy="1387122"/>
          </a:xfrm>
          <a:prstGeom prst="rect">
            <a:avLst/>
          </a:prstGeom>
          <a:noFill/>
          <a:ln>
            <a:noFill/>
          </a:ln>
        </p:spPr>
        <p:txBody>
          <a:bodyPr spcFirstLastPara="1" wrap="square" lIns="91425" tIns="45700" rIns="91425" bIns="45700" anchor="ctr" anchorCtr="0">
            <a:noAutofit/>
          </a:bodyPr>
          <a:lstStyle/>
          <a:p>
            <a:pPr marL="987425" indent="-987425"/>
            <a:r>
              <a:rPr lang="en-US" sz="4000" dirty="0"/>
              <a:t>2.1. </a:t>
            </a:r>
            <a:r>
              <a:rPr lang="en-US" sz="4000" dirty="0" err="1"/>
              <a:t>Định</a:t>
            </a:r>
            <a:r>
              <a:rPr lang="en-US" sz="4000" dirty="0"/>
              <a:t> </a:t>
            </a:r>
            <a:r>
              <a:rPr lang="en-US" sz="4000" dirty="0" err="1"/>
              <a:t>thời</a:t>
            </a:r>
            <a:r>
              <a:rPr lang="en-US" sz="4000" dirty="0"/>
              <a:t> </a:t>
            </a:r>
            <a:r>
              <a:rPr lang="en-US" sz="4000" dirty="0" err="1"/>
              <a:t>dài</a:t>
            </a:r>
            <a:r>
              <a:rPr lang="en-US" sz="4000" dirty="0"/>
              <a:t> (Long-term Scheduling)</a:t>
            </a:r>
            <a:endParaRPr sz="4000" dirty="0"/>
          </a:p>
        </p:txBody>
      </p:sp>
      <p:sp>
        <p:nvSpPr>
          <p:cNvPr id="104" name="Google Shape;104;p6"/>
          <p:cNvSpPr txBox="1">
            <a:spLocks noGrp="1"/>
          </p:cNvSpPr>
          <p:nvPr>
            <p:ph idx="1"/>
          </p:nvPr>
        </p:nvSpPr>
        <p:spPr>
          <a:xfrm>
            <a:off x="774145" y="1611086"/>
            <a:ext cx="4940855" cy="4524245"/>
          </a:xfrm>
          <a:prstGeom prst="rect">
            <a:avLst/>
          </a:prstGeom>
          <a:noFill/>
          <a:ln>
            <a:noFill/>
          </a:ln>
        </p:spPr>
        <p:txBody>
          <a:bodyPr spcFirstLastPara="1" wrap="square" lIns="91425" tIns="45700" rIns="91425" bIns="45700" anchor="t" anchorCtr="0">
            <a:noAutofit/>
          </a:bodyPr>
          <a:lstStyle/>
          <a:p>
            <a:pPr marL="742950" lvl="1" indent="-285750">
              <a:spcBef>
                <a:spcPts val="0"/>
              </a:spcBef>
              <a:buFont typeface="Noto Sans Symbols"/>
              <a:buChar char="▪"/>
            </a:pPr>
            <a:r>
              <a:rPr lang="en-US" sz="2200" dirty="0" err="1"/>
              <a:t>Xác</a:t>
            </a:r>
            <a:r>
              <a:rPr lang="en-US" sz="2200" dirty="0"/>
              <a:t> </a:t>
            </a:r>
            <a:r>
              <a:rPr lang="en-US" sz="2200" dirty="0" err="1"/>
              <a:t>định</a:t>
            </a:r>
            <a:r>
              <a:rPr lang="en-US" sz="2200" dirty="0"/>
              <a:t> </a:t>
            </a:r>
            <a:r>
              <a:rPr lang="en-US" sz="2200" dirty="0" err="1"/>
              <a:t>chương</a:t>
            </a:r>
            <a:r>
              <a:rPr lang="en-US" sz="2200" dirty="0"/>
              <a:t> </a:t>
            </a:r>
            <a:r>
              <a:rPr lang="en-US" sz="2200" dirty="0" err="1"/>
              <a:t>trình</a:t>
            </a:r>
            <a:r>
              <a:rPr lang="en-US" sz="2200" dirty="0"/>
              <a:t> </a:t>
            </a:r>
            <a:r>
              <a:rPr lang="en-US" sz="2200" dirty="0" err="1"/>
              <a:t>nào</a:t>
            </a:r>
            <a:r>
              <a:rPr lang="en-US" sz="2200" dirty="0"/>
              <a:t> </a:t>
            </a:r>
            <a:r>
              <a:rPr lang="en-US" sz="2200" dirty="0" err="1"/>
              <a:t>được</a:t>
            </a:r>
            <a:r>
              <a:rPr lang="en-US" sz="2200" dirty="0"/>
              <a:t> </a:t>
            </a:r>
            <a:r>
              <a:rPr lang="en-US" sz="2200" dirty="0" err="1"/>
              <a:t>chấp</a:t>
            </a:r>
            <a:r>
              <a:rPr lang="en-US" sz="2200" dirty="0"/>
              <a:t> </a:t>
            </a:r>
            <a:r>
              <a:rPr lang="en-US" sz="2200" dirty="0" err="1"/>
              <a:t>nhận</a:t>
            </a:r>
            <a:r>
              <a:rPr lang="en-US" sz="2200" dirty="0"/>
              <a:t> </a:t>
            </a:r>
            <a:r>
              <a:rPr lang="en-US" sz="2200" dirty="0" err="1"/>
              <a:t>nạp</a:t>
            </a:r>
            <a:r>
              <a:rPr lang="en-US" sz="2200" dirty="0"/>
              <a:t> </a:t>
            </a:r>
            <a:r>
              <a:rPr lang="en-US" sz="2200" dirty="0" err="1"/>
              <a:t>vào</a:t>
            </a:r>
            <a:r>
              <a:rPr lang="en-US" sz="2200" dirty="0"/>
              <a:t> </a:t>
            </a:r>
            <a:r>
              <a:rPr lang="en-US" sz="2200" dirty="0" err="1"/>
              <a:t>hệ</a:t>
            </a:r>
            <a:r>
              <a:rPr lang="en-US" sz="2200" dirty="0"/>
              <a:t> </a:t>
            </a:r>
            <a:r>
              <a:rPr lang="en-US" sz="2200" dirty="0" err="1"/>
              <a:t>thống</a:t>
            </a:r>
            <a:r>
              <a:rPr lang="en-US" sz="2200" dirty="0"/>
              <a:t> </a:t>
            </a:r>
            <a:r>
              <a:rPr lang="en-US" sz="2200" dirty="0" err="1"/>
              <a:t>để</a:t>
            </a:r>
            <a:r>
              <a:rPr lang="en-US" sz="2200" dirty="0"/>
              <a:t> </a:t>
            </a:r>
            <a:r>
              <a:rPr lang="en-US" sz="2200" dirty="0" err="1"/>
              <a:t>thực</a:t>
            </a:r>
            <a:r>
              <a:rPr lang="en-US" sz="2200" dirty="0"/>
              <a:t> </a:t>
            </a:r>
            <a:r>
              <a:rPr lang="en-US" sz="2200" dirty="0" err="1"/>
              <a:t>thi</a:t>
            </a:r>
            <a:r>
              <a:rPr lang="en-US" sz="2200" dirty="0"/>
              <a:t>.</a:t>
            </a:r>
            <a:br>
              <a:rPr lang="en-US" sz="2200" dirty="0"/>
            </a:br>
            <a:r>
              <a:rPr lang="en-US" sz="2200" b="1" i="1" dirty="0">
                <a:sym typeface="Wingdings" pitchFamily="2" charset="2"/>
              </a:rPr>
              <a:t> </a:t>
            </a:r>
            <a:r>
              <a:rPr lang="en-US" sz="2200" b="1" i="1" dirty="0" err="1"/>
              <a:t>Điều</a:t>
            </a:r>
            <a:r>
              <a:rPr lang="en-US" sz="2200" b="1" i="1" dirty="0"/>
              <a:t> </a:t>
            </a:r>
            <a:r>
              <a:rPr lang="en-US" sz="2200" b="1" i="1" dirty="0" err="1"/>
              <a:t>khiển</a:t>
            </a:r>
            <a:r>
              <a:rPr lang="en-US" sz="2200" b="1" i="1" dirty="0"/>
              <a:t> </a:t>
            </a:r>
            <a:r>
              <a:rPr lang="en-US" sz="2200" b="1" i="1" dirty="0" err="1"/>
              <a:t>mức</a:t>
            </a:r>
            <a:r>
              <a:rPr lang="en-US" sz="2200" b="1" i="1" dirty="0"/>
              <a:t> </a:t>
            </a:r>
            <a:r>
              <a:rPr lang="en-US" sz="2200" b="1" i="1" dirty="0" err="1"/>
              <a:t>độ</a:t>
            </a:r>
            <a:r>
              <a:rPr lang="en-US" sz="2200" b="1" i="1" dirty="0"/>
              <a:t> </a:t>
            </a:r>
            <a:r>
              <a:rPr lang="en-US" sz="2200" b="1" i="1" dirty="0" err="1"/>
              <a:t>đa</a:t>
            </a:r>
            <a:r>
              <a:rPr lang="en-US" sz="2200" b="1" i="1" dirty="0"/>
              <a:t> </a:t>
            </a:r>
            <a:r>
              <a:rPr lang="en-US" sz="2200" b="1" i="1" dirty="0" err="1"/>
              <a:t>chương</a:t>
            </a:r>
            <a:r>
              <a:rPr lang="en-US" sz="2200" b="1" i="1" dirty="0"/>
              <a:t> </a:t>
            </a:r>
            <a:r>
              <a:rPr lang="en-US" sz="2200" b="1" i="1" dirty="0" err="1"/>
              <a:t>của</a:t>
            </a:r>
            <a:r>
              <a:rPr lang="en-US" sz="2200" b="1" i="1" dirty="0"/>
              <a:t> </a:t>
            </a:r>
            <a:r>
              <a:rPr lang="en-US" sz="2200" b="1" i="1" dirty="0" err="1"/>
              <a:t>hệ</a:t>
            </a:r>
            <a:r>
              <a:rPr lang="en-US" sz="2200" b="1" i="1" dirty="0"/>
              <a:t> </a:t>
            </a:r>
            <a:r>
              <a:rPr lang="en-US" sz="2200" b="1" i="1" dirty="0" err="1"/>
              <a:t>thống</a:t>
            </a:r>
            <a:r>
              <a:rPr lang="en-US" sz="2200" b="1" i="1" dirty="0"/>
              <a:t>.</a:t>
            </a:r>
            <a:endParaRPr sz="2200" b="1" i="1" dirty="0"/>
          </a:p>
          <a:p>
            <a:pPr marL="742950" lvl="1" indent="-285750">
              <a:buFont typeface="Noto Sans Symbols"/>
              <a:buChar char="▪"/>
            </a:pPr>
            <a:r>
              <a:rPr lang="en-US" sz="2200" dirty="0" err="1"/>
              <a:t>Định</a:t>
            </a:r>
            <a:r>
              <a:rPr lang="en-US" sz="2200" dirty="0"/>
              <a:t> </a:t>
            </a:r>
            <a:r>
              <a:rPr lang="en-US" sz="2200" dirty="0" err="1"/>
              <a:t>thời</a:t>
            </a:r>
            <a:r>
              <a:rPr lang="en-US" sz="2200" dirty="0"/>
              <a:t> </a:t>
            </a:r>
            <a:r>
              <a:rPr lang="en-US" sz="2200" dirty="0" err="1"/>
              <a:t>dài</a:t>
            </a:r>
            <a:r>
              <a:rPr lang="en-US" sz="2200" dirty="0"/>
              <a:t> </a:t>
            </a:r>
            <a:r>
              <a:rPr lang="en-US" sz="2200" dirty="0" err="1"/>
              <a:t>thường</a:t>
            </a:r>
            <a:r>
              <a:rPr lang="en-US" sz="2200" dirty="0"/>
              <a:t> </a:t>
            </a:r>
            <a:r>
              <a:rPr lang="en-US" sz="2200" dirty="0" err="1"/>
              <a:t>cố</a:t>
            </a:r>
            <a:r>
              <a:rPr lang="en-US" sz="2200" dirty="0"/>
              <a:t> </a:t>
            </a:r>
            <a:r>
              <a:rPr lang="en-US" sz="2200" dirty="0" err="1"/>
              <a:t>gắng</a:t>
            </a:r>
            <a:r>
              <a:rPr lang="en-US" sz="2200" dirty="0"/>
              <a:t> </a:t>
            </a:r>
            <a:r>
              <a:rPr lang="en-US" sz="2200" dirty="0" err="1"/>
              <a:t>duy</a:t>
            </a:r>
            <a:r>
              <a:rPr lang="en-US" sz="2200" dirty="0"/>
              <a:t> </a:t>
            </a:r>
            <a:r>
              <a:rPr lang="en-US" sz="2200" dirty="0" err="1"/>
              <a:t>trì</a:t>
            </a:r>
            <a:r>
              <a:rPr lang="en-US" sz="2200" dirty="0"/>
              <a:t> xen </a:t>
            </a:r>
            <a:r>
              <a:rPr lang="en-US" sz="2200" dirty="0" err="1"/>
              <a:t>lẫn</a:t>
            </a:r>
            <a:r>
              <a:rPr lang="en-US" sz="2200" dirty="0"/>
              <a:t> </a:t>
            </a:r>
            <a:r>
              <a:rPr lang="en-US" sz="2200" dirty="0" err="1"/>
              <a:t>giữa</a:t>
            </a:r>
            <a:r>
              <a:rPr lang="en-US" sz="2200" dirty="0"/>
              <a:t> </a:t>
            </a:r>
            <a:r>
              <a:rPr lang="en-US" sz="2200" dirty="0" err="1"/>
              <a:t>tiến</a:t>
            </a:r>
            <a:r>
              <a:rPr lang="en-US" sz="2200" dirty="0"/>
              <a:t> </a:t>
            </a:r>
            <a:r>
              <a:rPr lang="en-US" sz="2200" dirty="0" err="1"/>
              <a:t>trình</a:t>
            </a:r>
            <a:r>
              <a:rPr lang="en-US" sz="2200" dirty="0"/>
              <a:t> </a:t>
            </a:r>
            <a:r>
              <a:rPr lang="en-US" sz="2200" dirty="0" err="1"/>
              <a:t>hướng</a:t>
            </a:r>
            <a:r>
              <a:rPr lang="en-US" sz="2200" dirty="0"/>
              <a:t> CPU (CPU-bound process) </a:t>
            </a:r>
            <a:r>
              <a:rPr lang="en-US" sz="2200" dirty="0" err="1"/>
              <a:t>và</a:t>
            </a:r>
            <a:r>
              <a:rPr lang="en-US" sz="2200" dirty="0"/>
              <a:t> </a:t>
            </a:r>
            <a:r>
              <a:rPr lang="en-US" sz="2200" dirty="0" err="1"/>
              <a:t>tiến</a:t>
            </a:r>
            <a:r>
              <a:rPr lang="en-US" sz="2200" dirty="0"/>
              <a:t> </a:t>
            </a:r>
            <a:r>
              <a:rPr lang="en-US" sz="2200" dirty="0" err="1"/>
              <a:t>trình</a:t>
            </a:r>
            <a:r>
              <a:rPr lang="en-US" sz="2200" dirty="0"/>
              <a:t> </a:t>
            </a:r>
            <a:r>
              <a:rPr lang="en-US" sz="2200" dirty="0" err="1"/>
              <a:t>hướng</a:t>
            </a:r>
            <a:r>
              <a:rPr lang="en-US" sz="2200" dirty="0"/>
              <a:t> I/O (I/O-bound process).</a:t>
            </a:r>
            <a:endParaRPr sz="2200" dirty="0"/>
          </a:p>
        </p:txBody>
      </p:sp>
      <p:sp>
        <p:nvSpPr>
          <p:cNvPr id="107" name="Google Shape;107;p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pSp>
        <p:nvGrpSpPr>
          <p:cNvPr id="3" name="Group 2">
            <a:extLst>
              <a:ext uri="{FF2B5EF4-FFF2-40B4-BE49-F238E27FC236}">
                <a16:creationId xmlns:a16="http://schemas.microsoft.com/office/drawing/2014/main" id="{F2667738-58D5-6DB4-28A3-480201B0F04A}"/>
              </a:ext>
            </a:extLst>
          </p:cNvPr>
          <p:cNvGrpSpPr/>
          <p:nvPr/>
        </p:nvGrpSpPr>
        <p:grpSpPr>
          <a:xfrm>
            <a:off x="6096000" y="1989561"/>
            <a:ext cx="5921596" cy="3633399"/>
            <a:chOff x="6096000" y="1612300"/>
            <a:chExt cx="5921596" cy="3633399"/>
          </a:xfrm>
        </p:grpSpPr>
        <p:pic>
          <p:nvPicPr>
            <p:cNvPr id="108" name="Google Shape;108;p6"/>
            <p:cNvPicPr preferRelativeResize="0"/>
            <p:nvPr/>
          </p:nvPicPr>
          <p:blipFill rotWithShape="1">
            <a:blip r:embed="rId3">
              <a:alphaModFix/>
            </a:blip>
            <a:srcRect/>
            <a:stretch/>
          </p:blipFill>
          <p:spPr>
            <a:xfrm>
              <a:off x="6124351" y="1612300"/>
              <a:ext cx="5893245" cy="3633399"/>
            </a:xfrm>
            <a:prstGeom prst="rect">
              <a:avLst/>
            </a:prstGeom>
            <a:noFill/>
            <a:ln>
              <a:noFill/>
            </a:ln>
          </p:spPr>
        </p:pic>
        <p:sp>
          <p:nvSpPr>
            <p:cNvPr id="109" name="Google Shape;109;p6"/>
            <p:cNvSpPr/>
            <p:nvPr/>
          </p:nvSpPr>
          <p:spPr>
            <a:xfrm>
              <a:off x="6096000" y="1905813"/>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sp>
          <p:nvSpPr>
            <p:cNvPr id="110" name="Google Shape;110;p6"/>
            <p:cNvSpPr/>
            <p:nvPr/>
          </p:nvSpPr>
          <p:spPr>
            <a:xfrm>
              <a:off x="8682058" y="1895784"/>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grpSp>
      <p:sp>
        <p:nvSpPr>
          <p:cNvPr id="2" name="Slide Number Placeholder 1">
            <a:extLst>
              <a:ext uri="{FF2B5EF4-FFF2-40B4-BE49-F238E27FC236}">
                <a16:creationId xmlns:a16="http://schemas.microsoft.com/office/drawing/2014/main" id="{9471EF90-689B-A460-A383-2F92A55E88A5}"/>
              </a:ext>
            </a:extLst>
          </p:cNvPr>
          <p:cNvSpPr>
            <a:spLocks noGrp="1"/>
          </p:cNvSpPr>
          <p:nvPr>
            <p:ph type="sldNum" sz="quarter" idx="12"/>
          </p:nvPr>
        </p:nvSpPr>
        <p:spPr/>
        <p:txBody>
          <a:bodyPr/>
          <a:lstStyle/>
          <a:p>
            <a:fld id="{00000000-1234-1234-1234-123412341234}" type="slidenum">
              <a:rPr lang="en-US" smtClean="0"/>
              <a:pPr/>
              <a:t>190</a:t>
            </a:fld>
            <a:endParaRPr lang="en-US" dirty="0"/>
          </a:p>
        </p:txBody>
      </p:sp>
    </p:spTree>
    <p:extLst>
      <p:ext uri="{BB962C8B-B14F-4D97-AF65-F5344CB8AC3E}">
        <p14:creationId xmlns:p14="http://schemas.microsoft.com/office/powerpoint/2010/main" val="220054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anim calcmode="lin" valueType="num">
                                      <p:cBhvr additive="base">
                                        <p:cTn id="7" dur="500" fill="hold"/>
                                        <p:tgtEl>
                                          <p:spTgt spid="1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
                                            <p:txEl>
                                              <p:pRg st="1" end="1"/>
                                            </p:txEl>
                                          </p:spTgt>
                                        </p:tgtEl>
                                        <p:attrNameLst>
                                          <p:attrName>style.visibility</p:attrName>
                                        </p:attrNameLst>
                                      </p:cBhvr>
                                      <p:to>
                                        <p:strVal val="visible"/>
                                      </p:to>
                                    </p:set>
                                    <p:anim calcmode="lin" valueType="num">
                                      <p:cBhvr additive="base">
                                        <p:cTn id="13" dur="500" fill="hold"/>
                                        <p:tgtEl>
                                          <p:spTgt spid="10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LOẠI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2.2. Định thời vừa (Medium-term scheduling)</a:t>
            </a:r>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02.</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191</a:t>
            </a:fld>
            <a:endParaRPr lang="en-US"/>
          </a:p>
        </p:txBody>
      </p:sp>
    </p:spTree>
    <p:extLst>
      <p:ext uri="{BB962C8B-B14F-4D97-AF65-F5344CB8AC3E}">
        <p14:creationId xmlns:p14="http://schemas.microsoft.com/office/powerpoint/2010/main" val="35651737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0"/>
          <p:cNvSpPr txBox="1">
            <a:spLocks noGrp="1"/>
          </p:cNvSpPr>
          <p:nvPr>
            <p:ph type="title"/>
          </p:nvPr>
        </p:nvSpPr>
        <p:spPr>
          <a:xfrm>
            <a:off x="774145" y="223964"/>
            <a:ext cx="10699398" cy="1442930"/>
          </a:xfrm>
          <a:prstGeom prst="rect">
            <a:avLst/>
          </a:prstGeom>
          <a:noFill/>
          <a:ln>
            <a:noFill/>
          </a:ln>
        </p:spPr>
        <p:txBody>
          <a:bodyPr spcFirstLastPara="1" wrap="square" lIns="91425" tIns="45700" rIns="91425" bIns="45700" anchor="ctr" anchorCtr="0">
            <a:noAutofit/>
          </a:bodyPr>
          <a:lstStyle/>
          <a:p>
            <a:pPr marL="987425" indent="-987425"/>
            <a:r>
              <a:rPr lang="en-US" sz="4000" dirty="0"/>
              <a:t>2.2. </a:t>
            </a:r>
            <a:r>
              <a:rPr lang="en-US" sz="4000" dirty="0" err="1"/>
              <a:t>Định</a:t>
            </a:r>
            <a:r>
              <a:rPr lang="en-US" sz="4000" dirty="0"/>
              <a:t> </a:t>
            </a:r>
            <a:r>
              <a:rPr lang="en-US" sz="4000" dirty="0" err="1"/>
              <a:t>thời</a:t>
            </a:r>
            <a:r>
              <a:rPr lang="en-US" sz="4000" dirty="0"/>
              <a:t> </a:t>
            </a:r>
            <a:r>
              <a:rPr lang="en-US" sz="4000" dirty="0" err="1"/>
              <a:t>vừa</a:t>
            </a:r>
            <a:r>
              <a:rPr lang="en-US" sz="4000" dirty="0"/>
              <a:t> (Medium-term scheduling)</a:t>
            </a:r>
            <a:endParaRPr sz="4000" dirty="0"/>
          </a:p>
        </p:txBody>
      </p:sp>
      <p:sp>
        <p:nvSpPr>
          <p:cNvPr id="152" name="Google Shape;152;p10"/>
          <p:cNvSpPr txBox="1">
            <a:spLocks noGrp="1"/>
          </p:cNvSpPr>
          <p:nvPr>
            <p:ph idx="1"/>
          </p:nvPr>
        </p:nvSpPr>
        <p:spPr>
          <a:xfrm>
            <a:off x="774145" y="1892092"/>
            <a:ext cx="4962626" cy="3748730"/>
          </a:xfrm>
          <a:prstGeom prst="rect">
            <a:avLst/>
          </a:prstGeom>
          <a:noFill/>
          <a:ln>
            <a:noFill/>
          </a:ln>
        </p:spPr>
        <p:txBody>
          <a:bodyPr spcFirstLastPara="1" wrap="square" lIns="91425" tIns="45700" rIns="91425" bIns="45700" anchor="t" anchorCtr="0">
            <a:noAutofit/>
          </a:bodyPr>
          <a:lstStyle/>
          <a:p>
            <a:pPr marL="342900" indent="-342900">
              <a:spcBef>
                <a:spcPts val="0"/>
              </a:spcBef>
              <a:buFont typeface="Noto Sans Symbols"/>
              <a:buChar char="▪"/>
            </a:pPr>
            <a:r>
              <a:rPr lang="en-US" sz="2200" dirty="0" err="1"/>
              <a:t>Định</a:t>
            </a:r>
            <a:r>
              <a:rPr lang="en-US" sz="2200" dirty="0"/>
              <a:t> </a:t>
            </a:r>
            <a:r>
              <a:rPr lang="en-US" sz="2200" dirty="0" err="1"/>
              <a:t>thời</a:t>
            </a:r>
            <a:r>
              <a:rPr lang="en-US" sz="2200" dirty="0"/>
              <a:t> </a:t>
            </a:r>
            <a:r>
              <a:rPr lang="en-US" sz="2200" dirty="0" err="1"/>
              <a:t>vừa</a:t>
            </a:r>
            <a:r>
              <a:rPr lang="en-US" sz="2200" dirty="0"/>
              <a:t> </a:t>
            </a:r>
            <a:r>
              <a:rPr lang="en-US" sz="2200" dirty="0" err="1"/>
              <a:t>quyết</a:t>
            </a:r>
            <a:r>
              <a:rPr lang="en-US" sz="2200" dirty="0"/>
              <a:t> </a:t>
            </a:r>
            <a:r>
              <a:rPr lang="en-US" sz="2200" dirty="0" err="1"/>
              <a:t>định</a:t>
            </a:r>
            <a:r>
              <a:rPr lang="en-US" sz="2200" dirty="0"/>
              <a:t> </a:t>
            </a:r>
            <a:r>
              <a:rPr lang="en-US" sz="2200" dirty="0" err="1"/>
              <a:t>tiến</a:t>
            </a:r>
            <a:r>
              <a:rPr lang="en-US" sz="2200" dirty="0"/>
              <a:t> </a:t>
            </a:r>
            <a:r>
              <a:rPr lang="en-US" sz="2200" dirty="0" err="1"/>
              <a:t>trình</a:t>
            </a:r>
            <a:r>
              <a:rPr lang="en-US" sz="2200" dirty="0"/>
              <a:t> </a:t>
            </a:r>
            <a:r>
              <a:rPr lang="en-US" sz="2200" dirty="0" err="1"/>
              <a:t>nào</a:t>
            </a:r>
            <a:r>
              <a:rPr lang="en-US" sz="2200" dirty="0"/>
              <a:t> </a:t>
            </a:r>
            <a:r>
              <a:rPr lang="en-US" sz="2200" dirty="0" err="1"/>
              <a:t>được</a:t>
            </a:r>
            <a:r>
              <a:rPr lang="en-US" sz="2200" dirty="0"/>
              <a:t> </a:t>
            </a:r>
            <a:r>
              <a:rPr lang="en-US" sz="2200" dirty="0" err="1"/>
              <a:t>đưa</a:t>
            </a:r>
            <a:r>
              <a:rPr lang="en-US" sz="2200" dirty="0"/>
              <a:t> </a:t>
            </a:r>
            <a:r>
              <a:rPr lang="en-US" sz="2200" dirty="0" err="1"/>
              <a:t>vào</a:t>
            </a:r>
            <a:r>
              <a:rPr lang="en-US" sz="2200" dirty="0"/>
              <a:t> (swap in) </a:t>
            </a:r>
            <a:r>
              <a:rPr lang="en-US" sz="2200" dirty="0" err="1"/>
              <a:t>và</a:t>
            </a:r>
            <a:r>
              <a:rPr lang="en-US" sz="2200" dirty="0"/>
              <a:t> </a:t>
            </a:r>
            <a:r>
              <a:rPr lang="en-US" sz="2200" dirty="0" err="1"/>
              <a:t>đưa</a:t>
            </a:r>
            <a:r>
              <a:rPr lang="en-US" sz="2200" dirty="0"/>
              <a:t> </a:t>
            </a:r>
            <a:r>
              <a:rPr lang="en-US" sz="2200" dirty="0" err="1"/>
              <a:t>ra</a:t>
            </a:r>
            <a:r>
              <a:rPr lang="en-US" sz="2200" dirty="0"/>
              <a:t> </a:t>
            </a:r>
            <a:r>
              <a:rPr lang="en-US" sz="2200" dirty="0" err="1"/>
              <a:t>khỏi</a:t>
            </a:r>
            <a:r>
              <a:rPr lang="en-US" sz="2200" dirty="0"/>
              <a:t> (swap out) </a:t>
            </a:r>
            <a:r>
              <a:rPr lang="en-US" sz="2200" dirty="0" err="1"/>
              <a:t>bộ</a:t>
            </a:r>
            <a:r>
              <a:rPr lang="en-US" sz="2200" dirty="0"/>
              <a:t> </a:t>
            </a:r>
            <a:r>
              <a:rPr lang="en-US" sz="2200" dirty="0" err="1"/>
              <a:t>nhớ</a:t>
            </a:r>
            <a:r>
              <a:rPr lang="en-US" sz="2200" dirty="0"/>
              <a:t> </a:t>
            </a:r>
            <a:r>
              <a:rPr lang="en-US" sz="2200" dirty="0" err="1"/>
              <a:t>chính</a:t>
            </a:r>
            <a:r>
              <a:rPr lang="en-US" sz="2200" dirty="0"/>
              <a:t> </a:t>
            </a:r>
            <a:r>
              <a:rPr lang="en-US" sz="2200" dirty="0" err="1"/>
              <a:t>trong</a:t>
            </a:r>
            <a:r>
              <a:rPr lang="en-US" sz="2200" dirty="0"/>
              <a:t> </a:t>
            </a:r>
            <a:r>
              <a:rPr lang="en-US" sz="2200" dirty="0" err="1"/>
              <a:t>quá</a:t>
            </a:r>
            <a:r>
              <a:rPr lang="en-US" sz="2200" dirty="0"/>
              <a:t> </a:t>
            </a:r>
            <a:r>
              <a:rPr lang="en-US" sz="2200" dirty="0" err="1"/>
              <a:t>trình</a:t>
            </a:r>
            <a:r>
              <a:rPr lang="en-US" sz="2200" dirty="0"/>
              <a:t> </a:t>
            </a:r>
            <a:r>
              <a:rPr lang="en-US" sz="2200" dirty="0" err="1"/>
              <a:t>thực</a:t>
            </a:r>
            <a:r>
              <a:rPr lang="en-US" sz="2200" dirty="0"/>
              <a:t> </a:t>
            </a:r>
            <a:r>
              <a:rPr lang="en-US" sz="2200" dirty="0" err="1"/>
              <a:t>thi</a:t>
            </a:r>
            <a:r>
              <a:rPr lang="en-US" sz="2200" dirty="0"/>
              <a:t> </a:t>
            </a:r>
            <a:r>
              <a:rPr lang="en-US" sz="2200" dirty="0" err="1"/>
              <a:t>của</a:t>
            </a:r>
            <a:r>
              <a:rPr lang="en-US" sz="2200" dirty="0"/>
              <a:t> </a:t>
            </a:r>
            <a:r>
              <a:rPr lang="en-US" sz="2200" dirty="0" err="1"/>
              <a:t>hệ</a:t>
            </a:r>
            <a:r>
              <a:rPr lang="en-US" sz="2200" dirty="0"/>
              <a:t> </a:t>
            </a:r>
            <a:r>
              <a:rPr lang="en-US" sz="2200" dirty="0" err="1"/>
              <a:t>thống</a:t>
            </a:r>
            <a:r>
              <a:rPr lang="en-US" sz="2200" dirty="0"/>
              <a:t>.</a:t>
            </a:r>
            <a:endParaRPr sz="2200" dirty="0"/>
          </a:p>
          <a:p>
            <a:pPr marL="342900" indent="-342900">
              <a:buFont typeface="Noto Sans Symbols"/>
              <a:buChar char="▪"/>
            </a:pPr>
            <a:r>
              <a:rPr lang="en-US" sz="2200" dirty="0" err="1"/>
              <a:t>Được</a:t>
            </a:r>
            <a:r>
              <a:rPr lang="en-US" sz="2200" dirty="0"/>
              <a:t> </a:t>
            </a:r>
            <a:r>
              <a:rPr lang="en-US" sz="2200" dirty="0" err="1"/>
              <a:t>thực</a:t>
            </a:r>
            <a:r>
              <a:rPr lang="en-US" sz="2200" dirty="0"/>
              <a:t> </a:t>
            </a:r>
            <a:r>
              <a:rPr lang="en-US" sz="2200" dirty="0" err="1"/>
              <a:t>hiện</a:t>
            </a:r>
            <a:r>
              <a:rPr lang="en-US" sz="2200" dirty="0"/>
              <a:t> </a:t>
            </a:r>
            <a:r>
              <a:rPr lang="en-US" sz="2200" dirty="0" err="1"/>
              <a:t>bởi</a:t>
            </a:r>
            <a:r>
              <a:rPr lang="en-US" sz="2200" dirty="0"/>
              <a:t> </a:t>
            </a:r>
            <a:r>
              <a:rPr lang="en-US" sz="2200" dirty="0" err="1"/>
              <a:t>thành</a:t>
            </a:r>
            <a:r>
              <a:rPr lang="en-US" sz="2200" dirty="0"/>
              <a:t> </a:t>
            </a:r>
            <a:r>
              <a:rPr lang="en-US" sz="2200" dirty="0" err="1"/>
              <a:t>phần</a:t>
            </a:r>
            <a:r>
              <a:rPr lang="en-US" sz="2200" dirty="0"/>
              <a:t> </a:t>
            </a:r>
            <a:r>
              <a:rPr lang="en-US" sz="2200" dirty="0" err="1"/>
              <a:t>quản</a:t>
            </a:r>
            <a:r>
              <a:rPr lang="en-US" sz="2200" dirty="0"/>
              <a:t> </a:t>
            </a:r>
            <a:r>
              <a:rPr lang="en-US" sz="2200" dirty="0" err="1"/>
              <a:t>lý</a:t>
            </a:r>
            <a:r>
              <a:rPr lang="en-US" sz="2200" dirty="0"/>
              <a:t> </a:t>
            </a:r>
            <a:r>
              <a:rPr lang="en-US" sz="2200" dirty="0" err="1"/>
              <a:t>bộ</a:t>
            </a:r>
            <a:r>
              <a:rPr lang="en-US" sz="2200" dirty="0"/>
              <a:t> </a:t>
            </a:r>
            <a:r>
              <a:rPr lang="en-US" sz="2200" dirty="0" err="1"/>
              <a:t>nhớ</a:t>
            </a:r>
            <a:r>
              <a:rPr lang="en-US" sz="2200" dirty="0"/>
              <a:t> (</a:t>
            </a:r>
            <a:r>
              <a:rPr lang="en-US" sz="2200" dirty="0" err="1"/>
              <a:t>và</a:t>
            </a:r>
            <a:r>
              <a:rPr lang="en-US" sz="2200" dirty="0"/>
              <a:t> </a:t>
            </a:r>
            <a:r>
              <a:rPr lang="en-US" sz="2200" dirty="0" err="1"/>
              <a:t>sẽ</a:t>
            </a:r>
            <a:r>
              <a:rPr lang="en-US" sz="2200" dirty="0"/>
              <a:t> </a:t>
            </a:r>
            <a:r>
              <a:rPr lang="en-US" sz="2200" dirty="0" err="1"/>
              <a:t>được</a:t>
            </a:r>
            <a:r>
              <a:rPr lang="en-US" sz="2200" dirty="0"/>
              <a:t> </a:t>
            </a:r>
            <a:r>
              <a:rPr lang="en-US" sz="2200" dirty="0" err="1"/>
              <a:t>thảo</a:t>
            </a:r>
            <a:r>
              <a:rPr lang="en-US" sz="2200" dirty="0"/>
              <a:t> </a:t>
            </a:r>
            <a:r>
              <a:rPr lang="en-US" sz="2200" dirty="0" err="1"/>
              <a:t>luận</a:t>
            </a:r>
            <a:r>
              <a:rPr lang="en-US" sz="2200" dirty="0"/>
              <a:t> ở </a:t>
            </a:r>
            <a:r>
              <a:rPr lang="en-US" sz="2200" dirty="0" err="1"/>
              <a:t>chương</a:t>
            </a:r>
            <a:r>
              <a:rPr lang="en-US" sz="2200" dirty="0"/>
              <a:t> </a:t>
            </a:r>
            <a:r>
              <a:rPr lang="en-US" sz="2200" dirty="0" err="1"/>
              <a:t>về</a:t>
            </a:r>
            <a:r>
              <a:rPr lang="en-US" sz="2200" dirty="0"/>
              <a:t> </a:t>
            </a:r>
            <a:r>
              <a:rPr lang="en-US" sz="2200" dirty="0" err="1"/>
              <a:t>quản</a:t>
            </a:r>
            <a:r>
              <a:rPr lang="en-US" sz="2200" dirty="0"/>
              <a:t> </a:t>
            </a:r>
            <a:r>
              <a:rPr lang="en-US" sz="2200" dirty="0" err="1"/>
              <a:t>lý</a:t>
            </a:r>
            <a:r>
              <a:rPr lang="en-US" sz="2200" dirty="0"/>
              <a:t> </a:t>
            </a:r>
            <a:r>
              <a:rPr lang="en-US" sz="2200" dirty="0" err="1"/>
              <a:t>bộ</a:t>
            </a:r>
            <a:r>
              <a:rPr lang="en-US" sz="2200" dirty="0"/>
              <a:t> </a:t>
            </a:r>
            <a:r>
              <a:rPr lang="en-US" sz="2200" dirty="0" err="1"/>
              <a:t>nhớ</a:t>
            </a:r>
            <a:r>
              <a:rPr lang="en-US" sz="2200" dirty="0"/>
              <a:t>).</a:t>
            </a:r>
            <a:endParaRPr sz="2200" dirty="0"/>
          </a:p>
        </p:txBody>
      </p:sp>
      <p:sp>
        <p:nvSpPr>
          <p:cNvPr id="155" name="Google Shape;155;p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50A9178E-696E-8C6D-635A-208E1C802E8F}"/>
              </a:ext>
            </a:extLst>
          </p:cNvPr>
          <p:cNvSpPr>
            <a:spLocks noGrp="1"/>
          </p:cNvSpPr>
          <p:nvPr>
            <p:ph type="sldNum" sz="quarter" idx="12"/>
          </p:nvPr>
        </p:nvSpPr>
        <p:spPr/>
        <p:txBody>
          <a:bodyPr/>
          <a:lstStyle/>
          <a:p>
            <a:fld id="{00000000-1234-1234-1234-123412341234}" type="slidenum">
              <a:rPr lang="en-US" smtClean="0"/>
              <a:pPr/>
              <a:t>192</a:t>
            </a:fld>
            <a:endParaRPr lang="en-US" dirty="0"/>
          </a:p>
        </p:txBody>
      </p:sp>
      <p:grpSp>
        <p:nvGrpSpPr>
          <p:cNvPr id="6" name="Group 5">
            <a:extLst>
              <a:ext uri="{FF2B5EF4-FFF2-40B4-BE49-F238E27FC236}">
                <a16:creationId xmlns:a16="http://schemas.microsoft.com/office/drawing/2014/main" id="{582AAE38-0734-CF7F-DB00-B552BA2312FC}"/>
              </a:ext>
            </a:extLst>
          </p:cNvPr>
          <p:cNvGrpSpPr/>
          <p:nvPr/>
        </p:nvGrpSpPr>
        <p:grpSpPr>
          <a:xfrm>
            <a:off x="6124351" y="1892092"/>
            <a:ext cx="5893245" cy="3633399"/>
            <a:chOff x="6124351" y="1612300"/>
            <a:chExt cx="5893245" cy="3633399"/>
          </a:xfrm>
        </p:grpSpPr>
        <p:pic>
          <p:nvPicPr>
            <p:cNvPr id="3" name="Google Shape;108;p6">
              <a:extLst>
                <a:ext uri="{FF2B5EF4-FFF2-40B4-BE49-F238E27FC236}">
                  <a16:creationId xmlns:a16="http://schemas.microsoft.com/office/drawing/2014/main" id="{9A19562F-0F0E-A404-DE36-DDB57E4339E5}"/>
                </a:ext>
              </a:extLst>
            </p:cNvPr>
            <p:cNvPicPr preferRelativeResize="0"/>
            <p:nvPr/>
          </p:nvPicPr>
          <p:blipFill rotWithShape="1">
            <a:blip r:embed="rId3">
              <a:alphaModFix/>
            </a:blip>
            <a:srcRect/>
            <a:stretch/>
          </p:blipFill>
          <p:spPr>
            <a:xfrm>
              <a:off x="6124351" y="1612300"/>
              <a:ext cx="5893245" cy="3633399"/>
            </a:xfrm>
            <a:prstGeom prst="rect">
              <a:avLst/>
            </a:prstGeom>
            <a:noFill/>
            <a:ln>
              <a:noFill/>
            </a:ln>
          </p:spPr>
        </p:pic>
        <p:sp>
          <p:nvSpPr>
            <p:cNvPr id="4" name="Google Shape;109;p6">
              <a:extLst>
                <a:ext uri="{FF2B5EF4-FFF2-40B4-BE49-F238E27FC236}">
                  <a16:creationId xmlns:a16="http://schemas.microsoft.com/office/drawing/2014/main" id="{E9903B34-DE52-29B2-D5AF-81141E08953D}"/>
                </a:ext>
              </a:extLst>
            </p:cNvPr>
            <p:cNvSpPr/>
            <p:nvPr/>
          </p:nvSpPr>
          <p:spPr>
            <a:xfrm>
              <a:off x="7368301" y="2604770"/>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sp>
          <p:nvSpPr>
            <p:cNvPr id="5" name="Google Shape;110;p6">
              <a:extLst>
                <a:ext uri="{FF2B5EF4-FFF2-40B4-BE49-F238E27FC236}">
                  <a16:creationId xmlns:a16="http://schemas.microsoft.com/office/drawing/2014/main" id="{474E4745-4FC5-7D25-4EB0-79EE89536DAF}"/>
                </a:ext>
              </a:extLst>
            </p:cNvPr>
            <p:cNvSpPr/>
            <p:nvPr/>
          </p:nvSpPr>
          <p:spPr>
            <a:xfrm>
              <a:off x="7390073" y="4273568"/>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356823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 calcmode="lin" valueType="num">
                                      <p:cBhvr additive="base">
                                        <p:cTn id="7" dur="500" fill="hold"/>
                                        <p:tgtEl>
                                          <p:spTgt spid="1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
                                            <p:txEl>
                                              <p:pRg st="1" end="1"/>
                                            </p:txEl>
                                          </p:spTgt>
                                        </p:tgtEl>
                                        <p:attrNameLst>
                                          <p:attrName>style.visibility</p:attrName>
                                        </p:attrNameLst>
                                      </p:cBhvr>
                                      <p:to>
                                        <p:strVal val="visible"/>
                                      </p:to>
                                    </p:set>
                                    <p:anim calcmode="lin" valueType="num">
                                      <p:cBhvr additive="base">
                                        <p:cTn id="13" dur="500" fill="hold"/>
                                        <p:tgtEl>
                                          <p:spTgt spid="1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LOẠI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2.3. Định thời ngắn (Short-term scheduling)</a:t>
            </a:r>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02.</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193</a:t>
            </a:fld>
            <a:endParaRPr lang="en-US"/>
          </a:p>
        </p:txBody>
      </p:sp>
    </p:spTree>
    <p:extLst>
      <p:ext uri="{BB962C8B-B14F-4D97-AF65-F5344CB8AC3E}">
        <p14:creationId xmlns:p14="http://schemas.microsoft.com/office/powerpoint/2010/main" val="457646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1"/>
          <p:cNvSpPr txBox="1">
            <a:spLocks noGrp="1"/>
          </p:cNvSpPr>
          <p:nvPr>
            <p:ph type="title"/>
          </p:nvPr>
        </p:nvSpPr>
        <p:spPr>
          <a:xfrm>
            <a:off x="774145" y="223963"/>
            <a:ext cx="10579655" cy="1398007"/>
          </a:xfrm>
          <a:prstGeom prst="rect">
            <a:avLst/>
          </a:prstGeom>
          <a:noFill/>
          <a:ln>
            <a:noFill/>
          </a:ln>
        </p:spPr>
        <p:txBody>
          <a:bodyPr spcFirstLastPara="1" wrap="square" lIns="91425" tIns="45700" rIns="91425" bIns="45700" anchor="ctr" anchorCtr="0">
            <a:noAutofit/>
          </a:bodyPr>
          <a:lstStyle/>
          <a:p>
            <a:pPr marL="987425" indent="-987425"/>
            <a:r>
              <a:rPr lang="en-US" sz="4000" dirty="0"/>
              <a:t>2.3. </a:t>
            </a:r>
            <a:r>
              <a:rPr lang="en-US" sz="4000" dirty="0" err="1"/>
              <a:t>Định</a:t>
            </a:r>
            <a:r>
              <a:rPr lang="en-US" sz="4000" dirty="0"/>
              <a:t> </a:t>
            </a:r>
            <a:r>
              <a:rPr lang="en-US" sz="4000" dirty="0" err="1"/>
              <a:t>thời</a:t>
            </a:r>
            <a:r>
              <a:rPr lang="en-US" sz="4000" dirty="0"/>
              <a:t> </a:t>
            </a:r>
            <a:r>
              <a:rPr lang="en-US" sz="4000" dirty="0" err="1"/>
              <a:t>ngắn</a:t>
            </a:r>
            <a:r>
              <a:rPr lang="en-US" sz="4000" dirty="0"/>
              <a:t> (Short-term scheduling)</a:t>
            </a:r>
            <a:endParaRPr sz="4000" dirty="0"/>
          </a:p>
        </p:txBody>
      </p:sp>
      <p:sp>
        <p:nvSpPr>
          <p:cNvPr id="164" name="Google Shape;164;p11"/>
          <p:cNvSpPr txBox="1">
            <a:spLocks noGrp="1"/>
          </p:cNvSpPr>
          <p:nvPr>
            <p:ph idx="1"/>
          </p:nvPr>
        </p:nvSpPr>
        <p:spPr>
          <a:xfrm>
            <a:off x="774145" y="1521417"/>
            <a:ext cx="4973512" cy="4714717"/>
          </a:xfrm>
          <a:prstGeom prst="rect">
            <a:avLst/>
          </a:prstGeom>
          <a:noFill/>
          <a:ln>
            <a:noFill/>
          </a:ln>
        </p:spPr>
        <p:txBody>
          <a:bodyPr spcFirstLastPara="1" wrap="square" lIns="91425" tIns="45700" rIns="91425" bIns="45700" anchor="t" anchorCtr="0">
            <a:noAutofit/>
          </a:bodyPr>
          <a:lstStyle/>
          <a:p>
            <a:pPr marL="292100" lvl="1" indent="-292100">
              <a:spcBef>
                <a:spcPts val="0"/>
              </a:spcBef>
              <a:buFont typeface="Noto Sans Symbols"/>
              <a:buChar char="▪"/>
            </a:pPr>
            <a:r>
              <a:rPr lang="en-US" sz="2200" dirty="0" err="1"/>
              <a:t>Còn</a:t>
            </a:r>
            <a:r>
              <a:rPr lang="en-US" sz="2200" dirty="0"/>
              <a:t> </a:t>
            </a:r>
            <a:r>
              <a:rPr lang="en-US" sz="2200" dirty="0" err="1"/>
              <a:t>được</a:t>
            </a:r>
            <a:r>
              <a:rPr lang="en-US" sz="2200" dirty="0"/>
              <a:t> </a:t>
            </a:r>
            <a:r>
              <a:rPr lang="en-US" sz="2200" dirty="0" err="1"/>
              <a:t>gọi</a:t>
            </a:r>
            <a:r>
              <a:rPr lang="en-US" sz="2200" dirty="0"/>
              <a:t> </a:t>
            </a:r>
            <a:r>
              <a:rPr lang="en-US" sz="2200" dirty="0" err="1"/>
              <a:t>là</a:t>
            </a:r>
            <a:r>
              <a:rPr lang="en-US" sz="2200" dirty="0"/>
              <a:t> </a:t>
            </a:r>
            <a:r>
              <a:rPr lang="en-US" sz="2200" b="1" dirty="0" err="1">
                <a:gradFill>
                  <a:gsLst>
                    <a:gs pos="0">
                      <a:srgbClr val="0072FF"/>
                    </a:gs>
                    <a:gs pos="100000">
                      <a:srgbClr val="00C6FF"/>
                    </a:gs>
                  </a:gsLst>
                  <a:lin ang="2700000" scaled="1"/>
                </a:gradFill>
              </a:rPr>
              <a:t>định</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thời</a:t>
            </a:r>
            <a:r>
              <a:rPr lang="en-US" sz="2200" b="1" dirty="0">
                <a:gradFill>
                  <a:gsLst>
                    <a:gs pos="0">
                      <a:srgbClr val="0072FF"/>
                    </a:gs>
                    <a:gs pos="100000">
                      <a:srgbClr val="00C6FF"/>
                    </a:gs>
                  </a:gsLst>
                  <a:lin ang="2700000" scaled="1"/>
                </a:gradFill>
              </a:rPr>
              <a:t> CPU </a:t>
            </a:r>
            <a:r>
              <a:rPr lang="en-US" sz="2200" dirty="0"/>
              <a:t>(</a:t>
            </a:r>
            <a:r>
              <a:rPr lang="en-US" sz="2200" b="1" dirty="0">
                <a:gradFill>
                  <a:gsLst>
                    <a:gs pos="0">
                      <a:srgbClr val="0072FF"/>
                    </a:gs>
                    <a:gs pos="100000">
                      <a:srgbClr val="00C6FF"/>
                    </a:gs>
                  </a:gsLst>
                  <a:lin ang="2700000" scaled="1"/>
                </a:gradFill>
              </a:rPr>
              <a:t>CPU scheduling</a:t>
            </a:r>
            <a:r>
              <a:rPr lang="en-US" sz="2200" dirty="0"/>
              <a:t>).</a:t>
            </a:r>
            <a:endParaRPr sz="2200" dirty="0"/>
          </a:p>
          <a:p>
            <a:pPr marL="292100" lvl="1" indent="-292100">
              <a:buFont typeface="Noto Sans Symbols"/>
              <a:buChar char="▪"/>
            </a:pPr>
            <a:r>
              <a:rPr lang="en-US" sz="2200" dirty="0" err="1"/>
              <a:t>Xác</a:t>
            </a:r>
            <a:r>
              <a:rPr lang="en-US" sz="2200" dirty="0"/>
              <a:t> </a:t>
            </a:r>
            <a:r>
              <a:rPr lang="en-US" sz="2200" dirty="0" err="1"/>
              <a:t>định</a:t>
            </a:r>
            <a:r>
              <a:rPr lang="en-US" sz="2200" dirty="0"/>
              <a:t> </a:t>
            </a:r>
            <a:r>
              <a:rPr lang="en-US" sz="2200" dirty="0" err="1"/>
              <a:t>tiến</a:t>
            </a:r>
            <a:r>
              <a:rPr lang="en-US" sz="2200" dirty="0"/>
              <a:t> </a:t>
            </a:r>
            <a:r>
              <a:rPr lang="en-US" sz="2200" dirty="0" err="1"/>
              <a:t>trình</a:t>
            </a:r>
            <a:r>
              <a:rPr lang="en-US" sz="2200" dirty="0"/>
              <a:t> </a:t>
            </a:r>
            <a:r>
              <a:rPr lang="en-US" sz="2200" dirty="0" err="1"/>
              <a:t>nào</a:t>
            </a:r>
            <a:r>
              <a:rPr lang="en-US" sz="2200" dirty="0"/>
              <a:t> </a:t>
            </a:r>
            <a:r>
              <a:rPr lang="en-US" sz="2200" dirty="0" err="1"/>
              <a:t>trong</a:t>
            </a:r>
            <a:r>
              <a:rPr lang="en-US" sz="2200" dirty="0"/>
              <a:t> </a:t>
            </a:r>
            <a:r>
              <a:rPr lang="en-US" sz="2200" b="1" i="1" dirty="0" err="1">
                <a:gradFill>
                  <a:gsLst>
                    <a:gs pos="0">
                      <a:schemeClr val="accent2">
                        <a:lumMod val="75000"/>
                      </a:schemeClr>
                    </a:gs>
                    <a:gs pos="100000">
                      <a:schemeClr val="accent4"/>
                    </a:gs>
                  </a:gsLst>
                  <a:lin ang="2700000" scaled="1"/>
                </a:gradFill>
              </a:rPr>
              <a:t>hàng</a:t>
            </a:r>
            <a:r>
              <a:rPr lang="en-US" sz="2200" b="1" i="1" dirty="0">
                <a:gradFill>
                  <a:gsLst>
                    <a:gs pos="0">
                      <a:schemeClr val="accent2">
                        <a:lumMod val="75000"/>
                      </a:schemeClr>
                    </a:gs>
                    <a:gs pos="100000">
                      <a:schemeClr val="accent4"/>
                    </a:gs>
                  </a:gsLst>
                  <a:lin ang="2700000" scaled="1"/>
                </a:gradFill>
              </a:rPr>
              <a:t> </a:t>
            </a:r>
            <a:r>
              <a:rPr lang="en-US" sz="2200" b="1" i="1" dirty="0" err="1">
                <a:gradFill>
                  <a:gsLst>
                    <a:gs pos="0">
                      <a:schemeClr val="accent2">
                        <a:lumMod val="75000"/>
                      </a:schemeClr>
                    </a:gs>
                    <a:gs pos="100000">
                      <a:schemeClr val="accent4"/>
                    </a:gs>
                  </a:gsLst>
                  <a:lin ang="2700000" scaled="1"/>
                </a:gradFill>
              </a:rPr>
              <a:t>đợi</a:t>
            </a:r>
            <a:r>
              <a:rPr lang="en-US" sz="2200" b="1" i="1" dirty="0">
                <a:gradFill>
                  <a:gsLst>
                    <a:gs pos="0">
                      <a:schemeClr val="accent2">
                        <a:lumMod val="75000"/>
                      </a:schemeClr>
                    </a:gs>
                    <a:gs pos="100000">
                      <a:schemeClr val="accent4"/>
                    </a:gs>
                  </a:gsLst>
                  <a:lin ang="2700000" scaled="1"/>
                </a:gradFill>
              </a:rPr>
              <a:t> </a:t>
            </a:r>
            <a:r>
              <a:rPr lang="en-US" sz="2200" b="1" i="1" dirty="0" err="1">
                <a:gradFill>
                  <a:gsLst>
                    <a:gs pos="0">
                      <a:schemeClr val="accent2">
                        <a:lumMod val="75000"/>
                      </a:schemeClr>
                    </a:gs>
                    <a:gs pos="100000">
                      <a:schemeClr val="accent4"/>
                    </a:gs>
                  </a:gsLst>
                  <a:lin ang="2700000" scaled="1"/>
                </a:gradFill>
              </a:rPr>
              <a:t>sẵn</a:t>
            </a:r>
            <a:r>
              <a:rPr lang="en-US" sz="2200" b="1" i="1" dirty="0">
                <a:gradFill>
                  <a:gsLst>
                    <a:gs pos="0">
                      <a:schemeClr val="accent2">
                        <a:lumMod val="75000"/>
                      </a:schemeClr>
                    </a:gs>
                    <a:gs pos="100000">
                      <a:schemeClr val="accent4"/>
                    </a:gs>
                  </a:gsLst>
                  <a:lin ang="2700000" scaled="1"/>
                </a:gradFill>
              </a:rPr>
              <a:t> </a:t>
            </a:r>
            <a:r>
              <a:rPr lang="en-US" sz="2200" b="1" i="1" dirty="0" err="1">
                <a:gradFill>
                  <a:gsLst>
                    <a:gs pos="0">
                      <a:schemeClr val="accent2">
                        <a:lumMod val="75000"/>
                      </a:schemeClr>
                    </a:gs>
                    <a:gs pos="100000">
                      <a:schemeClr val="accent4"/>
                    </a:gs>
                  </a:gsLst>
                  <a:lin ang="2700000" scaled="1"/>
                </a:gradFill>
              </a:rPr>
              <a:t>sàng</a:t>
            </a:r>
            <a:r>
              <a:rPr lang="en-US" sz="2200" b="1" i="1" dirty="0"/>
              <a:t> </a:t>
            </a:r>
            <a:r>
              <a:rPr lang="en-US" sz="2200" dirty="0"/>
              <a:t>(</a:t>
            </a:r>
            <a:r>
              <a:rPr lang="en-US" sz="2200" b="1" i="1" dirty="0">
                <a:gradFill>
                  <a:gsLst>
                    <a:gs pos="0">
                      <a:schemeClr val="accent2">
                        <a:lumMod val="75000"/>
                      </a:schemeClr>
                    </a:gs>
                    <a:gs pos="100000">
                      <a:schemeClr val="accent4"/>
                    </a:gs>
                  </a:gsLst>
                  <a:lin ang="2700000" scaled="1"/>
                </a:gradFill>
              </a:rPr>
              <a:t>ready queue</a:t>
            </a:r>
            <a:r>
              <a:rPr lang="en-US" sz="2200" dirty="0"/>
              <a:t>) </a:t>
            </a:r>
            <a:r>
              <a:rPr lang="en-US" sz="2200" dirty="0" err="1"/>
              <a:t>sẽ</a:t>
            </a:r>
            <a:r>
              <a:rPr lang="en-US" sz="2200" dirty="0"/>
              <a:t> </a:t>
            </a:r>
            <a:r>
              <a:rPr lang="en-US" sz="2200" dirty="0" err="1"/>
              <a:t>được</a:t>
            </a:r>
            <a:r>
              <a:rPr lang="en-US" sz="2200" dirty="0"/>
              <a:t> </a:t>
            </a:r>
            <a:r>
              <a:rPr lang="en-US" sz="2200" dirty="0" err="1"/>
              <a:t>chiếm</a:t>
            </a:r>
            <a:r>
              <a:rPr lang="en-US" sz="2200" dirty="0"/>
              <a:t> CPU </a:t>
            </a:r>
            <a:r>
              <a:rPr lang="en-US" sz="2200" dirty="0" err="1"/>
              <a:t>để</a:t>
            </a:r>
            <a:r>
              <a:rPr lang="en-US" sz="2200" dirty="0"/>
              <a:t> </a:t>
            </a:r>
            <a:r>
              <a:rPr lang="en-US" sz="2200" dirty="0" err="1"/>
              <a:t>thực</a:t>
            </a:r>
            <a:r>
              <a:rPr lang="en-US" sz="2200" dirty="0"/>
              <a:t> </a:t>
            </a:r>
            <a:r>
              <a:rPr lang="en-US" sz="2200" dirty="0" err="1"/>
              <a:t>thi</a:t>
            </a:r>
            <a:r>
              <a:rPr lang="en-US" sz="2200" dirty="0"/>
              <a:t> </a:t>
            </a:r>
            <a:r>
              <a:rPr lang="en-US" sz="2200" dirty="0" err="1"/>
              <a:t>kế</a:t>
            </a:r>
            <a:r>
              <a:rPr lang="en-US" sz="2200" dirty="0"/>
              <a:t> </a:t>
            </a:r>
            <a:r>
              <a:rPr lang="en-US" sz="2200" dirty="0" err="1"/>
              <a:t>tiếp</a:t>
            </a:r>
            <a:r>
              <a:rPr lang="en-US" sz="2200" dirty="0"/>
              <a:t>.</a:t>
            </a:r>
            <a:endParaRPr sz="2200" dirty="0"/>
          </a:p>
          <a:p>
            <a:pPr marL="292100" lvl="1" indent="-292100">
              <a:buFont typeface="Noto Sans Symbols"/>
              <a:buChar char="▪"/>
            </a:pPr>
            <a:r>
              <a:rPr lang="en-US" sz="2200" dirty="0" err="1"/>
              <a:t>Đối</a:t>
            </a:r>
            <a:r>
              <a:rPr lang="en-US" sz="2200" dirty="0"/>
              <a:t> </a:t>
            </a:r>
            <a:r>
              <a:rPr lang="en-US" sz="2200" dirty="0" err="1"/>
              <a:t>với</a:t>
            </a:r>
            <a:r>
              <a:rPr lang="en-US" sz="2200" dirty="0"/>
              <a:t> </a:t>
            </a:r>
            <a:r>
              <a:rPr lang="en-US" sz="2200" dirty="0" err="1"/>
              <a:t>hệ</a:t>
            </a:r>
            <a:r>
              <a:rPr lang="en-US" sz="2200" dirty="0"/>
              <a:t> </a:t>
            </a:r>
            <a:r>
              <a:rPr lang="en-US" sz="2200" dirty="0" err="1"/>
              <a:t>thống</a:t>
            </a:r>
            <a:r>
              <a:rPr lang="en-US" sz="2200" dirty="0"/>
              <a:t> </a:t>
            </a:r>
            <a:r>
              <a:rPr lang="en-US" sz="2200" dirty="0" err="1"/>
              <a:t>hỗ</a:t>
            </a:r>
            <a:r>
              <a:rPr lang="en-US" sz="2200" dirty="0"/>
              <a:t> </a:t>
            </a:r>
            <a:r>
              <a:rPr lang="en-US" sz="2200" dirty="0" err="1"/>
              <a:t>trợ</a:t>
            </a:r>
            <a:r>
              <a:rPr lang="en-US" sz="2200" dirty="0"/>
              <a:t> </a:t>
            </a:r>
            <a:r>
              <a:rPr lang="en-US" sz="2200" dirty="0" err="1"/>
              <a:t>nhân</a:t>
            </a:r>
            <a:r>
              <a:rPr lang="en-US" sz="2200" dirty="0"/>
              <a:t> </a:t>
            </a:r>
            <a:r>
              <a:rPr lang="en-US" sz="2200" dirty="0" err="1"/>
              <a:t>đa</a:t>
            </a:r>
            <a:r>
              <a:rPr lang="en-US" sz="2200" dirty="0"/>
              <a:t> </a:t>
            </a:r>
            <a:r>
              <a:rPr lang="en-US" sz="2200" dirty="0" err="1"/>
              <a:t>luồng</a:t>
            </a:r>
            <a:r>
              <a:rPr lang="en-US" sz="2200" dirty="0"/>
              <a:t> (multithreaded kernel), </a:t>
            </a:r>
            <a:r>
              <a:rPr lang="en-US" sz="2200" dirty="0" err="1"/>
              <a:t>việc</a:t>
            </a:r>
            <a:r>
              <a:rPr lang="en-US" sz="2200" dirty="0"/>
              <a:t> </a:t>
            </a:r>
            <a:r>
              <a:rPr lang="en-US" sz="2200" dirty="0" err="1"/>
              <a:t>định</a:t>
            </a:r>
            <a:r>
              <a:rPr lang="en-US" sz="2200" dirty="0"/>
              <a:t> </a:t>
            </a:r>
            <a:r>
              <a:rPr lang="en-US" sz="2200" dirty="0" err="1"/>
              <a:t>thời</a:t>
            </a:r>
            <a:r>
              <a:rPr lang="en-US" sz="2200" dirty="0"/>
              <a:t> CPU </a:t>
            </a:r>
            <a:r>
              <a:rPr lang="en-US" sz="2200" dirty="0" err="1"/>
              <a:t>là</a:t>
            </a:r>
            <a:r>
              <a:rPr lang="en-US" sz="2200" dirty="0"/>
              <a:t> do OS </a:t>
            </a:r>
            <a:r>
              <a:rPr lang="en-US" sz="2200" dirty="0" err="1"/>
              <a:t>chọn</a:t>
            </a:r>
            <a:r>
              <a:rPr lang="en-US" sz="2200" dirty="0"/>
              <a:t> </a:t>
            </a:r>
            <a:r>
              <a:rPr lang="en-US" sz="2200" b="1" i="1" dirty="0"/>
              <a:t>kernel thread </a:t>
            </a:r>
            <a:r>
              <a:rPr lang="en-US" sz="2200" dirty="0" err="1"/>
              <a:t>được</a:t>
            </a:r>
            <a:r>
              <a:rPr lang="en-US" sz="2200" dirty="0"/>
              <a:t> </a:t>
            </a:r>
            <a:r>
              <a:rPr lang="en-US" sz="2200" dirty="0" err="1"/>
              <a:t>chiếm</a:t>
            </a:r>
            <a:r>
              <a:rPr lang="en-US" sz="2200" dirty="0"/>
              <a:t> CPU.</a:t>
            </a:r>
            <a:endParaRPr sz="2200" dirty="0"/>
          </a:p>
        </p:txBody>
      </p:sp>
      <p:sp>
        <p:nvSpPr>
          <p:cNvPr id="167" name="Google Shape;167;p1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D860AC7F-0376-EE21-23DD-7C452F3C41E5}"/>
              </a:ext>
            </a:extLst>
          </p:cNvPr>
          <p:cNvSpPr>
            <a:spLocks noGrp="1"/>
          </p:cNvSpPr>
          <p:nvPr>
            <p:ph type="sldNum" sz="quarter" idx="12"/>
          </p:nvPr>
        </p:nvSpPr>
        <p:spPr/>
        <p:txBody>
          <a:bodyPr/>
          <a:lstStyle/>
          <a:p>
            <a:fld id="{00000000-1234-1234-1234-123412341234}" type="slidenum">
              <a:rPr lang="en-US" smtClean="0"/>
              <a:pPr/>
              <a:t>194</a:t>
            </a:fld>
            <a:endParaRPr lang="en-US" dirty="0"/>
          </a:p>
        </p:txBody>
      </p:sp>
      <p:grpSp>
        <p:nvGrpSpPr>
          <p:cNvPr id="3" name="Group 2">
            <a:extLst>
              <a:ext uri="{FF2B5EF4-FFF2-40B4-BE49-F238E27FC236}">
                <a16:creationId xmlns:a16="http://schemas.microsoft.com/office/drawing/2014/main" id="{5DE4C826-7EDE-10A1-4419-B69E2046EA45}"/>
              </a:ext>
            </a:extLst>
          </p:cNvPr>
          <p:cNvGrpSpPr/>
          <p:nvPr/>
        </p:nvGrpSpPr>
        <p:grpSpPr>
          <a:xfrm>
            <a:off x="6124351" y="1957406"/>
            <a:ext cx="5893245" cy="3633399"/>
            <a:chOff x="6124351" y="1612300"/>
            <a:chExt cx="5893245" cy="3633399"/>
          </a:xfrm>
        </p:grpSpPr>
        <p:pic>
          <p:nvPicPr>
            <p:cNvPr id="4" name="Google Shape;108;p6">
              <a:extLst>
                <a:ext uri="{FF2B5EF4-FFF2-40B4-BE49-F238E27FC236}">
                  <a16:creationId xmlns:a16="http://schemas.microsoft.com/office/drawing/2014/main" id="{5C354ABE-B168-F11C-7A22-A7C7357AC8B9}"/>
                </a:ext>
              </a:extLst>
            </p:cNvPr>
            <p:cNvPicPr preferRelativeResize="0"/>
            <p:nvPr/>
          </p:nvPicPr>
          <p:blipFill rotWithShape="1">
            <a:blip r:embed="rId3">
              <a:alphaModFix/>
            </a:blip>
            <a:srcRect/>
            <a:stretch/>
          </p:blipFill>
          <p:spPr>
            <a:xfrm>
              <a:off x="6124351" y="1612300"/>
              <a:ext cx="5893245" cy="3633399"/>
            </a:xfrm>
            <a:prstGeom prst="rect">
              <a:avLst/>
            </a:prstGeom>
            <a:noFill/>
            <a:ln>
              <a:noFill/>
            </a:ln>
          </p:spPr>
        </p:pic>
        <p:sp>
          <p:nvSpPr>
            <p:cNvPr id="5" name="Google Shape;109;p6">
              <a:extLst>
                <a:ext uri="{FF2B5EF4-FFF2-40B4-BE49-F238E27FC236}">
                  <a16:creationId xmlns:a16="http://schemas.microsoft.com/office/drawing/2014/main" id="{D0608383-1F74-086D-1DED-1F9C32ED458F}"/>
                </a:ext>
              </a:extLst>
            </p:cNvPr>
            <p:cNvSpPr/>
            <p:nvPr/>
          </p:nvSpPr>
          <p:spPr>
            <a:xfrm>
              <a:off x="10104098" y="2844408"/>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grpSp>
    </p:spTree>
    <p:extLst>
      <p:ext uri="{BB962C8B-B14F-4D97-AF65-F5344CB8AC3E}">
        <p14:creationId xmlns:p14="http://schemas.microsoft.com/office/powerpoint/2010/main" val="5407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anim calcmode="lin" valueType="num">
                                      <p:cBhvr additive="base">
                                        <p:cTn id="7" dur="500" fill="hold"/>
                                        <p:tgtEl>
                                          <p:spTgt spid="16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4">
                                            <p:txEl>
                                              <p:pRg st="1" end="1"/>
                                            </p:txEl>
                                          </p:spTgt>
                                        </p:tgtEl>
                                        <p:attrNameLst>
                                          <p:attrName>style.visibility</p:attrName>
                                        </p:attrNameLst>
                                      </p:cBhvr>
                                      <p:to>
                                        <p:strVal val="visible"/>
                                      </p:to>
                                    </p:set>
                                    <p:anim calcmode="lin" valueType="num">
                                      <p:cBhvr additive="base">
                                        <p:cTn id="13" dur="500" fill="hold"/>
                                        <p:tgtEl>
                                          <p:spTgt spid="16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4">
                                            <p:txEl>
                                              <p:pRg st="2" end="2"/>
                                            </p:txEl>
                                          </p:spTgt>
                                        </p:tgtEl>
                                        <p:attrNameLst>
                                          <p:attrName>style.visibility</p:attrName>
                                        </p:attrNameLst>
                                      </p:cBhvr>
                                      <p:to>
                                        <p:strVal val="visible"/>
                                      </p:to>
                                    </p:set>
                                    <p:anim calcmode="lin" valueType="num">
                                      <p:cBhvr additive="base">
                                        <p:cTn id="19" dur="500" fill="hold"/>
                                        <p:tgtEl>
                                          <p:spTgt spid="16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2"/>
          <p:cNvSpPr txBox="1">
            <a:spLocks noGrp="1"/>
          </p:cNvSpPr>
          <p:nvPr>
            <p:ph idx="1"/>
          </p:nvPr>
        </p:nvSpPr>
        <p:spPr>
          <a:xfrm>
            <a:off x="774145" y="1621970"/>
            <a:ext cx="5082369" cy="4421982"/>
          </a:xfrm>
          <a:prstGeom prst="rect">
            <a:avLst/>
          </a:prstGeom>
          <a:noFill/>
          <a:ln>
            <a:noFill/>
          </a:ln>
        </p:spPr>
        <p:txBody>
          <a:bodyPr spcFirstLastPara="1" wrap="square" lIns="91425" tIns="45700" rIns="91425" bIns="45700" anchor="t" anchorCtr="0">
            <a:noAutofit/>
          </a:bodyPr>
          <a:lstStyle/>
          <a:p>
            <a:pPr marL="227013" lvl="1" indent="-217488">
              <a:spcBef>
                <a:spcPts val="0"/>
              </a:spcBef>
            </a:pPr>
            <a:r>
              <a:rPr lang="en-US" sz="2800" dirty="0" err="1"/>
              <a:t>Bộ</a:t>
            </a:r>
            <a:r>
              <a:rPr lang="en-US" sz="2800" dirty="0"/>
              <a:t> </a:t>
            </a:r>
            <a:r>
              <a:rPr lang="en-US" sz="2800" dirty="0" err="1"/>
              <a:t>định</a:t>
            </a:r>
            <a:r>
              <a:rPr lang="en-US" sz="2800" dirty="0"/>
              <a:t> </a:t>
            </a:r>
            <a:r>
              <a:rPr lang="en-US" sz="2800" dirty="0" err="1"/>
              <a:t>thời</a:t>
            </a:r>
            <a:r>
              <a:rPr lang="en-US" sz="2800" dirty="0"/>
              <a:t> </a:t>
            </a:r>
            <a:r>
              <a:rPr lang="en-US" sz="2800" dirty="0" err="1"/>
              <a:t>ngắn</a:t>
            </a:r>
            <a:r>
              <a:rPr lang="en-US" sz="2800" dirty="0"/>
              <a:t> </a:t>
            </a:r>
            <a:r>
              <a:rPr lang="en-US" sz="2800" dirty="0" err="1"/>
              <a:t>được</a:t>
            </a:r>
            <a:r>
              <a:rPr lang="en-US" sz="2800" dirty="0"/>
              <a:t> </a:t>
            </a:r>
            <a:r>
              <a:rPr lang="en-US" sz="2800" dirty="0" err="1"/>
              <a:t>gọi</a:t>
            </a:r>
            <a:r>
              <a:rPr lang="en-US" sz="2800" dirty="0"/>
              <a:t> </a:t>
            </a:r>
            <a:r>
              <a:rPr lang="en-US" sz="2800" dirty="0" err="1"/>
              <a:t>khi</a:t>
            </a:r>
            <a:r>
              <a:rPr lang="en-US" sz="2800" dirty="0"/>
              <a:t> </a:t>
            </a:r>
            <a:r>
              <a:rPr lang="en-US" sz="2800" dirty="0" err="1"/>
              <a:t>có</a:t>
            </a:r>
            <a:r>
              <a:rPr lang="en-US" sz="2800" dirty="0"/>
              <a:t> </a:t>
            </a:r>
            <a:r>
              <a:rPr lang="en-US" sz="2800" dirty="0" err="1"/>
              <a:t>một</a:t>
            </a:r>
            <a:r>
              <a:rPr lang="en-US" sz="2800" dirty="0"/>
              <a:t> </a:t>
            </a:r>
            <a:r>
              <a:rPr lang="en-US" sz="2800" dirty="0" err="1"/>
              <a:t>trong</a:t>
            </a:r>
            <a:r>
              <a:rPr lang="en-US" sz="2800" dirty="0"/>
              <a:t> </a:t>
            </a:r>
            <a:r>
              <a:rPr lang="en-US" sz="2800" dirty="0" err="1"/>
              <a:t>các</a:t>
            </a:r>
            <a:r>
              <a:rPr lang="en-US" sz="2800" dirty="0"/>
              <a:t> </a:t>
            </a:r>
            <a:r>
              <a:rPr lang="en-US" sz="2800" dirty="0" err="1"/>
              <a:t>sự</a:t>
            </a:r>
            <a:r>
              <a:rPr lang="en-US" sz="2800" dirty="0"/>
              <a:t> </a:t>
            </a:r>
            <a:r>
              <a:rPr lang="en-US" sz="2800" dirty="0" err="1"/>
              <a:t>kiện</a:t>
            </a:r>
            <a:r>
              <a:rPr lang="en-US" sz="2800" dirty="0"/>
              <a:t>/interrupt </a:t>
            </a:r>
            <a:r>
              <a:rPr lang="en-US" sz="2800" dirty="0" err="1"/>
              <a:t>sau</a:t>
            </a:r>
            <a:r>
              <a:rPr lang="en-US" sz="2800" dirty="0"/>
              <a:t> </a:t>
            </a:r>
            <a:r>
              <a:rPr lang="en-US" sz="2800" dirty="0" err="1"/>
              <a:t>xảy</a:t>
            </a:r>
            <a:r>
              <a:rPr lang="en-US" sz="2800" dirty="0"/>
              <a:t> </a:t>
            </a:r>
            <a:r>
              <a:rPr lang="en-US" sz="2800" dirty="0" err="1"/>
              <a:t>ra</a:t>
            </a:r>
            <a:r>
              <a:rPr lang="en-US" sz="2800" dirty="0"/>
              <a:t>:</a:t>
            </a:r>
            <a:endParaRPr sz="2800" dirty="0"/>
          </a:p>
          <a:p>
            <a:pPr marL="684213" lvl="3" indent="-217488"/>
            <a:r>
              <a:rPr lang="en-US" sz="2000" dirty="0" err="1"/>
              <a:t>Ngắt</a:t>
            </a:r>
            <a:r>
              <a:rPr lang="en-US" sz="2000" dirty="0"/>
              <a:t> </a:t>
            </a:r>
            <a:r>
              <a:rPr lang="en-US" sz="2000" dirty="0" err="1"/>
              <a:t>thời</a:t>
            </a:r>
            <a:r>
              <a:rPr lang="en-US" sz="2000" dirty="0"/>
              <a:t> </a:t>
            </a:r>
            <a:r>
              <a:rPr lang="en-US" sz="2000" dirty="0" err="1"/>
              <a:t>gian</a:t>
            </a:r>
            <a:r>
              <a:rPr lang="en-US" sz="2000" dirty="0"/>
              <a:t> (clock interrupt)</a:t>
            </a:r>
            <a:endParaRPr sz="2000" dirty="0"/>
          </a:p>
          <a:p>
            <a:pPr marL="684213" lvl="3" indent="-217488"/>
            <a:r>
              <a:rPr lang="en-US" sz="2000" dirty="0" err="1"/>
              <a:t>Ngắt</a:t>
            </a:r>
            <a:r>
              <a:rPr lang="en-US" sz="2000" dirty="0"/>
              <a:t> </a:t>
            </a:r>
            <a:r>
              <a:rPr lang="en-US" sz="2000" dirty="0" err="1"/>
              <a:t>ngoại</a:t>
            </a:r>
            <a:r>
              <a:rPr lang="en-US" sz="2000" dirty="0"/>
              <a:t> vi (I/O interrupt)</a:t>
            </a:r>
            <a:endParaRPr sz="2000" dirty="0"/>
          </a:p>
          <a:p>
            <a:pPr marL="684213" lvl="3" indent="-217488"/>
            <a:r>
              <a:rPr lang="en-US" sz="2000" dirty="0" err="1"/>
              <a:t>Lời</a:t>
            </a:r>
            <a:r>
              <a:rPr lang="en-US" sz="2000" dirty="0"/>
              <a:t> </a:t>
            </a:r>
            <a:r>
              <a:rPr lang="en-US" sz="2000" dirty="0" err="1"/>
              <a:t>gọi</a:t>
            </a:r>
            <a:r>
              <a:rPr lang="en-US" sz="2000" dirty="0"/>
              <a:t> </a:t>
            </a:r>
            <a:r>
              <a:rPr lang="en-US" sz="2000" dirty="0" err="1"/>
              <a:t>hệ</a:t>
            </a:r>
            <a:r>
              <a:rPr lang="en-US" sz="2000" dirty="0"/>
              <a:t> </a:t>
            </a:r>
            <a:r>
              <a:rPr lang="en-US" sz="2000" dirty="0" err="1"/>
              <a:t>thống</a:t>
            </a:r>
            <a:r>
              <a:rPr lang="en-US" sz="2000" dirty="0"/>
              <a:t> (operating system call)</a:t>
            </a:r>
            <a:endParaRPr sz="2000" dirty="0"/>
          </a:p>
          <a:p>
            <a:pPr marL="684213" lvl="3" indent="-217488"/>
            <a:r>
              <a:rPr lang="en-US" sz="2000" dirty="0" err="1"/>
              <a:t>Tín</a:t>
            </a:r>
            <a:r>
              <a:rPr lang="en-US" sz="2000" dirty="0"/>
              <a:t> </a:t>
            </a:r>
            <a:r>
              <a:rPr lang="en-US" sz="2000" dirty="0" err="1"/>
              <a:t>hiệu</a:t>
            </a:r>
            <a:r>
              <a:rPr lang="en-US" sz="2000" dirty="0"/>
              <a:t> </a:t>
            </a:r>
            <a:r>
              <a:rPr lang="en-US" sz="2000" dirty="0" err="1"/>
              <a:t>đồng</a:t>
            </a:r>
            <a:r>
              <a:rPr lang="en-US" sz="2000" dirty="0"/>
              <a:t> </a:t>
            </a:r>
            <a:r>
              <a:rPr lang="en-US" sz="2000" dirty="0" err="1"/>
              <a:t>bộ</a:t>
            </a:r>
            <a:r>
              <a:rPr lang="en-US" sz="2000" dirty="0"/>
              <a:t> </a:t>
            </a:r>
            <a:r>
              <a:rPr lang="en-US" sz="2000" dirty="0" err="1"/>
              <a:t>hóa</a:t>
            </a:r>
            <a:r>
              <a:rPr lang="en-US" sz="2000" dirty="0"/>
              <a:t> (</a:t>
            </a:r>
            <a:r>
              <a:rPr lang="en-US" sz="2000" dirty="0" err="1"/>
              <a:t>Sẽ</a:t>
            </a:r>
            <a:r>
              <a:rPr lang="en-US" sz="2000" dirty="0"/>
              <a:t> </a:t>
            </a:r>
            <a:r>
              <a:rPr lang="en-US" sz="2000" dirty="0" err="1"/>
              <a:t>trao</a:t>
            </a:r>
            <a:r>
              <a:rPr lang="en-US" sz="2000" dirty="0"/>
              <a:t> </a:t>
            </a:r>
            <a:r>
              <a:rPr lang="en-US" sz="2000" dirty="0" err="1"/>
              <a:t>đổi</a:t>
            </a:r>
            <a:r>
              <a:rPr lang="en-US" sz="2000" dirty="0"/>
              <a:t> </a:t>
            </a:r>
            <a:r>
              <a:rPr lang="en-US" sz="2000" dirty="0" err="1"/>
              <a:t>sau</a:t>
            </a:r>
            <a:r>
              <a:rPr lang="en-US" sz="2000" dirty="0"/>
              <a:t> </a:t>
            </a:r>
            <a:r>
              <a:rPr lang="en-US" sz="2000" dirty="0" err="1"/>
              <a:t>ở</a:t>
            </a:r>
            <a:r>
              <a:rPr lang="en-US" sz="2000" dirty="0"/>
              <a:t> </a:t>
            </a:r>
            <a:r>
              <a:rPr lang="en-US" sz="2000" dirty="0" err="1"/>
              <a:t>Chương</a:t>
            </a:r>
            <a:r>
              <a:rPr lang="en-US" sz="2000" dirty="0"/>
              <a:t> 5)</a:t>
            </a:r>
            <a:endParaRPr sz="2000" dirty="0"/>
          </a:p>
        </p:txBody>
      </p:sp>
      <p:sp>
        <p:nvSpPr>
          <p:cNvPr id="178" name="Google Shape;178;p1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565D0E7D-CAF2-7905-AED9-00E015D5680B}"/>
              </a:ext>
            </a:extLst>
          </p:cNvPr>
          <p:cNvSpPr>
            <a:spLocks noGrp="1"/>
          </p:cNvSpPr>
          <p:nvPr>
            <p:ph type="sldNum" sz="quarter" idx="12"/>
          </p:nvPr>
        </p:nvSpPr>
        <p:spPr/>
        <p:txBody>
          <a:bodyPr/>
          <a:lstStyle/>
          <a:p>
            <a:fld id="{00000000-1234-1234-1234-123412341234}" type="slidenum">
              <a:rPr lang="en-US" smtClean="0"/>
              <a:pPr/>
              <a:t>195</a:t>
            </a:fld>
            <a:endParaRPr lang="en-US" dirty="0"/>
          </a:p>
        </p:txBody>
      </p:sp>
      <p:grpSp>
        <p:nvGrpSpPr>
          <p:cNvPr id="3" name="Group 2">
            <a:extLst>
              <a:ext uri="{FF2B5EF4-FFF2-40B4-BE49-F238E27FC236}">
                <a16:creationId xmlns:a16="http://schemas.microsoft.com/office/drawing/2014/main" id="{2B131713-148C-527B-61A7-52B081811A76}"/>
              </a:ext>
            </a:extLst>
          </p:cNvPr>
          <p:cNvGrpSpPr/>
          <p:nvPr/>
        </p:nvGrpSpPr>
        <p:grpSpPr>
          <a:xfrm>
            <a:off x="6124351" y="1981558"/>
            <a:ext cx="5893245" cy="3633399"/>
            <a:chOff x="6124351" y="1612300"/>
            <a:chExt cx="5893245" cy="3633399"/>
          </a:xfrm>
        </p:grpSpPr>
        <p:pic>
          <p:nvPicPr>
            <p:cNvPr id="4" name="Google Shape;108;p6">
              <a:extLst>
                <a:ext uri="{FF2B5EF4-FFF2-40B4-BE49-F238E27FC236}">
                  <a16:creationId xmlns:a16="http://schemas.microsoft.com/office/drawing/2014/main" id="{9DAAFF8A-1D14-43C7-0E4D-2A8A17C3CE11}"/>
                </a:ext>
              </a:extLst>
            </p:cNvPr>
            <p:cNvPicPr preferRelativeResize="0"/>
            <p:nvPr/>
          </p:nvPicPr>
          <p:blipFill rotWithShape="1">
            <a:blip r:embed="rId3">
              <a:alphaModFix/>
            </a:blip>
            <a:srcRect/>
            <a:stretch/>
          </p:blipFill>
          <p:spPr>
            <a:xfrm>
              <a:off x="6124351" y="1612300"/>
              <a:ext cx="5893245" cy="3633399"/>
            </a:xfrm>
            <a:prstGeom prst="rect">
              <a:avLst/>
            </a:prstGeom>
            <a:noFill/>
            <a:ln>
              <a:noFill/>
            </a:ln>
          </p:spPr>
        </p:pic>
        <p:sp>
          <p:nvSpPr>
            <p:cNvPr id="5" name="Google Shape;109;p6">
              <a:extLst>
                <a:ext uri="{FF2B5EF4-FFF2-40B4-BE49-F238E27FC236}">
                  <a16:creationId xmlns:a16="http://schemas.microsoft.com/office/drawing/2014/main" id="{8879F1A7-6F78-1BAF-5F94-703669B9DFCA}"/>
                </a:ext>
              </a:extLst>
            </p:cNvPr>
            <p:cNvSpPr/>
            <p:nvPr/>
          </p:nvSpPr>
          <p:spPr>
            <a:xfrm>
              <a:off x="10104098" y="2844408"/>
              <a:ext cx="1313757" cy="708986"/>
            </a:xfrm>
            <a:prstGeom prst="ellipse">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Times New Roman"/>
                <a:ea typeface="Times New Roman"/>
                <a:cs typeface="Times New Roman"/>
                <a:sym typeface="Times New Roman"/>
              </a:endParaRPr>
            </a:p>
          </p:txBody>
        </p:sp>
      </p:grpSp>
      <p:sp>
        <p:nvSpPr>
          <p:cNvPr id="11" name="Google Shape;163;p11">
            <a:extLst>
              <a:ext uri="{FF2B5EF4-FFF2-40B4-BE49-F238E27FC236}">
                <a16:creationId xmlns:a16="http://schemas.microsoft.com/office/drawing/2014/main" id="{7C2B5EF4-F566-A987-352D-52C85ED74222}"/>
              </a:ext>
            </a:extLst>
          </p:cNvPr>
          <p:cNvSpPr txBox="1">
            <a:spLocks noGrp="1"/>
          </p:cNvSpPr>
          <p:nvPr>
            <p:ph type="title"/>
          </p:nvPr>
        </p:nvSpPr>
        <p:spPr>
          <a:xfrm>
            <a:off x="774145" y="223963"/>
            <a:ext cx="10579655" cy="1398007"/>
          </a:xfrm>
          <a:prstGeom prst="rect">
            <a:avLst/>
          </a:prstGeom>
          <a:noFill/>
          <a:ln>
            <a:noFill/>
          </a:ln>
        </p:spPr>
        <p:txBody>
          <a:bodyPr spcFirstLastPara="1" wrap="square" lIns="91425" tIns="45700" rIns="91425" bIns="45700" anchor="ctr" anchorCtr="0">
            <a:noAutofit/>
          </a:bodyPr>
          <a:lstStyle/>
          <a:p>
            <a:pPr marL="987425" indent="-987425"/>
            <a:r>
              <a:rPr lang="en-US" sz="4000" dirty="0"/>
              <a:t>2.3. </a:t>
            </a:r>
            <a:r>
              <a:rPr lang="en-US" sz="4000" dirty="0" err="1"/>
              <a:t>Định</a:t>
            </a:r>
            <a:r>
              <a:rPr lang="en-US" sz="4000" dirty="0"/>
              <a:t> </a:t>
            </a:r>
            <a:r>
              <a:rPr lang="en-US" sz="4000" dirty="0" err="1"/>
              <a:t>thời</a:t>
            </a:r>
            <a:r>
              <a:rPr lang="en-US" sz="4000" dirty="0"/>
              <a:t> </a:t>
            </a:r>
            <a:r>
              <a:rPr lang="en-US" sz="4000" dirty="0" err="1"/>
              <a:t>ngắn</a:t>
            </a:r>
            <a:r>
              <a:rPr lang="en-US" sz="4000" dirty="0"/>
              <a:t> (Short-term scheduling)</a:t>
            </a:r>
            <a:endParaRPr sz="4000" dirty="0"/>
          </a:p>
        </p:txBody>
      </p:sp>
    </p:spTree>
    <p:extLst>
      <p:ext uri="{BB962C8B-B14F-4D97-AF65-F5344CB8AC3E}">
        <p14:creationId xmlns:p14="http://schemas.microsoft.com/office/powerpoint/2010/main" val="69029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
                                            <p:txEl>
                                              <p:pRg st="0" end="0"/>
                                            </p:txEl>
                                          </p:spTgt>
                                        </p:tgtEl>
                                        <p:attrNameLst>
                                          <p:attrName>style.visibility</p:attrName>
                                        </p:attrNameLst>
                                      </p:cBhvr>
                                      <p:to>
                                        <p:strVal val="visible"/>
                                      </p:to>
                                    </p:set>
                                    <p:anim calcmode="lin" valueType="num">
                                      <p:cBhvr additive="base">
                                        <p:cTn id="7" dur="500" fill="hold"/>
                                        <p:tgtEl>
                                          <p:spTgt spid="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5">
                                            <p:txEl>
                                              <p:pRg st="1" end="1"/>
                                            </p:txEl>
                                          </p:spTgt>
                                        </p:tgtEl>
                                        <p:attrNameLst>
                                          <p:attrName>style.visibility</p:attrName>
                                        </p:attrNameLst>
                                      </p:cBhvr>
                                      <p:to>
                                        <p:strVal val="visible"/>
                                      </p:to>
                                    </p:set>
                                    <p:anim calcmode="lin" valueType="num">
                                      <p:cBhvr additive="base">
                                        <p:cTn id="13" dur="500" fill="hold"/>
                                        <p:tgtEl>
                                          <p:spTgt spid="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75">
                                            <p:txEl>
                                              <p:pRg st="2" end="2"/>
                                            </p:txEl>
                                          </p:spTgt>
                                        </p:tgtEl>
                                        <p:attrNameLst>
                                          <p:attrName>style.visibility</p:attrName>
                                        </p:attrNameLst>
                                      </p:cBhvr>
                                      <p:to>
                                        <p:strVal val="visible"/>
                                      </p:to>
                                    </p:set>
                                    <p:anim calcmode="lin" valueType="num">
                                      <p:cBhvr additive="base">
                                        <p:cTn id="17" dur="500" fill="hold"/>
                                        <p:tgtEl>
                                          <p:spTgt spid="1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5">
                                            <p:txEl>
                                              <p:pRg st="3" end="3"/>
                                            </p:txEl>
                                          </p:spTgt>
                                        </p:tgtEl>
                                        <p:attrNameLst>
                                          <p:attrName>style.visibility</p:attrName>
                                        </p:attrNameLst>
                                      </p:cBhvr>
                                      <p:to>
                                        <p:strVal val="visible"/>
                                      </p:to>
                                    </p:set>
                                    <p:anim calcmode="lin" valueType="num">
                                      <p:cBhvr additive="base">
                                        <p:cTn id="23" dur="500" fill="hold"/>
                                        <p:tgtEl>
                                          <p:spTgt spid="17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5">
                                            <p:txEl>
                                              <p:pRg st="4" end="4"/>
                                            </p:txEl>
                                          </p:spTgt>
                                        </p:tgtEl>
                                        <p:attrNameLst>
                                          <p:attrName>style.visibility</p:attrName>
                                        </p:attrNameLst>
                                      </p:cBhvr>
                                      <p:to>
                                        <p:strVal val="visible"/>
                                      </p:to>
                                    </p:set>
                                    <p:anim calcmode="lin" valueType="num">
                                      <p:cBhvr additive="base">
                                        <p:cTn id="29" dur="500" fill="hold"/>
                                        <p:tgtEl>
                                          <p:spTgt spid="17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13"/>
          <p:cNvSpPr txBox="1">
            <a:spLocks noGrp="1"/>
          </p:cNvSpPr>
          <p:nvPr>
            <p:ph idx="1"/>
          </p:nvPr>
        </p:nvSpPr>
        <p:spPr>
          <a:xfrm>
            <a:off x="774145" y="2155371"/>
            <a:ext cx="10579654" cy="4072873"/>
          </a:xfrm>
          <a:prstGeom prst="rect">
            <a:avLst/>
          </a:prstGeom>
          <a:noFill/>
          <a:ln>
            <a:noFill/>
          </a:ln>
        </p:spPr>
        <p:txBody>
          <a:bodyPr spcFirstLastPara="1" wrap="square" lIns="91425" tIns="45700" rIns="91425" bIns="45700" anchor="t" anchorCtr="0">
            <a:noAutofit/>
          </a:bodyPr>
          <a:lstStyle/>
          <a:p>
            <a:pPr>
              <a:spcBef>
                <a:spcPts val="0"/>
              </a:spcBef>
            </a:pPr>
            <a:r>
              <a:rPr lang="en-US" sz="2200" dirty="0" err="1"/>
              <a:t>Bộ</a:t>
            </a:r>
            <a:r>
              <a:rPr lang="en-US" sz="2200" dirty="0"/>
              <a:t> </a:t>
            </a:r>
            <a:r>
              <a:rPr lang="en-US" sz="2200" dirty="0" err="1"/>
              <a:t>định</a:t>
            </a:r>
            <a:r>
              <a:rPr lang="en-US" sz="2200" dirty="0"/>
              <a:t> </a:t>
            </a:r>
            <a:r>
              <a:rPr lang="en-US" sz="2200" dirty="0" err="1"/>
              <a:t>thời</a:t>
            </a:r>
            <a:r>
              <a:rPr lang="en-US" sz="2200" dirty="0"/>
              <a:t> </a:t>
            </a:r>
            <a:r>
              <a:rPr lang="en-US" sz="2200" dirty="0" err="1"/>
              <a:t>sẽ</a:t>
            </a:r>
            <a:r>
              <a:rPr lang="en-US" sz="2200" dirty="0"/>
              <a:t> </a:t>
            </a:r>
            <a:r>
              <a:rPr lang="en-US" sz="2200" dirty="0" err="1"/>
              <a:t>chuyển</a:t>
            </a:r>
            <a:r>
              <a:rPr lang="en-US" sz="2200" dirty="0"/>
              <a:t> </a:t>
            </a:r>
            <a:r>
              <a:rPr lang="en-US" sz="2200" dirty="0" err="1"/>
              <a:t>quyền</a:t>
            </a:r>
            <a:r>
              <a:rPr lang="en-US" sz="2200" dirty="0"/>
              <a:t> </a:t>
            </a:r>
            <a:r>
              <a:rPr lang="en-US" sz="2200" dirty="0" err="1"/>
              <a:t>điều</a:t>
            </a:r>
            <a:r>
              <a:rPr lang="en-US" sz="2200" dirty="0"/>
              <a:t> </a:t>
            </a:r>
            <a:r>
              <a:rPr lang="en-US" sz="2200" dirty="0" err="1"/>
              <a:t>khiển</a:t>
            </a:r>
            <a:r>
              <a:rPr lang="en-US" sz="2200" dirty="0"/>
              <a:t> CPU </a:t>
            </a:r>
            <a:r>
              <a:rPr lang="en-US" sz="2200" dirty="0" err="1"/>
              <a:t>về</a:t>
            </a:r>
            <a:r>
              <a:rPr lang="en-US" sz="2200" dirty="0"/>
              <a:t> </a:t>
            </a:r>
            <a:r>
              <a:rPr lang="en-US" sz="2200" dirty="0" err="1"/>
              <a:t>cho</a:t>
            </a:r>
            <a:r>
              <a:rPr lang="en-US" sz="2200" dirty="0"/>
              <a:t> </a:t>
            </a:r>
            <a:r>
              <a:rPr lang="en-US" sz="2200" dirty="0" err="1"/>
              <a:t>tiến</a:t>
            </a:r>
            <a:r>
              <a:rPr lang="en-US" sz="2200" dirty="0"/>
              <a:t> </a:t>
            </a:r>
            <a:r>
              <a:rPr lang="en-US" sz="2200" dirty="0" err="1"/>
              <a:t>trình</a:t>
            </a:r>
            <a:r>
              <a:rPr lang="en-US" sz="2200" dirty="0"/>
              <a:t> </a:t>
            </a:r>
            <a:r>
              <a:rPr lang="en-US" sz="2200" dirty="0" err="1"/>
              <a:t>được</a:t>
            </a:r>
            <a:r>
              <a:rPr lang="en-US" sz="2200" dirty="0"/>
              <a:t> </a:t>
            </a:r>
            <a:r>
              <a:rPr lang="en-US" sz="2200" dirty="0" err="1"/>
              <a:t>chọn</a:t>
            </a:r>
            <a:r>
              <a:rPr lang="en-US" sz="2200" dirty="0"/>
              <a:t>.</a:t>
            </a:r>
            <a:endParaRPr sz="2200" dirty="0"/>
          </a:p>
          <a:p>
            <a:r>
              <a:rPr lang="en-US" sz="2200" dirty="0" err="1"/>
              <a:t>Quá</a:t>
            </a:r>
            <a:r>
              <a:rPr lang="en-US" sz="2200" dirty="0"/>
              <a:t> </a:t>
            </a:r>
            <a:r>
              <a:rPr lang="en-US" sz="2200" dirty="0" err="1"/>
              <a:t>trình</a:t>
            </a:r>
            <a:r>
              <a:rPr lang="en-US" sz="2200" dirty="0"/>
              <a:t> </a:t>
            </a:r>
            <a:r>
              <a:rPr lang="en-US" sz="2200" dirty="0" err="1"/>
              <a:t>chuyển</a:t>
            </a:r>
            <a:r>
              <a:rPr lang="en-US" sz="2200" dirty="0"/>
              <a:t> </a:t>
            </a:r>
            <a:r>
              <a:rPr lang="en-US" sz="2200" dirty="0" err="1"/>
              <a:t>đổi</a:t>
            </a:r>
            <a:r>
              <a:rPr lang="en-US" sz="2200" dirty="0"/>
              <a:t> bao </a:t>
            </a:r>
            <a:r>
              <a:rPr lang="en-US" sz="2200" dirty="0" err="1"/>
              <a:t>gồm</a:t>
            </a:r>
            <a:r>
              <a:rPr lang="en-US" sz="2200" dirty="0"/>
              <a:t>:</a:t>
            </a:r>
          </a:p>
          <a:p>
            <a:pPr lvl="1"/>
            <a:r>
              <a:rPr lang="en-US" sz="1800" dirty="0" err="1"/>
              <a:t>Chuyển</a:t>
            </a:r>
            <a:r>
              <a:rPr lang="en-US" sz="1800" dirty="0"/>
              <a:t> </a:t>
            </a:r>
            <a:r>
              <a:rPr lang="en-US" sz="1800" dirty="0" err="1"/>
              <a:t>ngữ</a:t>
            </a:r>
            <a:r>
              <a:rPr lang="en-US" sz="1800" dirty="0"/>
              <a:t> </a:t>
            </a:r>
            <a:r>
              <a:rPr lang="en-US" sz="1800" dirty="0" err="1"/>
              <a:t>cảnh</a:t>
            </a:r>
            <a:r>
              <a:rPr lang="en-US" sz="1800" dirty="0"/>
              <a:t> (</a:t>
            </a:r>
            <a:r>
              <a:rPr lang="en-US" sz="1800" dirty="0" err="1"/>
              <a:t>sử</a:t>
            </a:r>
            <a:r>
              <a:rPr lang="en-US" sz="1800" dirty="0"/>
              <a:t> </a:t>
            </a:r>
            <a:r>
              <a:rPr lang="en-US" sz="1800" dirty="0" err="1"/>
              <a:t>dụng</a:t>
            </a:r>
            <a:r>
              <a:rPr lang="en-US" sz="1800" dirty="0"/>
              <a:t> </a:t>
            </a:r>
            <a:r>
              <a:rPr lang="en-US" sz="1800" dirty="0" err="1"/>
              <a:t>thông</a:t>
            </a:r>
            <a:r>
              <a:rPr lang="en-US" sz="1800" dirty="0"/>
              <a:t> tin </a:t>
            </a:r>
            <a:r>
              <a:rPr lang="en-US" sz="1800" dirty="0" err="1"/>
              <a:t>ngữ</a:t>
            </a:r>
            <a:r>
              <a:rPr lang="en-US" sz="1800" dirty="0"/>
              <a:t> </a:t>
            </a:r>
            <a:r>
              <a:rPr lang="en-US" sz="1800" dirty="0" err="1"/>
              <a:t>cảnh</a:t>
            </a:r>
            <a:r>
              <a:rPr lang="en-US" sz="1800" dirty="0"/>
              <a:t> </a:t>
            </a:r>
            <a:r>
              <a:rPr lang="en-US" sz="1800" dirty="0" err="1"/>
              <a:t>trong</a:t>
            </a:r>
            <a:r>
              <a:rPr lang="en-US" sz="1800" dirty="0"/>
              <a:t> PCB).</a:t>
            </a:r>
          </a:p>
          <a:p>
            <a:pPr lvl="1"/>
            <a:r>
              <a:rPr lang="en-US" sz="1800" dirty="0" err="1"/>
              <a:t>Chuyển</a:t>
            </a:r>
            <a:r>
              <a:rPr lang="en-US" sz="1800" dirty="0"/>
              <a:t> </a:t>
            </a:r>
            <a:r>
              <a:rPr lang="en-US" sz="1800" dirty="0" err="1"/>
              <a:t>chế</a:t>
            </a:r>
            <a:r>
              <a:rPr lang="en-US" sz="1800" dirty="0"/>
              <a:t> </a:t>
            </a:r>
            <a:r>
              <a:rPr lang="en-US" sz="1800" dirty="0" err="1"/>
              <a:t>độ</a:t>
            </a:r>
            <a:r>
              <a:rPr lang="en-US" sz="1800" dirty="0"/>
              <a:t> </a:t>
            </a:r>
            <a:r>
              <a:rPr lang="en-US" sz="1800" dirty="0" err="1"/>
              <a:t>người</a:t>
            </a:r>
            <a:r>
              <a:rPr lang="en-US" sz="1800" dirty="0"/>
              <a:t> </a:t>
            </a:r>
            <a:r>
              <a:rPr lang="en-US" sz="1800" dirty="0" err="1"/>
              <a:t>dùng</a:t>
            </a:r>
            <a:r>
              <a:rPr lang="en-US" sz="1800" dirty="0"/>
              <a:t>.</a:t>
            </a:r>
          </a:p>
          <a:p>
            <a:pPr lvl="1"/>
            <a:r>
              <a:rPr lang="en-US" sz="1800" dirty="0" err="1"/>
              <a:t>Nhảy</a:t>
            </a:r>
            <a:r>
              <a:rPr lang="en-US" sz="1800" dirty="0"/>
              <a:t> </a:t>
            </a:r>
            <a:r>
              <a:rPr lang="en-US" sz="1800" dirty="0" err="1"/>
              <a:t>đến</a:t>
            </a:r>
            <a:r>
              <a:rPr lang="en-US" sz="1800" dirty="0"/>
              <a:t> </a:t>
            </a:r>
            <a:r>
              <a:rPr lang="en-US" sz="1800" dirty="0" err="1"/>
              <a:t>vị</a:t>
            </a:r>
            <a:r>
              <a:rPr lang="en-US" sz="1800" dirty="0"/>
              <a:t> </a:t>
            </a:r>
            <a:r>
              <a:rPr lang="en-US" sz="1800" dirty="0" err="1"/>
              <a:t>trí</a:t>
            </a:r>
            <a:r>
              <a:rPr lang="en-US" sz="1800" dirty="0"/>
              <a:t> </a:t>
            </a:r>
            <a:r>
              <a:rPr lang="en-US" sz="1800" dirty="0" err="1"/>
              <a:t>thích</a:t>
            </a:r>
            <a:r>
              <a:rPr lang="en-US" sz="1800" dirty="0"/>
              <a:t> </a:t>
            </a:r>
            <a:r>
              <a:rPr lang="en-US" sz="1800" dirty="0" err="1"/>
              <a:t>hợp</a:t>
            </a:r>
            <a:r>
              <a:rPr lang="en-US" sz="1800" dirty="0"/>
              <a:t> </a:t>
            </a:r>
            <a:r>
              <a:rPr lang="en-US" sz="1800" dirty="0" err="1"/>
              <a:t>trong</a:t>
            </a:r>
            <a:r>
              <a:rPr lang="en-US" sz="1800" dirty="0"/>
              <a:t> </a:t>
            </a:r>
            <a:r>
              <a:rPr lang="en-US" sz="1800" dirty="0" err="1"/>
              <a:t>chương</a:t>
            </a:r>
            <a:r>
              <a:rPr lang="en-US" sz="1800" dirty="0"/>
              <a:t> </a:t>
            </a:r>
            <a:r>
              <a:rPr lang="en-US" sz="1800" dirty="0" err="1"/>
              <a:t>trình</a:t>
            </a:r>
            <a:r>
              <a:rPr lang="en-US" sz="1800" dirty="0"/>
              <a:t> </a:t>
            </a:r>
            <a:r>
              <a:rPr lang="en-US" sz="1800" dirty="0" err="1"/>
              <a:t>ứng</a:t>
            </a:r>
            <a:r>
              <a:rPr lang="en-US" sz="1800" dirty="0"/>
              <a:t> </a:t>
            </a:r>
            <a:r>
              <a:rPr lang="en-US" sz="1800" dirty="0" err="1"/>
              <a:t>dụng</a:t>
            </a:r>
            <a:r>
              <a:rPr lang="en-US" sz="1800" dirty="0"/>
              <a:t> </a:t>
            </a:r>
            <a:r>
              <a:rPr lang="en-US" sz="1800" dirty="0" err="1"/>
              <a:t>để</a:t>
            </a:r>
            <a:r>
              <a:rPr lang="en-US" sz="1800" dirty="0"/>
              <a:t> </a:t>
            </a:r>
            <a:r>
              <a:rPr lang="en-US" sz="1800" dirty="0" err="1"/>
              <a:t>khởi</a:t>
            </a:r>
            <a:r>
              <a:rPr lang="en-US" sz="1800" dirty="0"/>
              <a:t> </a:t>
            </a:r>
            <a:r>
              <a:rPr lang="en-US" sz="1800" dirty="0" err="1"/>
              <a:t>động</a:t>
            </a:r>
            <a:r>
              <a:rPr lang="en-US" sz="1800" dirty="0"/>
              <a:t> </a:t>
            </a:r>
            <a:r>
              <a:rPr lang="en-US" sz="1800" dirty="0" err="1"/>
              <a:t>lại</a:t>
            </a:r>
            <a:r>
              <a:rPr lang="en-US" sz="1800" dirty="0"/>
              <a:t> </a:t>
            </a:r>
            <a:r>
              <a:rPr lang="en-US" sz="1800" dirty="0" err="1"/>
              <a:t>chương</a:t>
            </a:r>
            <a:r>
              <a:rPr lang="en-US" sz="1800" dirty="0"/>
              <a:t> </a:t>
            </a:r>
            <a:r>
              <a:rPr lang="en-US" sz="1800" dirty="0" err="1"/>
              <a:t>trình</a:t>
            </a:r>
            <a:r>
              <a:rPr lang="en-US" sz="1800" dirty="0"/>
              <a:t> (</a:t>
            </a:r>
            <a:r>
              <a:rPr lang="en-US" sz="1800" dirty="0" err="1"/>
              <a:t>sử</a:t>
            </a:r>
            <a:r>
              <a:rPr lang="en-US" sz="1800" dirty="0"/>
              <a:t> </a:t>
            </a:r>
            <a:r>
              <a:rPr lang="en-US" sz="1800" dirty="0" err="1"/>
              <a:t>dụng</a:t>
            </a:r>
            <a:r>
              <a:rPr lang="en-US" sz="1800" dirty="0"/>
              <a:t> </a:t>
            </a:r>
            <a:r>
              <a:rPr lang="en-US" sz="1800" dirty="0" err="1"/>
              <a:t>thông</a:t>
            </a:r>
            <a:r>
              <a:rPr lang="en-US" sz="1800" dirty="0"/>
              <a:t> tin </a:t>
            </a:r>
            <a:r>
              <a:rPr lang="en-US" sz="1800" dirty="0" err="1"/>
              <a:t>địa</a:t>
            </a:r>
            <a:r>
              <a:rPr lang="en-US" sz="1800" dirty="0"/>
              <a:t> </a:t>
            </a:r>
            <a:r>
              <a:rPr lang="en-US" sz="1800" dirty="0" err="1"/>
              <a:t>chỉ</a:t>
            </a:r>
            <a:r>
              <a:rPr lang="en-US" sz="1800" dirty="0"/>
              <a:t> </a:t>
            </a:r>
            <a:r>
              <a:rPr lang="en-US" sz="1800" dirty="0" err="1"/>
              <a:t>tại</a:t>
            </a:r>
            <a:r>
              <a:rPr lang="en-US" sz="1800" dirty="0"/>
              <a:t> program counter </a:t>
            </a:r>
            <a:r>
              <a:rPr lang="en-US" sz="1800" dirty="0" err="1"/>
              <a:t>trong</a:t>
            </a:r>
            <a:r>
              <a:rPr lang="en-US" sz="1800" dirty="0"/>
              <a:t> PCB).</a:t>
            </a:r>
            <a:endParaRPr sz="1800" dirty="0"/>
          </a:p>
          <a:p>
            <a:r>
              <a:rPr lang="en-US" sz="2200" dirty="0" err="1"/>
              <a:t>Công</a:t>
            </a:r>
            <a:r>
              <a:rPr lang="en-US" sz="2200" dirty="0"/>
              <a:t> </a:t>
            </a:r>
            <a:r>
              <a:rPr lang="en-US" sz="2200" dirty="0" err="1"/>
              <a:t>việc</a:t>
            </a:r>
            <a:r>
              <a:rPr lang="en-US" sz="2200" dirty="0"/>
              <a:t> </a:t>
            </a:r>
            <a:r>
              <a:rPr lang="en-US" sz="2200" dirty="0" err="1"/>
              <a:t>này</a:t>
            </a:r>
            <a:r>
              <a:rPr lang="en-US" sz="2200" dirty="0"/>
              <a:t> </a:t>
            </a:r>
            <a:r>
              <a:rPr lang="en-US" sz="2200" dirty="0" err="1"/>
              <a:t>gây</a:t>
            </a:r>
            <a:r>
              <a:rPr lang="en-US" sz="2200" dirty="0"/>
              <a:t> </a:t>
            </a:r>
            <a:r>
              <a:rPr lang="en-US" sz="2200" dirty="0" err="1"/>
              <a:t>ra</a:t>
            </a:r>
            <a:r>
              <a:rPr lang="en-US" sz="2200" dirty="0"/>
              <a:t> </a:t>
            </a:r>
            <a:r>
              <a:rPr lang="en-US" sz="2200" dirty="0" err="1"/>
              <a:t>phí</a:t>
            </a:r>
            <a:r>
              <a:rPr lang="en-US" sz="2200" dirty="0"/>
              <a:t> </a:t>
            </a:r>
            <a:r>
              <a:rPr lang="en-US" sz="2200" dirty="0" err="1"/>
              <a:t>tổn</a:t>
            </a:r>
            <a:endParaRPr lang="en-US" sz="2200" dirty="0"/>
          </a:p>
          <a:p>
            <a:pPr lvl="1"/>
            <a:r>
              <a:rPr lang="en-US" sz="1800" b="1" i="1" dirty="0">
                <a:gradFill>
                  <a:gsLst>
                    <a:gs pos="0">
                      <a:srgbClr val="0072FF"/>
                    </a:gs>
                    <a:gs pos="100000">
                      <a:srgbClr val="00C6FF"/>
                    </a:gs>
                  </a:gsLst>
                  <a:lin ang="2700000" scaled="1"/>
                </a:gradFill>
              </a:rPr>
              <a:t>Dispatch latency</a:t>
            </a:r>
            <a:r>
              <a:rPr lang="en-US" sz="1800" dirty="0"/>
              <a:t>: </a:t>
            </a:r>
            <a:r>
              <a:rPr lang="en-US" sz="1800" dirty="0" err="1"/>
              <a:t>thời</a:t>
            </a:r>
            <a:r>
              <a:rPr lang="en-US" sz="1800" dirty="0"/>
              <a:t> </a:t>
            </a:r>
            <a:r>
              <a:rPr lang="en-US" sz="1800" dirty="0" err="1"/>
              <a:t>gian</a:t>
            </a:r>
            <a:r>
              <a:rPr lang="en-US" sz="1800" dirty="0"/>
              <a:t> </a:t>
            </a:r>
            <a:r>
              <a:rPr lang="en-US" sz="1800" dirty="0" err="1"/>
              <a:t>mà</a:t>
            </a:r>
            <a:r>
              <a:rPr lang="en-US" sz="1800" dirty="0"/>
              <a:t> </a:t>
            </a:r>
            <a:r>
              <a:rPr lang="en-US" sz="1800" dirty="0" err="1"/>
              <a:t>bộ</a:t>
            </a:r>
            <a:r>
              <a:rPr lang="en-US" sz="1800" dirty="0"/>
              <a:t> </a:t>
            </a:r>
            <a:r>
              <a:rPr lang="en-US" sz="1800" dirty="0" err="1"/>
              <a:t>định</a:t>
            </a:r>
            <a:r>
              <a:rPr lang="en-US" sz="1800" dirty="0"/>
              <a:t> </a:t>
            </a:r>
            <a:r>
              <a:rPr lang="en-US" sz="1800" dirty="0" err="1"/>
              <a:t>thời</a:t>
            </a:r>
            <a:r>
              <a:rPr lang="en-US" sz="1800" dirty="0"/>
              <a:t> </a:t>
            </a:r>
            <a:r>
              <a:rPr lang="en-US" sz="1800" dirty="0" err="1"/>
              <a:t>dừng</a:t>
            </a:r>
            <a:r>
              <a:rPr lang="en-US" sz="1800" dirty="0"/>
              <a:t> </a:t>
            </a:r>
            <a:r>
              <a:rPr lang="en-US" sz="1800" dirty="0" err="1"/>
              <a:t>một</a:t>
            </a:r>
            <a:r>
              <a:rPr lang="en-US" sz="1800" dirty="0"/>
              <a:t> </a:t>
            </a:r>
            <a:r>
              <a:rPr lang="en-US" sz="1800" dirty="0" err="1"/>
              <a:t>tiến</a:t>
            </a:r>
            <a:r>
              <a:rPr lang="en-US" sz="1800" dirty="0"/>
              <a:t> </a:t>
            </a:r>
            <a:r>
              <a:rPr lang="en-US" sz="1800" dirty="0" err="1"/>
              <a:t>trình</a:t>
            </a:r>
            <a:r>
              <a:rPr lang="en-US" sz="1800" dirty="0"/>
              <a:t> </a:t>
            </a:r>
            <a:r>
              <a:rPr lang="en-US" sz="1800" dirty="0" err="1"/>
              <a:t>và</a:t>
            </a:r>
            <a:r>
              <a:rPr lang="en-US" sz="1800" dirty="0"/>
              <a:t> </a:t>
            </a:r>
            <a:r>
              <a:rPr lang="en-US" sz="1800" dirty="0" err="1"/>
              <a:t>khởi</a:t>
            </a:r>
            <a:r>
              <a:rPr lang="en-US" sz="1800" dirty="0"/>
              <a:t> </a:t>
            </a:r>
            <a:r>
              <a:rPr lang="en-US" sz="1800" dirty="0" err="1"/>
              <a:t>động</a:t>
            </a:r>
            <a:r>
              <a:rPr lang="en-US" sz="1800" dirty="0"/>
              <a:t> </a:t>
            </a:r>
            <a:r>
              <a:rPr lang="en-US" sz="1800" dirty="0" err="1"/>
              <a:t>một</a:t>
            </a:r>
            <a:r>
              <a:rPr lang="en-US" sz="1800" dirty="0"/>
              <a:t> </a:t>
            </a:r>
            <a:r>
              <a:rPr lang="en-US" sz="1800" dirty="0" err="1"/>
              <a:t>tiến</a:t>
            </a:r>
            <a:r>
              <a:rPr lang="en-US" sz="1800" dirty="0"/>
              <a:t> </a:t>
            </a:r>
            <a:r>
              <a:rPr lang="en-US" sz="1800" dirty="0" err="1"/>
              <a:t>trình</a:t>
            </a:r>
            <a:r>
              <a:rPr lang="en-US" sz="1800" dirty="0"/>
              <a:t> </a:t>
            </a:r>
            <a:r>
              <a:rPr lang="en-US" sz="1800" dirty="0" err="1"/>
              <a:t>khác</a:t>
            </a:r>
            <a:r>
              <a:rPr lang="en-US" sz="1800" dirty="0"/>
              <a:t>.</a:t>
            </a:r>
            <a:endParaRPr sz="1800" dirty="0"/>
          </a:p>
        </p:txBody>
      </p:sp>
      <p:sp>
        <p:nvSpPr>
          <p:cNvPr id="190" name="Google Shape;190;p1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03248EE6-9077-F155-3C39-D3E54B177AF8}"/>
              </a:ext>
            </a:extLst>
          </p:cNvPr>
          <p:cNvSpPr>
            <a:spLocks noGrp="1"/>
          </p:cNvSpPr>
          <p:nvPr>
            <p:ph type="sldNum" sz="quarter" idx="12"/>
          </p:nvPr>
        </p:nvSpPr>
        <p:spPr/>
        <p:txBody>
          <a:bodyPr/>
          <a:lstStyle/>
          <a:p>
            <a:fld id="{00000000-1234-1234-1234-123412341234}" type="slidenum">
              <a:rPr lang="en-US" smtClean="0"/>
              <a:pPr/>
              <a:t>196</a:t>
            </a:fld>
            <a:endParaRPr lang="en-US" dirty="0"/>
          </a:p>
        </p:txBody>
      </p:sp>
      <p:sp>
        <p:nvSpPr>
          <p:cNvPr id="5" name="Google Shape;163;p11">
            <a:extLst>
              <a:ext uri="{FF2B5EF4-FFF2-40B4-BE49-F238E27FC236}">
                <a16:creationId xmlns:a16="http://schemas.microsoft.com/office/drawing/2014/main" id="{2CC9BBC2-DDB7-17D6-A773-310C689AF06B}"/>
              </a:ext>
            </a:extLst>
          </p:cNvPr>
          <p:cNvSpPr txBox="1">
            <a:spLocks noGrp="1"/>
          </p:cNvSpPr>
          <p:nvPr>
            <p:ph type="title"/>
          </p:nvPr>
        </p:nvSpPr>
        <p:spPr>
          <a:xfrm>
            <a:off x="774145" y="223963"/>
            <a:ext cx="10579655" cy="1398007"/>
          </a:xfrm>
          <a:prstGeom prst="rect">
            <a:avLst/>
          </a:prstGeom>
          <a:noFill/>
          <a:ln>
            <a:noFill/>
          </a:ln>
        </p:spPr>
        <p:txBody>
          <a:bodyPr spcFirstLastPara="1" wrap="square" lIns="91425" tIns="45700" rIns="91425" bIns="45700" anchor="ctr" anchorCtr="0">
            <a:noAutofit/>
          </a:bodyPr>
          <a:lstStyle/>
          <a:p>
            <a:pPr marL="987425" indent="-987425"/>
            <a:r>
              <a:rPr lang="en-US" sz="4000" dirty="0"/>
              <a:t>2.3. </a:t>
            </a:r>
            <a:r>
              <a:rPr lang="en-US" sz="4000" dirty="0" err="1"/>
              <a:t>Định</a:t>
            </a:r>
            <a:r>
              <a:rPr lang="en-US" sz="4000" dirty="0"/>
              <a:t> </a:t>
            </a:r>
            <a:r>
              <a:rPr lang="en-US" sz="4000" dirty="0" err="1"/>
              <a:t>thời</a:t>
            </a:r>
            <a:r>
              <a:rPr lang="en-US" sz="4000" dirty="0"/>
              <a:t> </a:t>
            </a:r>
            <a:r>
              <a:rPr lang="en-US" sz="4000" dirty="0" err="1"/>
              <a:t>ngắn</a:t>
            </a:r>
            <a:r>
              <a:rPr lang="en-US" sz="4000" dirty="0"/>
              <a:t> (Short-term scheduling)</a:t>
            </a:r>
            <a:endParaRPr sz="4000" dirty="0"/>
          </a:p>
        </p:txBody>
      </p:sp>
      <p:sp>
        <p:nvSpPr>
          <p:cNvPr id="6" name="Title 1">
            <a:extLst>
              <a:ext uri="{FF2B5EF4-FFF2-40B4-BE49-F238E27FC236}">
                <a16:creationId xmlns:a16="http://schemas.microsoft.com/office/drawing/2014/main" id="{FA12B6CA-01D3-61EC-F792-F7B6A650C469}"/>
              </a:ext>
            </a:extLst>
          </p:cNvPr>
          <p:cNvSpPr txBox="1">
            <a:spLocks/>
          </p:cNvSpPr>
          <p:nvPr/>
        </p:nvSpPr>
        <p:spPr>
          <a:xfrm>
            <a:off x="926545" y="1468621"/>
            <a:ext cx="6229590"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Bộ</a:t>
            </a:r>
            <a:r>
              <a:rPr lang="en-US" dirty="0"/>
              <a:t> </a:t>
            </a:r>
            <a:r>
              <a:rPr lang="en-US" dirty="0" err="1"/>
              <a:t>định</a:t>
            </a:r>
            <a:r>
              <a:rPr lang="en-US" dirty="0"/>
              <a:t> </a:t>
            </a:r>
            <a:r>
              <a:rPr lang="en-US" dirty="0" err="1"/>
              <a:t>thời</a:t>
            </a:r>
            <a:r>
              <a:rPr lang="en-US" dirty="0"/>
              <a:t> </a:t>
            </a:r>
            <a:r>
              <a:rPr lang="en-US" dirty="0" err="1"/>
              <a:t>ngắn</a:t>
            </a:r>
            <a:r>
              <a:rPr lang="en-US" dirty="0"/>
              <a:t> (Short-term scheduler)</a:t>
            </a:r>
            <a:endParaRPr lang="en-VN" dirty="0"/>
          </a:p>
        </p:txBody>
      </p:sp>
    </p:spTree>
    <p:extLst>
      <p:ext uri="{BB962C8B-B14F-4D97-AF65-F5344CB8AC3E}">
        <p14:creationId xmlns:p14="http://schemas.microsoft.com/office/powerpoint/2010/main" val="1716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 calcmode="lin" valueType="num">
                                      <p:cBhvr additive="base">
                                        <p:cTn id="7" dur="500" fill="hold"/>
                                        <p:tgtEl>
                                          <p:spTgt spid="1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7">
                                            <p:txEl>
                                              <p:pRg st="1" end="1"/>
                                            </p:txEl>
                                          </p:spTgt>
                                        </p:tgtEl>
                                        <p:attrNameLst>
                                          <p:attrName>style.visibility</p:attrName>
                                        </p:attrNameLst>
                                      </p:cBhvr>
                                      <p:to>
                                        <p:strVal val="visible"/>
                                      </p:to>
                                    </p:set>
                                    <p:anim calcmode="lin" valueType="num">
                                      <p:cBhvr additive="base">
                                        <p:cTn id="13" dur="500" fill="hold"/>
                                        <p:tgtEl>
                                          <p:spTgt spid="1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7">
                                            <p:txEl>
                                              <p:pRg st="2" end="2"/>
                                            </p:txEl>
                                          </p:spTgt>
                                        </p:tgtEl>
                                        <p:attrNameLst>
                                          <p:attrName>style.visibility</p:attrName>
                                        </p:attrNameLst>
                                      </p:cBhvr>
                                      <p:to>
                                        <p:strVal val="visible"/>
                                      </p:to>
                                    </p:set>
                                    <p:anim calcmode="lin" valueType="num">
                                      <p:cBhvr additive="base">
                                        <p:cTn id="19" dur="500" fill="hold"/>
                                        <p:tgtEl>
                                          <p:spTgt spid="1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7">
                                            <p:txEl>
                                              <p:pRg st="3" end="3"/>
                                            </p:txEl>
                                          </p:spTgt>
                                        </p:tgtEl>
                                        <p:attrNameLst>
                                          <p:attrName>style.visibility</p:attrName>
                                        </p:attrNameLst>
                                      </p:cBhvr>
                                      <p:to>
                                        <p:strVal val="visible"/>
                                      </p:to>
                                    </p:set>
                                    <p:anim calcmode="lin" valueType="num">
                                      <p:cBhvr additive="base">
                                        <p:cTn id="25" dur="500" fill="hold"/>
                                        <p:tgtEl>
                                          <p:spTgt spid="1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7">
                                            <p:txEl>
                                              <p:pRg st="4" end="4"/>
                                            </p:txEl>
                                          </p:spTgt>
                                        </p:tgtEl>
                                        <p:attrNameLst>
                                          <p:attrName>style.visibility</p:attrName>
                                        </p:attrNameLst>
                                      </p:cBhvr>
                                      <p:to>
                                        <p:strVal val="visible"/>
                                      </p:to>
                                    </p:set>
                                    <p:anim calcmode="lin" valueType="num">
                                      <p:cBhvr additive="base">
                                        <p:cTn id="31" dur="500" fill="hold"/>
                                        <p:tgtEl>
                                          <p:spTgt spid="18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7">
                                            <p:txEl>
                                              <p:pRg st="5" end="5"/>
                                            </p:txEl>
                                          </p:spTgt>
                                        </p:tgtEl>
                                        <p:attrNameLst>
                                          <p:attrName>style.visibility</p:attrName>
                                        </p:attrNameLst>
                                      </p:cBhvr>
                                      <p:to>
                                        <p:strVal val="visible"/>
                                      </p:to>
                                    </p:set>
                                    <p:anim calcmode="lin" valueType="num">
                                      <p:cBhvr additive="base">
                                        <p:cTn id="37" dur="500" fill="hold"/>
                                        <p:tgtEl>
                                          <p:spTgt spid="18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7">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7">
                                            <p:txEl>
                                              <p:pRg st="6" end="6"/>
                                            </p:txEl>
                                          </p:spTgt>
                                        </p:tgtEl>
                                        <p:attrNameLst>
                                          <p:attrName>style.visibility</p:attrName>
                                        </p:attrNameLst>
                                      </p:cBhvr>
                                      <p:to>
                                        <p:strVal val="visible"/>
                                      </p:to>
                                    </p:set>
                                    <p:anim calcmode="lin" valueType="num">
                                      <p:cBhvr additive="base">
                                        <p:cTn id="41" dur="500" fill="hold"/>
                                        <p:tgtEl>
                                          <p:spTgt spid="18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461247"/>
            <a:ext cx="8506789" cy="1518436"/>
          </a:xfrm>
        </p:spPr>
        <p:txBody>
          <a:bodyPr>
            <a:normAutofit/>
          </a:bodyPr>
          <a:lstStyle/>
          <a:p>
            <a:r>
              <a:rPr lang="en-VN" dirty="0"/>
              <a:t>CÁC TIÊU CHUẨN ĐỊNH THỜI CPU</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03.</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197</a:t>
            </a:fld>
            <a:endParaRPr lang="en-US"/>
          </a:p>
        </p:txBody>
      </p:sp>
    </p:spTree>
    <p:extLst>
      <p:ext uri="{BB962C8B-B14F-4D97-AF65-F5344CB8AC3E}">
        <p14:creationId xmlns:p14="http://schemas.microsoft.com/office/powerpoint/2010/main" val="36187851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3. </a:t>
            </a:r>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endParaRPr dirty="0"/>
          </a:p>
        </p:txBody>
      </p:sp>
      <p:sp>
        <p:nvSpPr>
          <p:cNvPr id="196" name="Google Shape;196;p14"/>
          <p:cNvSpPr txBox="1">
            <a:spLocks noGrp="1"/>
          </p:cNvSpPr>
          <p:nvPr>
            <p:ph idx="1"/>
          </p:nvPr>
        </p:nvSpPr>
        <p:spPr>
          <a:xfrm>
            <a:off x="926544" y="2013857"/>
            <a:ext cx="10797369" cy="4163106"/>
          </a:xfrm>
          <a:prstGeom prst="rect">
            <a:avLst/>
          </a:prstGeom>
          <a:noFill/>
          <a:ln>
            <a:noFill/>
          </a:ln>
        </p:spPr>
        <p:txBody>
          <a:bodyPr spcFirstLastPara="1" wrap="square" lIns="91425" tIns="45700" rIns="91425" bIns="45700" anchor="t" anchorCtr="0">
            <a:noAutofit/>
          </a:bodyPr>
          <a:lstStyle/>
          <a:p>
            <a:pPr marL="352425" lvl="1" indent="-342900">
              <a:spcBef>
                <a:spcPts val="1200"/>
              </a:spcBef>
            </a:pPr>
            <a:r>
              <a:rPr lang="en-US" b="1" dirty="0" err="1">
                <a:gradFill>
                  <a:gsLst>
                    <a:gs pos="0">
                      <a:srgbClr val="0072FF"/>
                    </a:gs>
                    <a:gs pos="100000">
                      <a:srgbClr val="00C6FF"/>
                    </a:gs>
                  </a:gsLst>
                  <a:lin ang="2700000" scaled="1"/>
                </a:gradFill>
              </a:rPr>
              <a:t>Thời</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gian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đáp</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ứng</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Response time</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từ</a:t>
            </a:r>
            <a:r>
              <a:rPr lang="en-US" dirty="0"/>
              <a:t> </a:t>
            </a:r>
            <a:r>
              <a:rPr lang="en-US" dirty="0" err="1"/>
              <a:t>lúc</a:t>
            </a:r>
            <a:r>
              <a:rPr lang="en-US" dirty="0"/>
              <a:t> </a:t>
            </a:r>
            <a:r>
              <a:rPr lang="en-US" dirty="0" err="1"/>
              <a:t>tiến</a:t>
            </a:r>
            <a:r>
              <a:rPr lang="en-US" dirty="0"/>
              <a:t> </a:t>
            </a:r>
            <a:r>
              <a:rPr lang="en-US" dirty="0" err="1"/>
              <a:t>trình</a:t>
            </a:r>
            <a:r>
              <a:rPr lang="en-US" dirty="0"/>
              <a:t> </a:t>
            </a:r>
            <a:r>
              <a:rPr lang="en-US" dirty="0" err="1"/>
              <a:t>gửi</a:t>
            </a:r>
            <a:r>
              <a:rPr lang="en-US" dirty="0"/>
              <a:t> </a:t>
            </a:r>
            <a:r>
              <a:rPr lang="en-US" dirty="0" err="1"/>
              <a:t>yêu</a:t>
            </a:r>
            <a:r>
              <a:rPr lang="en-US" dirty="0"/>
              <a:t> </a:t>
            </a:r>
            <a:r>
              <a:rPr lang="en-US" dirty="0" err="1"/>
              <a:t>cầu</a:t>
            </a:r>
            <a:r>
              <a:rPr lang="en-US" dirty="0"/>
              <a:t> </a:t>
            </a:r>
            <a:r>
              <a:rPr lang="en-US" dirty="0" err="1"/>
              <a:t>thực</a:t>
            </a:r>
            <a:r>
              <a:rPr lang="en-US" dirty="0"/>
              <a:t> </a:t>
            </a:r>
            <a:r>
              <a:rPr lang="en-US" dirty="0" err="1"/>
              <a:t>thi</a:t>
            </a:r>
            <a:r>
              <a:rPr lang="en-US" dirty="0"/>
              <a:t> </a:t>
            </a:r>
            <a:r>
              <a:rPr lang="en-US" dirty="0" err="1"/>
              <a:t>đến</a:t>
            </a:r>
            <a:r>
              <a:rPr lang="en-US" dirty="0"/>
              <a:t> </a:t>
            </a:r>
            <a:r>
              <a:rPr lang="en-US" dirty="0" err="1"/>
              <a:t>khi</a:t>
            </a:r>
            <a:r>
              <a:rPr lang="en-US" dirty="0"/>
              <a:t> </a:t>
            </a:r>
            <a:r>
              <a:rPr lang="en-US" dirty="0" err="1"/>
              <a:t>yêu</a:t>
            </a:r>
            <a:r>
              <a:rPr lang="en-US" dirty="0"/>
              <a:t> </a:t>
            </a:r>
            <a:r>
              <a:rPr lang="en-US" dirty="0" err="1"/>
              <a:t>cầu</a:t>
            </a:r>
            <a:r>
              <a:rPr lang="en-US" dirty="0"/>
              <a:t> </a:t>
            </a:r>
            <a:r>
              <a:rPr lang="en-US" dirty="0" err="1"/>
              <a:t>được</a:t>
            </a:r>
            <a:r>
              <a:rPr lang="en-US" dirty="0"/>
              <a:t> </a:t>
            </a:r>
            <a:r>
              <a:rPr lang="en-US" dirty="0" err="1"/>
              <a:t>đáp</a:t>
            </a:r>
            <a:r>
              <a:rPr lang="en-US" dirty="0"/>
              <a:t> </a:t>
            </a:r>
            <a:r>
              <a:rPr lang="en-US" dirty="0" err="1"/>
              <a:t>ứng</a:t>
            </a:r>
            <a:r>
              <a:rPr lang="en-US" dirty="0"/>
              <a:t> </a:t>
            </a:r>
            <a:r>
              <a:rPr lang="en-US" dirty="0" err="1"/>
              <a:t>lần</a:t>
            </a:r>
            <a:r>
              <a:rPr lang="en-US" dirty="0"/>
              <a:t> </a:t>
            </a:r>
            <a:r>
              <a:rPr lang="en-US" dirty="0" err="1"/>
              <a:t>đầu</a:t>
            </a:r>
            <a:r>
              <a:rPr lang="en-US" dirty="0"/>
              <a:t> </a:t>
            </a:r>
            <a:r>
              <a:rPr lang="en-US" dirty="0" err="1"/>
              <a:t>tiên</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time-sharing, interactive system) → </a:t>
            </a:r>
            <a:r>
              <a:rPr lang="en-US" b="1" dirty="0" err="1">
                <a:gradFill>
                  <a:gsLst>
                    <a:gs pos="0">
                      <a:srgbClr val="0072FF"/>
                    </a:gs>
                    <a:gs pos="100000">
                      <a:srgbClr val="00C6FF"/>
                    </a:gs>
                  </a:gsLst>
                  <a:lin ang="2700000" scaled="1"/>
                </a:gradFill>
              </a:rPr>
              <a:t>cực</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tiểu</a:t>
            </a:r>
            <a:endParaRPr b="1" dirty="0">
              <a:gradFill>
                <a:gsLst>
                  <a:gs pos="0">
                    <a:srgbClr val="0072FF"/>
                  </a:gs>
                  <a:gs pos="100000">
                    <a:srgbClr val="00C6FF"/>
                  </a:gs>
                </a:gsLst>
                <a:lin ang="2700000" scaled="1"/>
              </a:gradFill>
            </a:endParaRPr>
          </a:p>
          <a:p>
            <a:pPr marL="352425" lvl="1" indent="-342900">
              <a:spcBef>
                <a:spcPts val="1200"/>
              </a:spcBef>
            </a:pPr>
            <a:r>
              <a:rPr lang="en-US" b="1" dirty="0" err="1">
                <a:gradFill>
                  <a:gsLst>
                    <a:gs pos="0">
                      <a:srgbClr val="0072FF"/>
                    </a:gs>
                    <a:gs pos="100000">
                      <a:srgbClr val="00C6FF"/>
                    </a:gs>
                  </a:gsLst>
                  <a:lin ang="2700000" scaled="1"/>
                </a:gradFill>
              </a:rPr>
              <a:t>Thời</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gian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hoàn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thành</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Turnaround time</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từ</a:t>
            </a:r>
            <a:r>
              <a:rPr lang="en-US" dirty="0"/>
              <a:t> </a:t>
            </a:r>
            <a:r>
              <a:rPr lang="en-US" dirty="0" err="1"/>
              <a:t>lúc</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được</a:t>
            </a:r>
            <a:r>
              <a:rPr lang="en-US" dirty="0"/>
              <a:t> </a:t>
            </a:r>
            <a:r>
              <a:rPr lang="en-US" dirty="0" err="1"/>
              <a:t>nạp</a:t>
            </a:r>
            <a:r>
              <a:rPr lang="en-US" dirty="0"/>
              <a:t> </a:t>
            </a:r>
            <a:r>
              <a:rPr lang="en-US" dirty="0" err="1"/>
              <a:t>vào</a:t>
            </a:r>
            <a:r>
              <a:rPr lang="en-US" dirty="0"/>
              <a:t> </a:t>
            </a:r>
            <a:r>
              <a:rPr lang="en-US" dirty="0" err="1"/>
              <a:t>hệ</a:t>
            </a:r>
            <a:r>
              <a:rPr lang="en-US" dirty="0"/>
              <a:t> </a:t>
            </a:r>
            <a:r>
              <a:rPr lang="en-US" dirty="0" err="1"/>
              <a:t>thống</a:t>
            </a:r>
            <a:r>
              <a:rPr lang="en-US" dirty="0"/>
              <a:t> </a:t>
            </a:r>
            <a:r>
              <a:rPr lang="en-US" dirty="0" err="1"/>
              <a:t>đến</a:t>
            </a:r>
            <a:r>
              <a:rPr lang="en-US" dirty="0"/>
              <a:t> </a:t>
            </a:r>
            <a:r>
              <a:rPr lang="en-US" dirty="0" err="1"/>
              <a:t>khi</a:t>
            </a:r>
            <a:r>
              <a:rPr lang="en-US" dirty="0"/>
              <a:t> </a:t>
            </a:r>
            <a:r>
              <a:rPr lang="en-US" dirty="0" err="1"/>
              <a:t>tiến</a:t>
            </a:r>
            <a:r>
              <a:rPr lang="en-US" dirty="0"/>
              <a:t> </a:t>
            </a:r>
            <a:r>
              <a:rPr lang="en-US" dirty="0" err="1"/>
              <a:t>trình</a:t>
            </a:r>
            <a:r>
              <a:rPr lang="en-US" dirty="0"/>
              <a:t> </a:t>
            </a:r>
            <a:r>
              <a:rPr lang="en-US" dirty="0" err="1"/>
              <a:t>đó</a:t>
            </a:r>
            <a:r>
              <a:rPr lang="en-US" dirty="0"/>
              <a:t> </a:t>
            </a:r>
            <a:r>
              <a:rPr lang="en-US" dirty="0" err="1"/>
              <a:t>kết</a:t>
            </a:r>
            <a:r>
              <a:rPr lang="en-US" dirty="0"/>
              <a:t> </a:t>
            </a:r>
            <a:r>
              <a:rPr lang="en-US" dirty="0" err="1"/>
              <a:t>thúc</a:t>
            </a:r>
            <a:r>
              <a:rPr lang="en-US" dirty="0"/>
              <a:t> → </a:t>
            </a:r>
            <a:r>
              <a:rPr lang="en-US" b="1" dirty="0" err="1">
                <a:gradFill>
                  <a:gsLst>
                    <a:gs pos="0">
                      <a:srgbClr val="0072FF"/>
                    </a:gs>
                    <a:gs pos="100000">
                      <a:srgbClr val="00C6FF"/>
                    </a:gs>
                  </a:gsLst>
                  <a:lin ang="2700000" scaled="1"/>
                </a:gradFill>
              </a:rPr>
              <a:t>cực</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tiểu</a:t>
            </a:r>
            <a:endParaRPr b="1" dirty="0">
              <a:gradFill>
                <a:gsLst>
                  <a:gs pos="0">
                    <a:srgbClr val="0072FF"/>
                  </a:gs>
                  <a:gs pos="100000">
                    <a:srgbClr val="00C6FF"/>
                  </a:gs>
                </a:gsLst>
                <a:lin ang="2700000" scaled="1"/>
              </a:gradFill>
            </a:endParaRPr>
          </a:p>
          <a:p>
            <a:pPr marL="352425" lvl="1" indent="-342900">
              <a:spcBef>
                <a:spcPts val="1200"/>
              </a:spcBef>
            </a:pPr>
            <a:r>
              <a:rPr lang="en-US" b="1" dirty="0" err="1">
                <a:gradFill>
                  <a:gsLst>
                    <a:gs pos="0">
                      <a:srgbClr val="0072FF"/>
                    </a:gs>
                    <a:gs pos="100000">
                      <a:srgbClr val="00C6FF"/>
                    </a:gs>
                  </a:gsLst>
                  <a:lin ang="2700000" scaled="1"/>
                </a:gradFill>
              </a:rPr>
              <a:t>Thời</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gian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đợi</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Waiting time</a:t>
            </a:r>
            <a:r>
              <a:rPr lang="en-US" dirty="0"/>
              <a:t>): </a:t>
            </a:r>
            <a:r>
              <a:rPr lang="en-US" dirty="0" err="1"/>
              <a:t>tổng</a:t>
            </a:r>
            <a:r>
              <a:rPr lang="en-US" dirty="0"/>
              <a:t> </a:t>
            </a:r>
            <a:r>
              <a:rPr lang="en-US" dirty="0" err="1"/>
              <a:t>thời</a:t>
            </a:r>
            <a:r>
              <a:rPr lang="en-US" dirty="0"/>
              <a:t> </a:t>
            </a:r>
            <a:r>
              <a:rPr lang="en-US" dirty="0" err="1"/>
              <a:t>gian</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đợi</a:t>
            </a:r>
            <a:r>
              <a:rPr lang="en-US" dirty="0"/>
              <a:t> </a:t>
            </a:r>
            <a:r>
              <a:rPr lang="en-US" dirty="0" err="1"/>
              <a:t>trong</a:t>
            </a:r>
            <a:r>
              <a:rPr lang="en-US" dirty="0"/>
              <a:t> ready queue → </a:t>
            </a:r>
            <a:r>
              <a:rPr lang="en-US" b="1" dirty="0" err="1">
                <a:gradFill>
                  <a:gsLst>
                    <a:gs pos="0">
                      <a:srgbClr val="0072FF"/>
                    </a:gs>
                    <a:gs pos="100000">
                      <a:srgbClr val="00C6FF"/>
                    </a:gs>
                  </a:gsLst>
                  <a:lin ang="2700000" scaled="1"/>
                </a:gradFill>
              </a:rPr>
              <a:t>cực</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tiểu</a:t>
            </a:r>
            <a:endParaRPr b="1" dirty="0">
              <a:gradFill>
                <a:gsLst>
                  <a:gs pos="0">
                    <a:srgbClr val="0072FF"/>
                  </a:gs>
                  <a:gs pos="100000">
                    <a:srgbClr val="00C6FF"/>
                  </a:gs>
                </a:gsLst>
                <a:lin ang="2700000" scaled="1"/>
              </a:gradFill>
            </a:endParaRPr>
          </a:p>
        </p:txBody>
      </p:sp>
      <p:sp>
        <p:nvSpPr>
          <p:cNvPr id="199" name="Google Shape;199;p1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8CE68144-2844-DF5D-AD7A-4E764F748753}"/>
              </a:ext>
            </a:extLst>
          </p:cNvPr>
          <p:cNvSpPr>
            <a:spLocks noGrp="1"/>
          </p:cNvSpPr>
          <p:nvPr>
            <p:ph type="sldNum" sz="quarter" idx="12"/>
          </p:nvPr>
        </p:nvSpPr>
        <p:spPr/>
        <p:txBody>
          <a:bodyPr/>
          <a:lstStyle/>
          <a:p>
            <a:fld id="{00000000-1234-1234-1234-123412341234}" type="slidenum">
              <a:rPr lang="en-US" smtClean="0"/>
              <a:pPr/>
              <a:t>198</a:t>
            </a:fld>
            <a:endParaRPr lang="en-US" dirty="0"/>
          </a:p>
        </p:txBody>
      </p:sp>
      <p:sp>
        <p:nvSpPr>
          <p:cNvPr id="3" name="Title 1">
            <a:extLst>
              <a:ext uri="{FF2B5EF4-FFF2-40B4-BE49-F238E27FC236}">
                <a16:creationId xmlns:a16="http://schemas.microsoft.com/office/drawing/2014/main" id="{EF4BA361-CE3E-F451-5FEE-F677FBD569D7}"/>
              </a:ext>
            </a:extLst>
          </p:cNvPr>
          <p:cNvSpPr txBox="1">
            <a:spLocks/>
          </p:cNvSpPr>
          <p:nvPr/>
        </p:nvSpPr>
        <p:spPr>
          <a:xfrm>
            <a:off x="926545" y="1337414"/>
            <a:ext cx="5304657"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Hướng</a:t>
            </a:r>
            <a:r>
              <a:rPr lang="en-US" dirty="0"/>
              <a:t> </a:t>
            </a:r>
            <a:r>
              <a:rPr lang="en-US" dirty="0" err="1"/>
              <a:t>người</a:t>
            </a:r>
            <a:r>
              <a:rPr lang="en-US" dirty="0"/>
              <a:t> </a:t>
            </a:r>
            <a:r>
              <a:rPr lang="en-US" dirty="0" err="1"/>
              <a:t>dùng</a:t>
            </a:r>
            <a:r>
              <a:rPr lang="en-US" dirty="0"/>
              <a:t> (user-oriented)</a:t>
            </a:r>
            <a:endParaRPr lang="en-VN" dirty="0"/>
          </a:p>
        </p:txBody>
      </p:sp>
    </p:spTree>
    <p:extLst>
      <p:ext uri="{BB962C8B-B14F-4D97-AF65-F5344CB8AC3E}">
        <p14:creationId xmlns:p14="http://schemas.microsoft.com/office/powerpoint/2010/main" val="311884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6">
                                            <p:txEl>
                                              <p:pRg st="0" end="0"/>
                                            </p:txEl>
                                          </p:spTgt>
                                        </p:tgtEl>
                                        <p:attrNameLst>
                                          <p:attrName>style.visibility</p:attrName>
                                        </p:attrNameLst>
                                      </p:cBhvr>
                                      <p:to>
                                        <p:strVal val="visible"/>
                                      </p:to>
                                    </p:set>
                                    <p:anim calcmode="lin" valueType="num">
                                      <p:cBhvr additive="base">
                                        <p:cTn id="13" dur="500" fill="hold"/>
                                        <p:tgtEl>
                                          <p:spTgt spid="1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6">
                                            <p:txEl>
                                              <p:pRg st="1" end="1"/>
                                            </p:txEl>
                                          </p:spTgt>
                                        </p:tgtEl>
                                        <p:attrNameLst>
                                          <p:attrName>style.visibility</p:attrName>
                                        </p:attrNameLst>
                                      </p:cBhvr>
                                      <p:to>
                                        <p:strVal val="visible"/>
                                      </p:to>
                                    </p:set>
                                    <p:anim calcmode="lin" valueType="num">
                                      <p:cBhvr additive="base">
                                        <p:cTn id="19" dur="500" fill="hold"/>
                                        <p:tgtEl>
                                          <p:spTgt spid="19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6">
                                            <p:txEl>
                                              <p:pRg st="2" end="2"/>
                                            </p:txEl>
                                          </p:spTgt>
                                        </p:tgtEl>
                                        <p:attrNameLst>
                                          <p:attrName>style.visibility</p:attrName>
                                        </p:attrNameLst>
                                      </p:cBhvr>
                                      <p:to>
                                        <p:strVal val="visible"/>
                                      </p:to>
                                    </p:set>
                                    <p:anim calcmode="lin" valueType="num">
                                      <p:cBhvr additive="base">
                                        <p:cTn id="25" dur="500" fill="hold"/>
                                        <p:tgtEl>
                                          <p:spTgt spid="19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title"/>
          </p:nvPr>
        </p:nvSpPr>
        <p:spPr>
          <a:xfrm>
            <a:off x="774145" y="1172100"/>
            <a:ext cx="5663730" cy="494751"/>
          </a:xfrm>
          <a:prstGeom prst="rect">
            <a:avLst/>
          </a:prstGeom>
          <a:gradFill>
            <a:gsLst>
              <a:gs pos="0">
                <a:srgbClr val="0072FF"/>
              </a:gs>
              <a:gs pos="100000">
                <a:srgbClr val="00C6FF"/>
              </a:gs>
            </a:gsLst>
            <a:lin ang="2700000" scaled="1"/>
          </a:gradFill>
        </p:spPr>
        <p:txBody>
          <a:bodyPr wrap="none" rtlCol="0">
            <a:spAutoFit/>
          </a:bodyPr>
          <a:lstStyle/>
          <a:p>
            <a:r>
              <a:rPr lang="en-US" sz="2400" dirty="0" err="1">
                <a:solidFill>
                  <a:schemeClr val="bg1"/>
                </a:solidFill>
                <a:latin typeface="Arial" panose="020B0604020202020204" pitchFamily="34" charset="0"/>
                <a:ea typeface="+mn-ea"/>
                <a:cs typeface="Arial" panose="020B0604020202020204" pitchFamily="34" charset="0"/>
              </a:rPr>
              <a:t>Cách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xác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thông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số</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endParaRPr sz="2400" dirty="0">
              <a:solidFill>
                <a:schemeClr val="bg1"/>
              </a:solidFill>
              <a:latin typeface="Arial" panose="020B0604020202020204" pitchFamily="34" charset="0"/>
              <a:ea typeface="+mn-ea"/>
              <a:cs typeface="Arial" panose="020B0604020202020204" pitchFamily="34" charset="0"/>
            </a:endParaRPr>
          </a:p>
        </p:txBody>
      </p:sp>
      <p:sp>
        <p:nvSpPr>
          <p:cNvPr id="208" name="Google Shape;208;p1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pSp>
        <p:nvGrpSpPr>
          <p:cNvPr id="210" name="Google Shape;210;p15"/>
          <p:cNvGrpSpPr/>
          <p:nvPr/>
        </p:nvGrpSpPr>
        <p:grpSpPr>
          <a:xfrm>
            <a:off x="2161607" y="1747030"/>
            <a:ext cx="7868786" cy="1324857"/>
            <a:chOff x="914400" y="1219200"/>
            <a:chExt cx="7868786" cy="1324857"/>
          </a:xfrm>
        </p:grpSpPr>
        <p:grpSp>
          <p:nvGrpSpPr>
            <p:cNvPr id="211" name="Google Shape;211;p15"/>
            <p:cNvGrpSpPr/>
            <p:nvPr/>
          </p:nvGrpSpPr>
          <p:grpSpPr>
            <a:xfrm>
              <a:off x="914400" y="1219200"/>
              <a:ext cx="7868786" cy="1324857"/>
              <a:chOff x="535759" y="3930134"/>
              <a:chExt cx="7868786" cy="1324857"/>
            </a:xfrm>
          </p:grpSpPr>
          <p:cxnSp>
            <p:nvCxnSpPr>
              <p:cNvPr id="212" name="Google Shape;212;p15"/>
              <p:cNvCxnSpPr/>
              <p:nvPr/>
            </p:nvCxnSpPr>
            <p:spPr>
              <a:xfrm>
                <a:off x="685800" y="4800600"/>
                <a:ext cx="7620000" cy="0"/>
              </a:xfrm>
              <a:prstGeom prst="straightConnector1">
                <a:avLst/>
              </a:prstGeom>
              <a:noFill/>
              <a:ln w="25400" cap="flat" cmpd="sng">
                <a:solidFill>
                  <a:schemeClr val="dk1"/>
                </a:solidFill>
                <a:prstDash val="solid"/>
                <a:round/>
                <a:headEnd type="none" w="sm" len="sm"/>
                <a:tailEnd type="triangle" w="med" len="med"/>
              </a:ln>
            </p:spPr>
          </p:cxnSp>
          <p:sp>
            <p:nvSpPr>
              <p:cNvPr id="213" name="Google Shape;213;p15"/>
              <p:cNvSpPr/>
              <p:nvPr/>
            </p:nvSpPr>
            <p:spPr>
              <a:xfrm>
                <a:off x="2209800" y="4561367"/>
                <a:ext cx="685800" cy="228600"/>
              </a:xfrm>
              <a:prstGeom prst="rect">
                <a:avLst/>
              </a:prstGeom>
              <a:solidFill>
                <a:srgbClr val="ECAC89"/>
              </a:solidFill>
              <a:ln w="25400" cap="flat" cmpd="sng">
                <a:solidFill>
                  <a:srgbClr val="ECAC89"/>
                </a:solidFill>
                <a:prstDash val="solid"/>
                <a:round/>
                <a:headEnd type="none" w="sm" len="sm"/>
                <a:tailEnd type="none" w="sm" len="sm"/>
              </a:ln>
            </p:spPr>
            <p:txBody>
              <a:bodyPr spcFirstLastPara="1" wrap="square" lIns="91425" tIns="45700" rIns="91425" bIns="45700" anchor="ctr" anchorCtr="0">
                <a:noAutofit/>
              </a:bodyPr>
              <a:lstStyle/>
              <a:p>
                <a:pPr algn="ctr"/>
                <a:r>
                  <a:rPr lang="en-US" sz="1800" b="1">
                    <a:solidFill>
                      <a:schemeClr val="dk1"/>
                    </a:solidFill>
                    <a:latin typeface="Times New Roman"/>
                    <a:ea typeface="Times New Roman"/>
                    <a:cs typeface="Times New Roman"/>
                    <a:sym typeface="Times New Roman"/>
                  </a:rPr>
                  <a:t>P</a:t>
                </a:r>
                <a:endParaRPr/>
              </a:p>
            </p:txBody>
          </p:sp>
          <p:sp>
            <p:nvSpPr>
              <p:cNvPr id="214" name="Google Shape;214;p15"/>
              <p:cNvSpPr/>
              <p:nvPr/>
            </p:nvSpPr>
            <p:spPr>
              <a:xfrm>
                <a:off x="4381500" y="4561367"/>
                <a:ext cx="685800" cy="228600"/>
              </a:xfrm>
              <a:prstGeom prst="rect">
                <a:avLst/>
              </a:prstGeom>
              <a:solidFill>
                <a:srgbClr val="ECAC89"/>
              </a:solidFill>
              <a:ln w="25400" cap="flat" cmpd="sng">
                <a:solidFill>
                  <a:srgbClr val="ECAC89"/>
                </a:solidFill>
                <a:prstDash val="solid"/>
                <a:round/>
                <a:headEnd type="none" w="sm" len="sm"/>
                <a:tailEnd type="none" w="sm" len="sm"/>
              </a:ln>
            </p:spPr>
            <p:txBody>
              <a:bodyPr spcFirstLastPara="1" wrap="square" lIns="91425" tIns="45700" rIns="91425" bIns="45700" anchor="ctr" anchorCtr="0">
                <a:noAutofit/>
              </a:bodyPr>
              <a:lstStyle/>
              <a:p>
                <a:pPr algn="ctr"/>
                <a:r>
                  <a:rPr lang="en-US" sz="1800" b="1">
                    <a:solidFill>
                      <a:schemeClr val="dk1"/>
                    </a:solidFill>
                    <a:latin typeface="Times New Roman"/>
                    <a:ea typeface="Times New Roman"/>
                    <a:cs typeface="Times New Roman"/>
                    <a:sym typeface="Times New Roman"/>
                  </a:rPr>
                  <a:t>P</a:t>
                </a:r>
                <a:endParaRPr/>
              </a:p>
            </p:txBody>
          </p:sp>
          <p:sp>
            <p:nvSpPr>
              <p:cNvPr id="215" name="Google Shape;215;p15"/>
              <p:cNvSpPr/>
              <p:nvPr/>
            </p:nvSpPr>
            <p:spPr>
              <a:xfrm>
                <a:off x="6682680" y="4550733"/>
                <a:ext cx="1242120" cy="239233"/>
              </a:xfrm>
              <a:prstGeom prst="rect">
                <a:avLst/>
              </a:prstGeom>
              <a:solidFill>
                <a:srgbClr val="ECAC89"/>
              </a:solidFill>
              <a:ln w="25400" cap="flat" cmpd="sng">
                <a:solidFill>
                  <a:srgbClr val="ECAC89"/>
                </a:solidFill>
                <a:prstDash val="solid"/>
                <a:round/>
                <a:headEnd type="none" w="sm" len="sm"/>
                <a:tailEnd type="none" w="sm" len="sm"/>
              </a:ln>
            </p:spPr>
            <p:txBody>
              <a:bodyPr spcFirstLastPara="1" wrap="square" lIns="91425" tIns="45700" rIns="91425" bIns="45700" anchor="ctr" anchorCtr="0">
                <a:noAutofit/>
              </a:bodyPr>
              <a:lstStyle/>
              <a:p>
                <a:pPr algn="ctr"/>
                <a:r>
                  <a:rPr lang="en-US" sz="1800" b="1">
                    <a:solidFill>
                      <a:schemeClr val="dk1"/>
                    </a:solidFill>
                    <a:latin typeface="Times New Roman"/>
                    <a:ea typeface="Times New Roman"/>
                    <a:cs typeface="Times New Roman"/>
                    <a:sym typeface="Times New Roman"/>
                  </a:rPr>
                  <a:t>P</a:t>
                </a:r>
                <a:endParaRPr/>
              </a:p>
            </p:txBody>
          </p:sp>
          <p:cxnSp>
            <p:nvCxnSpPr>
              <p:cNvPr id="216" name="Google Shape;216;p15"/>
              <p:cNvCxnSpPr/>
              <p:nvPr/>
            </p:nvCxnSpPr>
            <p:spPr>
              <a:xfrm>
                <a:off x="685800" y="4681868"/>
                <a:ext cx="0" cy="228600"/>
              </a:xfrm>
              <a:prstGeom prst="straightConnector1">
                <a:avLst/>
              </a:prstGeom>
              <a:noFill/>
              <a:ln w="25400" cap="flat" cmpd="sng">
                <a:solidFill>
                  <a:schemeClr val="dk1"/>
                </a:solidFill>
                <a:prstDash val="solid"/>
                <a:round/>
                <a:headEnd type="none" w="sm" len="sm"/>
                <a:tailEnd type="none" w="sm" len="sm"/>
              </a:ln>
            </p:spPr>
          </p:cxnSp>
          <p:sp>
            <p:nvSpPr>
              <p:cNvPr id="217" name="Google Shape;217;p15"/>
              <p:cNvSpPr txBox="1"/>
              <p:nvPr/>
            </p:nvSpPr>
            <p:spPr>
              <a:xfrm>
                <a:off x="535759" y="4885659"/>
                <a:ext cx="300082" cy="369332"/>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Times New Roman"/>
                    <a:ea typeface="Times New Roman"/>
                    <a:cs typeface="Times New Roman"/>
                    <a:sym typeface="Times New Roman"/>
                  </a:rPr>
                  <a:t>0</a:t>
                </a:r>
                <a:endParaRPr/>
              </a:p>
            </p:txBody>
          </p:sp>
          <p:sp>
            <p:nvSpPr>
              <p:cNvPr id="218" name="Google Shape;218;p15"/>
              <p:cNvSpPr txBox="1"/>
              <p:nvPr/>
            </p:nvSpPr>
            <p:spPr>
              <a:xfrm>
                <a:off x="8155759" y="4885659"/>
                <a:ext cx="248786" cy="369332"/>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Times New Roman"/>
                    <a:ea typeface="Times New Roman"/>
                    <a:cs typeface="Times New Roman"/>
                    <a:sym typeface="Times New Roman"/>
                  </a:rPr>
                  <a:t>t</a:t>
                </a:r>
                <a:endParaRPr/>
              </a:p>
            </p:txBody>
          </p:sp>
          <p:cxnSp>
            <p:nvCxnSpPr>
              <p:cNvPr id="219" name="Google Shape;219;p15"/>
              <p:cNvCxnSpPr/>
              <p:nvPr/>
            </p:nvCxnSpPr>
            <p:spPr>
              <a:xfrm rot="10800000">
                <a:off x="914400" y="4114800"/>
                <a:ext cx="0" cy="694659"/>
              </a:xfrm>
              <a:prstGeom prst="straightConnector1">
                <a:avLst/>
              </a:prstGeom>
              <a:noFill/>
              <a:ln w="28575" cap="flat" cmpd="sng">
                <a:solidFill>
                  <a:schemeClr val="dk1"/>
                </a:solidFill>
                <a:prstDash val="solid"/>
                <a:round/>
                <a:headEnd type="none" w="sm" len="sm"/>
                <a:tailEnd type="triangle" w="med" len="med"/>
              </a:ln>
            </p:spPr>
          </p:cxnSp>
          <p:cxnSp>
            <p:nvCxnSpPr>
              <p:cNvPr id="220" name="Google Shape;220;p15"/>
              <p:cNvCxnSpPr/>
              <p:nvPr/>
            </p:nvCxnSpPr>
            <p:spPr>
              <a:xfrm>
                <a:off x="7924800" y="4095307"/>
                <a:ext cx="0" cy="694659"/>
              </a:xfrm>
              <a:prstGeom prst="straightConnector1">
                <a:avLst/>
              </a:prstGeom>
              <a:noFill/>
              <a:ln w="38100" cap="flat" cmpd="sng">
                <a:solidFill>
                  <a:schemeClr val="dk1"/>
                </a:solidFill>
                <a:prstDash val="solid"/>
                <a:round/>
                <a:headEnd type="none" w="sm" len="sm"/>
                <a:tailEnd type="triangle" w="med" len="med"/>
              </a:ln>
            </p:spPr>
          </p:cxnSp>
          <p:cxnSp>
            <p:nvCxnSpPr>
              <p:cNvPr id="221" name="Google Shape;221;p15"/>
              <p:cNvCxnSpPr/>
              <p:nvPr/>
            </p:nvCxnSpPr>
            <p:spPr>
              <a:xfrm>
                <a:off x="914400" y="4692134"/>
                <a:ext cx="1295400" cy="0"/>
              </a:xfrm>
              <a:prstGeom prst="straightConnector1">
                <a:avLst/>
              </a:prstGeom>
              <a:noFill/>
              <a:ln w="25400" cap="flat" cmpd="sng">
                <a:solidFill>
                  <a:schemeClr val="dk1"/>
                </a:solidFill>
                <a:prstDash val="solid"/>
                <a:round/>
                <a:headEnd type="triangle" w="med" len="med"/>
                <a:tailEnd type="triangle" w="med" len="med"/>
              </a:ln>
            </p:spPr>
          </p:cxnSp>
          <p:cxnSp>
            <p:nvCxnSpPr>
              <p:cNvPr id="222" name="Google Shape;222;p15"/>
              <p:cNvCxnSpPr/>
              <p:nvPr/>
            </p:nvCxnSpPr>
            <p:spPr>
              <a:xfrm>
                <a:off x="914400" y="4221124"/>
                <a:ext cx="7010399" cy="0"/>
              </a:xfrm>
              <a:prstGeom prst="straightConnector1">
                <a:avLst/>
              </a:prstGeom>
              <a:noFill/>
              <a:ln w="25400" cap="flat" cmpd="sng">
                <a:solidFill>
                  <a:schemeClr val="dk1"/>
                </a:solidFill>
                <a:prstDash val="solid"/>
                <a:round/>
                <a:headEnd type="triangle" w="med" len="med"/>
                <a:tailEnd type="triangle" w="med" len="med"/>
              </a:ln>
            </p:spPr>
          </p:cxnSp>
          <p:sp>
            <p:nvSpPr>
              <p:cNvPr id="223" name="Google Shape;223;p15"/>
              <p:cNvSpPr txBox="1"/>
              <p:nvPr/>
            </p:nvSpPr>
            <p:spPr>
              <a:xfrm>
                <a:off x="788916" y="4742121"/>
                <a:ext cx="356443" cy="36933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224" name="Google Shape;224;p15"/>
              <p:cNvSpPr txBox="1"/>
              <p:nvPr/>
            </p:nvSpPr>
            <p:spPr>
              <a:xfrm>
                <a:off x="7810269" y="4725802"/>
                <a:ext cx="375744" cy="369332"/>
              </a:xfrm>
              <a:prstGeom prst="rect">
                <a:avLst/>
              </a:prstGeom>
              <a:blipFill rotWithShape="1">
                <a:blip r:embed="rId4">
                  <a:alphaModFix/>
                </a:blip>
                <a:stretch>
                  <a:fillRect b="-14998"/>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225" name="Google Shape;225;p15"/>
              <p:cNvSpPr txBox="1"/>
              <p:nvPr/>
            </p:nvSpPr>
            <p:spPr>
              <a:xfrm>
                <a:off x="4364995" y="3930134"/>
                <a:ext cx="312906" cy="369332"/>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Times New Roman"/>
                    <a:ea typeface="Times New Roman"/>
                    <a:cs typeface="Times New Roman"/>
                    <a:sym typeface="Times New Roman"/>
                  </a:rPr>
                  <a:t>F</a:t>
                </a:r>
                <a:endParaRPr/>
              </a:p>
            </p:txBody>
          </p:sp>
          <p:sp>
            <p:nvSpPr>
              <p:cNvPr id="226" name="Google Shape;226;p15"/>
              <p:cNvSpPr txBox="1"/>
              <p:nvPr/>
            </p:nvSpPr>
            <p:spPr>
              <a:xfrm>
                <a:off x="1339026" y="4383634"/>
                <a:ext cx="338554" cy="369332"/>
              </a:xfrm>
              <a:prstGeom prst="rect">
                <a:avLst/>
              </a:prstGeom>
              <a:noFill/>
              <a:ln>
                <a:noFill/>
              </a:ln>
            </p:spPr>
            <p:txBody>
              <a:bodyPr spcFirstLastPara="1" wrap="square" lIns="91425" tIns="45700" rIns="91425" bIns="45700" anchor="t" anchorCtr="0">
                <a:spAutoFit/>
              </a:bodyPr>
              <a:lstStyle/>
              <a:p>
                <a:r>
                  <a:rPr lang="en-US" sz="1800">
                    <a:solidFill>
                      <a:schemeClr val="dk1"/>
                    </a:solidFill>
                    <a:latin typeface="Times New Roman"/>
                    <a:ea typeface="Times New Roman"/>
                    <a:cs typeface="Times New Roman"/>
                    <a:sym typeface="Times New Roman"/>
                  </a:rPr>
                  <a:t>R</a:t>
                </a:r>
                <a:endParaRPr/>
              </a:p>
            </p:txBody>
          </p:sp>
          <p:sp>
            <p:nvSpPr>
              <p:cNvPr id="227" name="Google Shape;227;p15"/>
              <p:cNvSpPr txBox="1"/>
              <p:nvPr/>
            </p:nvSpPr>
            <p:spPr>
              <a:xfrm>
                <a:off x="2045938" y="4745638"/>
                <a:ext cx="437684" cy="369332"/>
              </a:xfrm>
              <a:prstGeom prst="rect">
                <a:avLst/>
              </a:prstGeom>
              <a:blipFill rotWithShape="1">
                <a:blip r:embed="rId5">
                  <a:alphaModFix/>
                </a:blip>
                <a:stretch>
                  <a:fillRect b="-1666"/>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grpSp>
        <p:cxnSp>
          <p:nvCxnSpPr>
            <p:cNvPr id="228" name="Google Shape;228;p15"/>
            <p:cNvCxnSpPr/>
            <p:nvPr/>
          </p:nvCxnSpPr>
          <p:spPr>
            <a:xfrm>
              <a:off x="2588441" y="1786296"/>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229" name="Google Shape;229;p15"/>
            <p:cNvCxnSpPr/>
            <p:nvPr/>
          </p:nvCxnSpPr>
          <p:spPr>
            <a:xfrm>
              <a:off x="4743636" y="1786663"/>
              <a:ext cx="685800" cy="0"/>
            </a:xfrm>
            <a:prstGeom prst="straightConnector1">
              <a:avLst/>
            </a:prstGeom>
            <a:noFill/>
            <a:ln w="25400" cap="flat" cmpd="sng">
              <a:solidFill>
                <a:schemeClr val="dk1"/>
              </a:solidFill>
              <a:prstDash val="solid"/>
              <a:round/>
              <a:headEnd type="triangle" w="med" len="med"/>
              <a:tailEnd type="triangle" w="med" len="med"/>
            </a:ln>
          </p:spPr>
        </p:cxnSp>
        <p:cxnSp>
          <p:nvCxnSpPr>
            <p:cNvPr id="230" name="Google Shape;230;p15"/>
            <p:cNvCxnSpPr/>
            <p:nvPr/>
          </p:nvCxnSpPr>
          <p:spPr>
            <a:xfrm>
              <a:off x="7061321" y="1786296"/>
              <a:ext cx="1242119" cy="0"/>
            </a:xfrm>
            <a:prstGeom prst="straightConnector1">
              <a:avLst/>
            </a:prstGeom>
            <a:noFill/>
            <a:ln w="25400" cap="flat" cmpd="sng">
              <a:solidFill>
                <a:schemeClr val="dk1"/>
              </a:solidFill>
              <a:prstDash val="solid"/>
              <a:round/>
              <a:headEnd type="triangle" w="med" len="med"/>
              <a:tailEnd type="triangle" w="med" len="med"/>
            </a:ln>
          </p:spPr>
        </p:cxnSp>
        <p:sp>
          <p:nvSpPr>
            <p:cNvPr id="231" name="Google Shape;231;p15"/>
            <p:cNvSpPr txBox="1"/>
            <p:nvPr/>
          </p:nvSpPr>
          <p:spPr>
            <a:xfrm>
              <a:off x="2693199" y="1443702"/>
              <a:ext cx="476284" cy="369332"/>
            </a:xfrm>
            <a:prstGeom prst="rect">
              <a:avLst/>
            </a:prstGeom>
            <a:blipFill rotWithShape="1">
              <a:blip r:embed="rId6">
                <a:alphaModFix/>
              </a:blip>
              <a:stretch>
                <a:fillRect b="-1666"/>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232" name="Google Shape;232;p15"/>
            <p:cNvSpPr txBox="1"/>
            <p:nvPr/>
          </p:nvSpPr>
          <p:spPr>
            <a:xfrm>
              <a:off x="4848394" y="1430597"/>
              <a:ext cx="481607" cy="369332"/>
            </a:xfrm>
            <a:prstGeom prst="rect">
              <a:avLst/>
            </a:prstGeom>
            <a:blipFill rotWithShape="1">
              <a:blip r:embed="rId7">
                <a:alphaModFix/>
              </a:blip>
              <a:stretch>
                <a:fillRect b="-1666"/>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233" name="Google Shape;233;p15"/>
            <p:cNvSpPr txBox="1"/>
            <p:nvPr/>
          </p:nvSpPr>
          <p:spPr>
            <a:xfrm>
              <a:off x="7454263" y="1451010"/>
              <a:ext cx="481607"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grpSp>
      <p:sp>
        <p:nvSpPr>
          <p:cNvPr id="3" name="Slide Number Placeholder 2">
            <a:extLst>
              <a:ext uri="{FF2B5EF4-FFF2-40B4-BE49-F238E27FC236}">
                <a16:creationId xmlns:a16="http://schemas.microsoft.com/office/drawing/2014/main" id="{E0041107-3C37-F640-1BAB-7BCA6E8F4B2C}"/>
              </a:ext>
            </a:extLst>
          </p:cNvPr>
          <p:cNvSpPr>
            <a:spLocks noGrp="1"/>
          </p:cNvSpPr>
          <p:nvPr>
            <p:ph type="sldNum" sz="quarter" idx="12"/>
          </p:nvPr>
        </p:nvSpPr>
        <p:spPr/>
        <p:txBody>
          <a:bodyPr/>
          <a:lstStyle/>
          <a:p>
            <a:fld id="{00000000-1234-1234-1234-123412341234}" type="slidenum">
              <a:rPr lang="en-US" smtClean="0"/>
              <a:pPr/>
              <a:t>199</a:t>
            </a:fld>
            <a:endParaRPr lang="en-US" dirty="0"/>
          </a:p>
        </p:txBody>
      </p:sp>
      <p:sp>
        <p:nvSpPr>
          <p:cNvPr id="4" name="Google Shape;195;p14">
            <a:extLst>
              <a:ext uri="{FF2B5EF4-FFF2-40B4-BE49-F238E27FC236}">
                <a16:creationId xmlns:a16="http://schemas.microsoft.com/office/drawing/2014/main" id="{828CAA75-1BEE-A12C-0E5A-4A0EB46BC774}"/>
              </a:ext>
            </a:extLst>
          </p:cNvPr>
          <p:cNvSpPr txBox="1">
            <a:spLocks/>
          </p:cNvSpPr>
          <p:nvPr/>
        </p:nvSpPr>
        <p:spPr>
          <a:xfrm>
            <a:off x="774146" y="223964"/>
            <a:ext cx="8119484"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3. </a:t>
            </a:r>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19C20E-3739-5CD9-0A56-6DF11A9138CF}"/>
                  </a:ext>
                </a:extLst>
              </p:cNvPr>
              <p:cNvSpPr txBox="1"/>
              <p:nvPr/>
            </p:nvSpPr>
            <p:spPr>
              <a:xfrm>
                <a:off x="743367" y="3298817"/>
                <a:ext cx="5352633" cy="2926122"/>
              </a:xfrm>
              <a:prstGeom prst="rect">
                <a:avLst/>
              </a:prstGeom>
              <a:noFill/>
            </p:spPr>
            <p:txBody>
              <a:bodyPr wrap="square" rtlCol="0">
                <a:spAutoFit/>
              </a:bodyPr>
              <a:lstStyle/>
              <a:p>
                <a:pPr>
                  <a:lnSpc>
                    <a:spcPct val="120000"/>
                  </a:lnSpc>
                  <a:spcBef>
                    <a:spcPts val="200"/>
                  </a:spcBef>
                  <a:spcAft>
                    <a:spcPts val="200"/>
                  </a:spcAft>
                </a:pPr>
                <a:r>
                  <a:rPr lang="en-VN" i="1" dirty="0">
                    <a:latin typeface="Arial" panose="020B0604020202020204" pitchFamily="34" charset="0"/>
                    <a:cs typeface="Arial" panose="020B0604020202020204" pitchFamily="34" charset="0"/>
                  </a:rPr>
                  <a:t>Giả sử :</a:t>
                </a:r>
              </a:p>
              <a:p>
                <a:pPr marL="285750" indent="-285750">
                  <a:lnSpc>
                    <a:spcPct val="120000"/>
                  </a:lnSpc>
                  <a:spcBef>
                    <a:spcPts val="200"/>
                  </a:spcBef>
                  <a:spcAft>
                    <a:spcPts val="200"/>
                  </a:spcAft>
                  <a:buFont typeface="Arial" panose="020B0604020202020204" pitchFamily="34" charset="0"/>
                  <a:buChar char="•"/>
                </a:pPr>
                <a:r>
                  <a:rPr lang="en-VN" dirty="0">
                    <a:latin typeface="Arial" panose="020B0604020202020204" pitchFamily="34" charset="0"/>
                    <a:cs typeface="Arial" panose="020B0604020202020204" pitchFamily="34" charset="0"/>
                  </a:rPr>
                  <a:t>Quá trình thực thi một tiến trình P gồm nhiều phần</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𝑟</m:t>
                    </m:r>
                  </m:oMath>
                </a14:m>
                <a:r>
                  <a:rPr lang="en-VN" dirty="0">
                    <a:latin typeface="Arial" panose="020B0604020202020204" pitchFamily="34" charset="0"/>
                    <a:cs typeface="Arial" panose="020B0604020202020204" pitchFamily="34" charset="0"/>
                  </a:rPr>
                  <a:t> là thời điểm xuất hiện của P trong hệ thống (Arrival Time/Release Time)</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𝑡</m:t>
                        </m:r>
                      </m:e>
                      <m:sub>
                        <m:r>
                          <a:rPr lang="en-US" b="0" i="1" smtClean="0">
                            <a:latin typeface="Cambria Math" panose="02040503050406030204" pitchFamily="18" charset="0"/>
                            <a:cs typeface="Arial" panose="020B0604020202020204" pitchFamily="34" charset="0"/>
                          </a:rPr>
                          <m:t>0</m:t>
                        </m:r>
                      </m:sub>
                    </m:sSub>
                  </m:oMath>
                </a14:m>
                <a:r>
                  <a:rPr lang="en-VN" dirty="0">
                    <a:latin typeface="Arial" panose="020B0604020202020204" pitchFamily="34" charset="0"/>
                    <a:cs typeface="Arial" panose="020B0604020202020204" pitchFamily="34" charset="0"/>
                  </a:rPr>
                  <a:t> là thời điểm P được thực thi lần đầu tiên</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a:p>
                <a:pPr marL="285750" indent="-285750">
                  <a:lnSpc>
                    <a:spcPct val="120000"/>
                  </a:lnSpc>
                  <a:spcBef>
                    <a:spcPts val="200"/>
                  </a:spcBef>
                  <a:spcAft>
                    <a:spcPts val="200"/>
                  </a:spcAft>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panose="020B0604020202020204" pitchFamily="34" charset="0"/>
                      </a:rPr>
                      <m:t>𝑓</m:t>
                    </m:r>
                  </m:oMath>
                </a14:m>
                <a:r>
                  <a:rPr lang="en-VN" dirty="0">
                    <a:latin typeface="Arial" panose="020B0604020202020204" pitchFamily="34" charset="0"/>
                    <a:cs typeface="Arial" panose="020B0604020202020204" pitchFamily="34" charset="0"/>
                  </a:rPr>
                  <a:t> là thời điểm tiến trình P hoàn thành việc thực thi (Finishing Time)</a:t>
                </a:r>
                <a:r>
                  <a:rPr lang="en-US" dirty="0">
                    <a:latin typeface="Arial" panose="020B0604020202020204" pitchFamily="34" charset="0"/>
                    <a:cs typeface="Arial" panose="020B0604020202020204" pitchFamily="34" charset="0"/>
                  </a:rPr>
                  <a:t>.</a:t>
                </a:r>
                <a:endParaRPr lang="en-VN"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7A19C20E-3739-5CD9-0A56-6DF11A9138CF}"/>
                  </a:ext>
                </a:extLst>
              </p:cNvPr>
              <p:cNvSpPr txBox="1">
                <a:spLocks noRot="1" noChangeAspect="1" noMove="1" noResize="1" noEditPoints="1" noAdjustHandles="1" noChangeArrowheads="1" noChangeShapeType="1" noTextEdit="1"/>
              </p:cNvSpPr>
              <p:nvPr/>
            </p:nvSpPr>
            <p:spPr>
              <a:xfrm>
                <a:off x="743367" y="3298817"/>
                <a:ext cx="5352633" cy="2926122"/>
              </a:xfrm>
              <a:prstGeom prst="rect">
                <a:avLst/>
              </a:prstGeom>
              <a:blipFill>
                <a:blip r:embed="rId9"/>
                <a:stretch>
                  <a:fillRect l="-1025"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CF5C2DE-087C-7CBD-16C6-F43B734ED3C2}"/>
                  </a:ext>
                </a:extLst>
              </p:cNvPr>
              <p:cNvSpPr txBox="1"/>
              <p:nvPr/>
            </p:nvSpPr>
            <p:spPr>
              <a:xfrm>
                <a:off x="6575654" y="3298817"/>
                <a:ext cx="5352633" cy="1058944"/>
              </a:xfrm>
              <a:prstGeom prst="rect">
                <a:avLst/>
              </a:prstGeom>
              <a:noFill/>
            </p:spPr>
            <p:txBody>
              <a:bodyPr wrap="square" rtlCol="0">
                <a:spAutoFit/>
              </a:bodyPr>
              <a:lstStyle/>
              <a:p>
                <a:pPr>
                  <a:lnSpc>
                    <a:spcPct val="120000"/>
                  </a:lnSpc>
                  <a:spcBef>
                    <a:spcPts val="200"/>
                  </a:spcBef>
                  <a:spcAft>
                    <a:spcPts val="200"/>
                  </a:spcAft>
                </a:pPr>
                <a:r>
                  <a:rPr lang="en-VN" dirty="0">
                    <a:latin typeface="Arial" panose="020B0604020202020204" pitchFamily="34" charset="0"/>
                    <a:cs typeface="Arial" panose="020B0604020202020204" pitchFamily="34" charset="0"/>
                  </a:rPr>
                  <a:t>G</a:t>
                </a:r>
                <a:r>
                  <a:rPr lang="en-US" dirty="0" err="1">
                    <a:latin typeface="Arial" panose="020B0604020202020204" pitchFamily="34" charset="0"/>
                    <a:cs typeface="Arial" panose="020B0604020202020204" pitchFamily="34" charset="0"/>
                  </a:rPr>
                  <a:t>ọi</a:t>
                </a:r>
                <a:r>
                  <a:rPr lang="en-VN"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cs typeface="Arial" panose="020B0604020202020204" pitchFamily="34" charset="0"/>
                      </a:rPr>
                      <m:t>𝑅</m:t>
                    </m:r>
                  </m:oMath>
                </a14:m>
                <a:r>
                  <a:rPr lang="en-VN"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cs typeface="Arial" panose="020B0604020202020204" pitchFamily="34" charset="0"/>
                      </a:rPr>
                      <m:t>𝐹</m:t>
                    </m:r>
                  </m:oMath>
                </a14:m>
                <a:r>
                  <a:rPr lang="en-VN" dirty="0">
                    <a:latin typeface="Arial" panose="020B0604020202020204" pitchFamily="34" charset="0"/>
                    <a:cs typeface="Arial" panose="020B0604020202020204" pitchFamily="34" charset="0"/>
                  </a:rPr>
                  <a:t>, và </a:t>
                </a:r>
                <a14:m>
                  <m:oMath xmlns:m="http://schemas.openxmlformats.org/officeDocument/2006/math">
                    <m:r>
                      <a:rPr lang="en-US" i="1">
                        <a:latin typeface="Cambria Math" panose="02040503050406030204" pitchFamily="18" charset="0"/>
                        <a:cs typeface="Arial" panose="020B0604020202020204" pitchFamily="34" charset="0"/>
                      </a:rPr>
                      <m:t>𝑊</m:t>
                    </m:r>
                  </m:oMath>
                </a14:m>
                <a:r>
                  <a:rPr lang="en-VN" dirty="0">
                    <a:latin typeface="Arial" panose="020B0604020202020204" pitchFamily="34" charset="0"/>
                    <a:cs typeface="Arial" panose="020B0604020202020204" pitchFamily="34" charset="0"/>
                  </a:rPr>
                  <a:t> lần lượt là thời gian đáp ứng, thời gian hoàn thành và thời gian đợi của tiến trình P. Khi đó:</a:t>
                </a:r>
              </a:p>
            </p:txBody>
          </p:sp>
        </mc:Choice>
        <mc:Fallback xmlns="">
          <p:sp>
            <p:nvSpPr>
              <p:cNvPr id="6" name="TextBox 5">
                <a:extLst>
                  <a:ext uri="{FF2B5EF4-FFF2-40B4-BE49-F238E27FC236}">
                    <a16:creationId xmlns:a16="http://schemas.microsoft.com/office/drawing/2014/main" id="{7CF5C2DE-087C-7CBD-16C6-F43B734ED3C2}"/>
                  </a:ext>
                </a:extLst>
              </p:cNvPr>
              <p:cNvSpPr txBox="1">
                <a:spLocks noRot="1" noChangeAspect="1" noMove="1" noResize="1" noEditPoints="1" noAdjustHandles="1" noChangeArrowheads="1" noChangeShapeType="1" noTextEdit="1"/>
              </p:cNvSpPr>
              <p:nvPr/>
            </p:nvSpPr>
            <p:spPr>
              <a:xfrm>
                <a:off x="6575654" y="3298817"/>
                <a:ext cx="5352633" cy="1058944"/>
              </a:xfrm>
              <a:prstGeom prst="rect">
                <a:avLst/>
              </a:prstGeom>
              <a:blipFill>
                <a:blip r:embed="rId10"/>
                <a:stretch>
                  <a:fillRect l="-1025" b="-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5F7963-A5D6-2DD6-070F-610AFF82D357}"/>
                  </a:ext>
                </a:extLst>
              </p:cNvPr>
              <p:cNvSpPr txBox="1"/>
              <p:nvPr/>
            </p:nvSpPr>
            <p:spPr>
              <a:xfrm>
                <a:off x="8420668" y="4385391"/>
                <a:ext cx="1182952" cy="358047"/>
              </a:xfrm>
              <a:prstGeom prst="rect">
                <a:avLst/>
              </a:prstGeom>
              <a:noFill/>
            </p:spPr>
            <p:txBody>
              <a:bodyPr wrap="none" lIns="0" tIns="0" rIns="0" bIns="0" rtlCol="0">
                <a:spAutoFit/>
              </a:bodyPr>
              <a:lstStyle/>
              <a:p>
                <a:pPr algn="just">
                  <a:lnSpc>
                    <a:spcPct val="120000"/>
                  </a:lnSpc>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𝑹</m:t>
                      </m:r>
                      <m:r>
                        <a:rPr lang="en-US" b="1" i="1" smtClean="0">
                          <a:latin typeface="Cambria Math" panose="02040503050406030204" pitchFamily="18" charset="0"/>
                          <a:cs typeface="Arial" panose="020B0604020202020204" pitchFamily="34" charset="0"/>
                        </a:rPr>
                        <m:t>=</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𝒕</m:t>
                          </m:r>
                        </m:e>
                        <m:sub>
                          <m:r>
                            <a:rPr lang="en-US" b="1" i="1" smtClean="0">
                              <a:latin typeface="Cambria Math" panose="02040503050406030204" pitchFamily="18" charset="0"/>
                              <a:cs typeface="Arial" panose="020B0604020202020204" pitchFamily="34" charset="0"/>
                            </a:rPr>
                            <m:t>𝟎</m:t>
                          </m:r>
                        </m:sub>
                      </m:sSub>
                      <m:r>
                        <a:rPr lang="en-US" b="1" i="1" smtClean="0">
                          <a:latin typeface="Cambria Math" panose="02040503050406030204" pitchFamily="18" charset="0"/>
                          <a:cs typeface="Arial" panose="020B0604020202020204" pitchFamily="34" charset="0"/>
                        </a:rPr>
                        <m:t> −</m:t>
                      </m:r>
                      <m:r>
                        <a:rPr lang="en-US" b="1" i="1" smtClean="0">
                          <a:latin typeface="Cambria Math" panose="02040503050406030204" pitchFamily="18" charset="0"/>
                          <a:cs typeface="Arial" panose="020B0604020202020204" pitchFamily="34" charset="0"/>
                        </a:rPr>
                        <m:t>𝒓</m:t>
                      </m:r>
                    </m:oMath>
                  </m:oMathPara>
                </a14:m>
                <a:endParaRPr lang="en-VN" b="1" dirty="0">
                  <a:latin typeface="Arial" panose="020B0604020202020204" pitchFamily="34" charset="0"/>
                  <a:cs typeface="Arial" panose="020B0604020202020204" pitchFamily="34" charset="0"/>
                </a:endParaRPr>
              </a:p>
            </p:txBody>
          </p:sp>
        </mc:Choice>
        <mc:Fallback xmlns="">
          <p:sp>
            <p:nvSpPr>
              <p:cNvPr id="7" name="TextBox 6">
                <a:extLst>
                  <a:ext uri="{FF2B5EF4-FFF2-40B4-BE49-F238E27FC236}">
                    <a16:creationId xmlns:a16="http://schemas.microsoft.com/office/drawing/2014/main" id="{0B5F7963-A5D6-2DD6-070F-610AFF82D357}"/>
                  </a:ext>
                </a:extLst>
              </p:cNvPr>
              <p:cNvSpPr txBox="1">
                <a:spLocks noRot="1" noChangeAspect="1" noMove="1" noResize="1" noEditPoints="1" noAdjustHandles="1" noChangeArrowheads="1" noChangeShapeType="1" noTextEdit="1"/>
              </p:cNvSpPr>
              <p:nvPr/>
            </p:nvSpPr>
            <p:spPr>
              <a:xfrm>
                <a:off x="8420668" y="4385391"/>
                <a:ext cx="1182952" cy="358047"/>
              </a:xfrm>
              <a:prstGeom prst="rect">
                <a:avLst/>
              </a:prstGeom>
              <a:blipFill>
                <a:blip r:embed="rId11"/>
                <a:stretch>
                  <a:fillRect l="-3191" r="-2128" b="-13793"/>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443580-ADA3-766E-3460-D57453E1CC89}"/>
                  </a:ext>
                </a:extLst>
              </p:cNvPr>
              <p:cNvSpPr txBox="1"/>
              <p:nvPr/>
            </p:nvSpPr>
            <p:spPr>
              <a:xfrm>
                <a:off x="8467123" y="4771068"/>
                <a:ext cx="1090042" cy="358047"/>
              </a:xfrm>
              <a:prstGeom prst="rect">
                <a:avLst/>
              </a:prstGeom>
              <a:noFill/>
            </p:spPr>
            <p:txBody>
              <a:bodyPr wrap="none" lIns="0" tIns="0" rIns="0" bIns="0" rtlCol="0">
                <a:spAutoFit/>
              </a:bodyPr>
              <a:lstStyle/>
              <a:p>
                <a:pPr algn="just">
                  <a:lnSpc>
                    <a:spcPct val="120000"/>
                  </a:lnSpc>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𝑭</m:t>
                      </m:r>
                      <m:r>
                        <a:rPr lang="en-US" b="1" i="1" smtClean="0">
                          <a:latin typeface="Cambria Math" panose="02040503050406030204" pitchFamily="18" charset="0"/>
                          <a:cs typeface="Arial" panose="020B0604020202020204" pitchFamily="34" charset="0"/>
                        </a:rPr>
                        <m:t>=</m:t>
                      </m:r>
                      <m:r>
                        <a:rPr lang="en-US" b="1" i="1" smtClean="0">
                          <a:latin typeface="Cambria Math" panose="02040503050406030204" pitchFamily="18" charset="0"/>
                          <a:cs typeface="Arial" panose="020B0604020202020204" pitchFamily="34" charset="0"/>
                        </a:rPr>
                        <m:t>𝒇</m:t>
                      </m:r>
                      <m:r>
                        <a:rPr lang="en-US" b="1" i="1" smtClean="0">
                          <a:latin typeface="Cambria Math" panose="02040503050406030204" pitchFamily="18" charset="0"/>
                          <a:cs typeface="Arial" panose="020B0604020202020204" pitchFamily="34" charset="0"/>
                        </a:rPr>
                        <m:t> −</m:t>
                      </m:r>
                      <m:r>
                        <a:rPr lang="en-US" b="1" i="1" smtClean="0">
                          <a:latin typeface="Cambria Math" panose="02040503050406030204" pitchFamily="18" charset="0"/>
                          <a:cs typeface="Arial" panose="020B0604020202020204" pitchFamily="34" charset="0"/>
                        </a:rPr>
                        <m:t>𝒓</m:t>
                      </m:r>
                    </m:oMath>
                  </m:oMathPara>
                </a14:m>
                <a:endParaRPr lang="en-VN" b="1"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6E443580-ADA3-766E-3460-D57453E1CC89}"/>
                  </a:ext>
                </a:extLst>
              </p:cNvPr>
              <p:cNvSpPr txBox="1">
                <a:spLocks noRot="1" noChangeAspect="1" noMove="1" noResize="1" noEditPoints="1" noAdjustHandles="1" noChangeArrowheads="1" noChangeShapeType="1" noTextEdit="1"/>
              </p:cNvSpPr>
              <p:nvPr/>
            </p:nvSpPr>
            <p:spPr>
              <a:xfrm>
                <a:off x="8467123" y="4771068"/>
                <a:ext cx="1090042" cy="358047"/>
              </a:xfrm>
              <a:prstGeom prst="rect">
                <a:avLst/>
              </a:prstGeom>
              <a:blipFill>
                <a:blip r:embed="rId12"/>
                <a:stretch>
                  <a:fillRect l="-3448" r="-2299" b="-17241"/>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CF9409-315F-61B5-5D0A-7FAEAD5E0F66}"/>
                  </a:ext>
                </a:extLst>
              </p:cNvPr>
              <p:cNvSpPr txBox="1"/>
              <p:nvPr/>
            </p:nvSpPr>
            <p:spPr>
              <a:xfrm>
                <a:off x="8187688" y="5156745"/>
                <a:ext cx="1648913" cy="358047"/>
              </a:xfrm>
              <a:prstGeom prst="rect">
                <a:avLst/>
              </a:prstGeom>
              <a:noFill/>
            </p:spPr>
            <p:txBody>
              <a:bodyPr wrap="none" lIns="0" tIns="0" rIns="0" bIns="0" rtlCol="0">
                <a:spAutoFit/>
              </a:bodyPr>
              <a:lstStyle/>
              <a:p>
                <a:pPr algn="just">
                  <a:lnSpc>
                    <a:spcPct val="120000"/>
                  </a:lnSpc>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𝑾</m:t>
                      </m:r>
                      <m:r>
                        <a:rPr lang="en-US" b="1" i="1" smtClean="0">
                          <a:latin typeface="Cambria Math" panose="02040503050406030204" pitchFamily="18" charset="0"/>
                          <a:cs typeface="Arial" panose="020B0604020202020204" pitchFamily="34" charset="0"/>
                        </a:rPr>
                        <m:t>=</m:t>
                      </m:r>
                      <m:r>
                        <a:rPr lang="en-US" b="1" i="1" smtClean="0">
                          <a:latin typeface="Cambria Math" panose="02040503050406030204" pitchFamily="18" charset="0"/>
                          <a:cs typeface="Arial" panose="020B0604020202020204" pitchFamily="34" charset="0"/>
                        </a:rPr>
                        <m:t>𝒇</m:t>
                      </m:r>
                      <m:r>
                        <a:rPr lang="en-US" b="1" i="1" smtClean="0">
                          <a:latin typeface="Cambria Math" panose="02040503050406030204" pitchFamily="18" charset="0"/>
                          <a:cs typeface="Arial" panose="020B0604020202020204" pitchFamily="34" charset="0"/>
                        </a:rPr>
                        <m:t> −</m:t>
                      </m:r>
                      <m:r>
                        <a:rPr lang="en-US" b="1" i="1" smtClean="0">
                          <a:latin typeface="Cambria Math" panose="02040503050406030204" pitchFamily="18" charset="0"/>
                          <a:cs typeface="Arial" panose="020B0604020202020204" pitchFamily="34" charset="0"/>
                        </a:rPr>
                        <m:t>𝒓</m:t>
                      </m:r>
                      <m:r>
                        <a:rPr lang="en-US" b="1" i="1" smtClean="0">
                          <a:latin typeface="Cambria Math" panose="02040503050406030204" pitchFamily="18" charset="0"/>
                          <a:cs typeface="Arial" panose="020B0604020202020204" pitchFamily="34" charset="0"/>
                        </a:rPr>
                        <m:t> −</m:t>
                      </m:r>
                      <m:r>
                        <a:rPr lang="en-US" b="1" i="1" smtClean="0">
                          <a:latin typeface="Cambria Math" panose="02040503050406030204" pitchFamily="18" charset="0"/>
                          <a:cs typeface="Arial" panose="020B0604020202020204" pitchFamily="34" charset="0"/>
                        </a:rPr>
                        <m:t>𝑬</m:t>
                      </m:r>
                    </m:oMath>
                  </m:oMathPara>
                </a14:m>
                <a:endParaRPr lang="en-VN" b="1"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42CF9409-315F-61B5-5D0A-7FAEAD5E0F66}"/>
                  </a:ext>
                </a:extLst>
              </p:cNvPr>
              <p:cNvSpPr txBox="1">
                <a:spLocks noRot="1" noChangeAspect="1" noMove="1" noResize="1" noEditPoints="1" noAdjustHandles="1" noChangeArrowheads="1" noChangeShapeType="1" noTextEdit="1"/>
              </p:cNvSpPr>
              <p:nvPr/>
            </p:nvSpPr>
            <p:spPr>
              <a:xfrm>
                <a:off x="8187688" y="5156745"/>
                <a:ext cx="1648913" cy="358047"/>
              </a:xfrm>
              <a:prstGeom prst="rect">
                <a:avLst/>
              </a:prstGeom>
              <a:blipFill>
                <a:blip r:embed="rId13"/>
                <a:stretch>
                  <a:fillRect l="-2290" r="-2290" b="-13793"/>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1811DF-EE3B-ED04-B1CC-1CBD0F96B009}"/>
                  </a:ext>
                </a:extLst>
              </p:cNvPr>
              <p:cNvSpPr txBox="1"/>
              <p:nvPr/>
            </p:nvSpPr>
            <p:spPr>
              <a:xfrm>
                <a:off x="6575654" y="5542422"/>
                <a:ext cx="5352633" cy="726546"/>
              </a:xfrm>
              <a:prstGeom prst="rect">
                <a:avLst/>
              </a:prstGeom>
              <a:noFill/>
            </p:spPr>
            <p:txBody>
              <a:bodyPr wrap="square" rtlCol="0">
                <a:spAutoFit/>
              </a:bodyPr>
              <a:lstStyle/>
              <a:p>
                <a:pPr>
                  <a:lnSpc>
                    <a:spcPct val="120000"/>
                  </a:lnSpc>
                  <a:spcBef>
                    <a:spcPts val="200"/>
                  </a:spcBef>
                  <a:spcAft>
                    <a:spcPts val="200"/>
                  </a:spcAft>
                </a:pP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14:m>
                  <m:oMath xmlns:m="http://schemas.openxmlformats.org/officeDocument/2006/math">
                    <m:r>
                      <a:rPr lang="en-US" b="1" i="1" smtClean="0">
                        <a:latin typeface="Cambria Math" panose="02040503050406030204" pitchFamily="18" charset="0"/>
                        <a:cs typeface="Arial" panose="020B0604020202020204" pitchFamily="34" charset="0"/>
                      </a:rPr>
                      <m:t>𝑬</m:t>
                    </m:r>
                  </m:oMath>
                </a14:m>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yêu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P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trên</a:t>
                </a:r>
                <a:r>
                  <a:rPr lang="en-US" dirty="0">
                    <a:latin typeface="Arial" panose="020B0604020202020204" pitchFamily="34" charset="0"/>
                    <a:cs typeface="Arial" panose="020B0604020202020204" pitchFamily="34" charset="0"/>
                  </a:rPr>
                  <a:t> CPU (hay CPU Burst)</a:t>
                </a:r>
                <a:endParaRPr lang="en-VN"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D91811DF-EE3B-ED04-B1CC-1CBD0F96B009}"/>
                  </a:ext>
                </a:extLst>
              </p:cNvPr>
              <p:cNvSpPr txBox="1">
                <a:spLocks noRot="1" noChangeAspect="1" noMove="1" noResize="1" noEditPoints="1" noAdjustHandles="1" noChangeArrowheads="1" noChangeShapeType="1" noTextEdit="1"/>
              </p:cNvSpPr>
              <p:nvPr/>
            </p:nvSpPr>
            <p:spPr>
              <a:xfrm>
                <a:off x="6575654" y="5542422"/>
                <a:ext cx="5352633" cy="726546"/>
              </a:xfrm>
              <a:prstGeom prst="rect">
                <a:avLst/>
              </a:prstGeom>
              <a:blipFill>
                <a:blip r:embed="rId14"/>
                <a:stretch>
                  <a:fillRect l="-946" t="-1724" b="-12069"/>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7240D9-C130-DA1D-5134-4DB56A45E8E4}"/>
                  </a:ext>
                </a:extLst>
              </p:cNvPr>
              <p:cNvSpPr txBox="1"/>
              <p:nvPr/>
            </p:nvSpPr>
            <p:spPr>
              <a:xfrm>
                <a:off x="8060858" y="6296596"/>
                <a:ext cx="1902572" cy="358047"/>
              </a:xfrm>
              <a:prstGeom prst="rect">
                <a:avLst/>
              </a:prstGeom>
              <a:noFill/>
            </p:spPr>
            <p:txBody>
              <a:bodyPr wrap="none" lIns="0" tIns="0" rIns="0" bIns="0" rtlCol="0">
                <a:spAutoFit/>
              </a:bodyPr>
              <a:lstStyle/>
              <a:p>
                <a:pPr algn="just">
                  <a:lnSpc>
                    <a:spcPct val="120000"/>
                  </a:lnSpc>
                  <a:spcBef>
                    <a:spcPts val="200"/>
                  </a:spcBef>
                  <a:spcAft>
                    <a:spcPts val="200"/>
                  </a:spcAft>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Arial" panose="020B0604020202020204" pitchFamily="34" charset="0"/>
                        </a:rPr>
                        <m:t>𝑬</m:t>
                      </m:r>
                      <m:r>
                        <a:rPr lang="en-US" b="1" i="1" smtClean="0">
                          <a:latin typeface="Cambria Math" panose="02040503050406030204" pitchFamily="18" charset="0"/>
                          <a:cs typeface="Arial" panose="020B0604020202020204" pitchFamily="34" charset="0"/>
                        </a:rPr>
                        <m:t>= </m:t>
                      </m:r>
                      <m:sSub>
                        <m:sSubPr>
                          <m:ctrlPr>
                            <a:rPr lang="en-US" b="1" i="1" smtClean="0">
                              <a:latin typeface="Cambria Math" panose="02040503050406030204" pitchFamily="18" charset="0"/>
                              <a:cs typeface="Arial" panose="020B0604020202020204" pitchFamily="34" charset="0"/>
                            </a:rPr>
                          </m:ctrlPr>
                        </m:sSubPr>
                        <m:e>
                          <m:r>
                            <a:rPr lang="en-US" b="1" i="1" smtClean="0">
                              <a:latin typeface="Cambria Math" panose="02040503050406030204" pitchFamily="18" charset="0"/>
                              <a:cs typeface="Arial" panose="020B0604020202020204" pitchFamily="34" charset="0"/>
                            </a:rPr>
                            <m:t>𝑬</m:t>
                          </m:r>
                        </m:e>
                        <m:sub>
                          <m:r>
                            <a:rPr lang="en-US" b="1" i="1" smtClean="0">
                              <a:latin typeface="Cambria Math" panose="02040503050406030204" pitchFamily="18" charset="0"/>
                              <a:cs typeface="Arial" panose="020B0604020202020204" pitchFamily="34" charset="0"/>
                            </a:rPr>
                            <m:t>𝟏</m:t>
                          </m:r>
                        </m:sub>
                      </m:sSub>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𝑬</m:t>
                          </m:r>
                        </m:e>
                        <m:sub>
                          <m:r>
                            <a:rPr lang="en-US" b="1" i="1" smtClean="0">
                              <a:latin typeface="Cambria Math" panose="02040503050406030204" pitchFamily="18" charset="0"/>
                              <a:cs typeface="Arial" panose="020B0604020202020204" pitchFamily="34" charset="0"/>
                            </a:rPr>
                            <m:t>𝟐</m:t>
                          </m:r>
                        </m:sub>
                      </m:sSub>
                      <m:r>
                        <a:rPr lang="en-US" b="1" i="1" smtClean="0">
                          <a:latin typeface="Cambria Math" panose="02040503050406030204" pitchFamily="18" charset="0"/>
                          <a:cs typeface="Arial" panose="020B0604020202020204" pitchFamily="34" charset="0"/>
                        </a:rPr>
                        <m:t>+</m:t>
                      </m:r>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𝑬</m:t>
                          </m:r>
                        </m:e>
                        <m:sub>
                          <m:r>
                            <a:rPr lang="en-US" b="1" i="1" smtClean="0">
                              <a:latin typeface="Cambria Math" panose="02040503050406030204" pitchFamily="18" charset="0"/>
                              <a:cs typeface="Arial" panose="020B0604020202020204" pitchFamily="34" charset="0"/>
                            </a:rPr>
                            <m:t>𝟑</m:t>
                          </m:r>
                        </m:sub>
                      </m:sSub>
                    </m:oMath>
                  </m:oMathPara>
                </a14:m>
                <a:endParaRPr lang="en-VN" b="1" dirty="0">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BC7240D9-C130-DA1D-5134-4DB56A45E8E4}"/>
                  </a:ext>
                </a:extLst>
              </p:cNvPr>
              <p:cNvSpPr txBox="1">
                <a:spLocks noRot="1" noChangeAspect="1" noMove="1" noResize="1" noEditPoints="1" noAdjustHandles="1" noChangeArrowheads="1" noChangeShapeType="1" noTextEdit="1"/>
              </p:cNvSpPr>
              <p:nvPr/>
            </p:nvSpPr>
            <p:spPr>
              <a:xfrm>
                <a:off x="8060858" y="6296596"/>
                <a:ext cx="1902572" cy="358047"/>
              </a:xfrm>
              <a:prstGeom prst="rect">
                <a:avLst/>
              </a:prstGeom>
              <a:blipFill>
                <a:blip r:embed="rId15"/>
                <a:stretch>
                  <a:fillRect l="-1987" r="-662" b="-10000"/>
                </a:stretch>
              </a:blipFill>
            </p:spPr>
            <p:txBody>
              <a:bodyPr/>
              <a:lstStyle/>
              <a:p>
                <a:r>
                  <a:rPr lang="en-VN">
                    <a:noFill/>
                  </a:rPr>
                  <a:t> </a:t>
                </a:r>
              </a:p>
            </p:txBody>
          </p:sp>
        </mc:Fallback>
      </mc:AlternateContent>
    </p:spTree>
    <p:extLst>
      <p:ext uri="{BB962C8B-B14F-4D97-AF65-F5344CB8AC3E}">
        <p14:creationId xmlns:p14="http://schemas.microsoft.com/office/powerpoint/2010/main" val="50603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fill="hold"/>
                                        <p:tgtEl>
                                          <p:spTgt spid="205"/>
                                        </p:tgtEl>
                                        <p:attrNameLst>
                                          <p:attrName>ppt_x</p:attrName>
                                        </p:attrNameLst>
                                      </p:cBhvr>
                                      <p:tavLst>
                                        <p:tav tm="0">
                                          <p:val>
                                            <p:strVal val="#ppt_x"/>
                                          </p:val>
                                        </p:tav>
                                        <p:tav tm="100000">
                                          <p:val>
                                            <p:strVal val="#ppt_x"/>
                                          </p:val>
                                        </p:tav>
                                      </p:tavLst>
                                    </p:anim>
                                    <p:anim calcmode="lin" valueType="num">
                                      <p:cBhvr additive="base">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0"/>
                                        </p:tgtEl>
                                        <p:attrNameLst>
                                          <p:attrName>style.visibility</p:attrName>
                                        </p:attrNameLst>
                                      </p:cBhvr>
                                      <p:to>
                                        <p:strVal val="visible"/>
                                      </p:to>
                                    </p:set>
                                    <p:anim calcmode="lin" valueType="num">
                                      <p:cBhvr additive="base">
                                        <p:cTn id="13" dur="500" fill="hold"/>
                                        <p:tgtEl>
                                          <p:spTgt spid="210"/>
                                        </p:tgtEl>
                                        <p:attrNameLst>
                                          <p:attrName>ppt_x</p:attrName>
                                        </p:attrNameLst>
                                      </p:cBhvr>
                                      <p:tavLst>
                                        <p:tav tm="0">
                                          <p:val>
                                            <p:strVal val="#ppt_x"/>
                                          </p:val>
                                        </p:tav>
                                        <p:tav tm="100000">
                                          <p:val>
                                            <p:strVal val="#ppt_x"/>
                                          </p:val>
                                        </p:tav>
                                      </p:tavLst>
                                    </p:anim>
                                    <p:anim calcmode="lin" valueType="num">
                                      <p:cBhvr additive="base">
                                        <p:cTn id="14"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5" grpId="0"/>
      <p:bldP spid="6" grpId="0"/>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a:t>
            </a:fld>
            <a:endParaRPr kumimoji="1" lang="ja-JP" altLang="en-US"/>
          </a:p>
        </p:txBody>
      </p:sp>
      <p:sp>
        <p:nvSpPr>
          <p:cNvPr id="3" name="コンテンツ プレースホルダー 2"/>
          <p:cNvSpPr>
            <a:spLocks noGrp="1"/>
          </p:cNvSpPr>
          <p:nvPr>
            <p:ph type="body" sz="quarter" idx="13"/>
          </p:nvPr>
        </p:nvSpPr>
        <p:spPr/>
        <p:txBody>
          <a:bodyPr/>
          <a:lstStyle/>
          <a:p>
            <a:r>
              <a:rPr lang="vi-VN" altLang="ja-JP" dirty="0"/>
              <a:t>Hiểu và phát biểu lại được các khái niệm cơ bản về hệ điều hành, </a:t>
            </a:r>
            <a:r>
              <a:rPr lang="en-US" altLang="ja-JP" dirty="0" err="1"/>
              <a:t>tổ</a:t>
            </a:r>
            <a:r>
              <a:rPr lang="en-US" altLang="ja-JP" dirty="0"/>
              <a:t> </a:t>
            </a:r>
            <a:r>
              <a:rPr lang="en-US" altLang="ja-JP" dirty="0" err="1"/>
              <a:t>chức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r>
              <a:rPr lang="en-US" altLang="ja-JP" dirty="0"/>
              <a:t> </a:t>
            </a:r>
            <a:r>
              <a:rPr lang="en-US" altLang="ja-JP" dirty="0" err="1"/>
              <a:t>và</a:t>
            </a:r>
            <a:r>
              <a:rPr lang="en-US" altLang="ja-JP" dirty="0"/>
              <a:t> </a:t>
            </a:r>
            <a:r>
              <a:rPr lang="en-US" altLang="ja-JP" dirty="0" err="1"/>
              <a:t>kiến</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r>
              <a:rPr lang="en-US" altLang="ja-JP" dirty="0"/>
              <a:t>. </a:t>
            </a:r>
            <a:endParaRPr lang="vi-VN" altLang="ja-JP" dirty="0"/>
          </a:p>
          <a:p>
            <a:r>
              <a:rPr lang="vi-VN" altLang="ja-JP" dirty="0"/>
              <a:t>Biết được </a:t>
            </a:r>
            <a:r>
              <a:rPr lang="en-US" altLang="ja-JP" dirty="0" err="1"/>
              <a:t>các</a:t>
            </a:r>
            <a:r>
              <a:rPr lang="en-US" altLang="ja-JP" dirty="0"/>
              <a:t> </a:t>
            </a:r>
            <a:r>
              <a:rPr lang="en-US" altLang="ja-JP" dirty="0" err="1"/>
              <a:t>thao</a:t>
            </a:r>
            <a:r>
              <a:rPr lang="en-US" altLang="ja-JP" dirty="0"/>
              <a:t> </a:t>
            </a:r>
            <a:r>
              <a:rPr lang="en-US" altLang="ja-JP" dirty="0" err="1"/>
              <a:t>tác</a:t>
            </a:r>
            <a:r>
              <a:rPr lang="en-US" altLang="ja-JP" dirty="0"/>
              <a:t> </a:t>
            </a:r>
            <a:r>
              <a:rPr lang="en-US" altLang="ja-JP" dirty="0" err="1"/>
              <a:t>cơ</a:t>
            </a:r>
            <a:r>
              <a:rPr lang="en-US" altLang="ja-JP" dirty="0"/>
              <a:t> </a:t>
            </a:r>
            <a:r>
              <a:rPr lang="en-US" altLang="ja-JP" dirty="0" err="1"/>
              <a:t>bản</a:t>
            </a:r>
            <a:r>
              <a:rPr lang="en-US" altLang="ja-JP" dirty="0"/>
              <a:t> </a:t>
            </a:r>
            <a:r>
              <a:rPr lang="en-US" altLang="ja-JP" dirty="0" err="1"/>
              <a:t>trong</a:t>
            </a:r>
            <a:r>
              <a:rPr lang="vi-VN" altLang="ja-JP" dirty="0"/>
              <a:t> hệ điều hành</a:t>
            </a:r>
          </a:p>
        </p:txBody>
      </p:sp>
      <p:sp>
        <p:nvSpPr>
          <p:cNvPr id="7" name="Text Placeholder 6">
            <a:extLst>
              <a:ext uri="{FF2B5EF4-FFF2-40B4-BE49-F238E27FC236}">
                <a16:creationId xmlns:a16="http://schemas.microsoft.com/office/drawing/2014/main" id="{7504B0F6-C8AA-2C69-BCC1-2ED6D351A58D}"/>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60125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2.4. </a:t>
            </a:r>
            <a:r>
              <a:rPr lang="en-US" altLang="ja-JP" dirty="0" err="1"/>
              <a:t>Cấu</a:t>
            </a:r>
            <a:r>
              <a:rPr lang="en-US" altLang="ja-JP" dirty="0"/>
              <a:t> </a:t>
            </a:r>
            <a:r>
              <a:rPr lang="en-US" altLang="ja-JP" dirty="0" err="1"/>
              <a:t>trúc</a:t>
            </a:r>
            <a:r>
              <a:rPr lang="en-US" altLang="ja-JP" dirty="0"/>
              <a:t> </a:t>
            </a:r>
            <a:r>
              <a:rPr lang="en-US" altLang="ja-JP" dirty="0" err="1"/>
              <a:t>lưu</a:t>
            </a:r>
            <a:r>
              <a:rPr lang="en-US" altLang="ja-JP" dirty="0"/>
              <a:t> </a:t>
            </a:r>
            <a:r>
              <a:rPr lang="en-US" altLang="ja-JP" dirty="0" err="1"/>
              <a:t>trữ</a:t>
            </a:r>
            <a:r>
              <a:rPr lang="en-US" altLang="ja-JP" dirty="0"/>
              <a:t> (storage)</a:t>
            </a:r>
          </a:p>
        </p:txBody>
      </p:sp>
      <p:sp>
        <p:nvSpPr>
          <p:cNvPr id="7" name="Content Placeholder 6"/>
          <p:cNvSpPr>
            <a:spLocks noGrp="1"/>
          </p:cNvSpPr>
          <p:nvPr>
            <p:ph idx="1"/>
          </p:nvPr>
        </p:nvSpPr>
        <p:spPr/>
        <p:txBody>
          <a:bodyPr/>
          <a:lstStyle/>
          <a:p>
            <a:r>
              <a:rPr lang="en-US" dirty="0" err="1"/>
              <a:t>Hệ</a:t>
            </a:r>
            <a:r>
              <a:rPr lang="en-US" dirty="0"/>
              <a:t> </a:t>
            </a:r>
            <a:r>
              <a:rPr lang="en-US" dirty="0" err="1"/>
              <a:t>thống</a:t>
            </a:r>
            <a:r>
              <a:rPr lang="en-US" dirty="0"/>
              <a:t> </a:t>
            </a:r>
            <a:r>
              <a:rPr lang="en-US" dirty="0" err="1"/>
              <a:t>lưu</a:t>
            </a:r>
            <a:r>
              <a:rPr lang="en-US" dirty="0"/>
              <a:t> </a:t>
            </a:r>
            <a:r>
              <a:rPr lang="en-US" dirty="0" err="1"/>
              <a:t>trữ</a:t>
            </a:r>
            <a:r>
              <a:rPr lang="en-US" dirty="0"/>
              <a:t> </a:t>
            </a:r>
            <a:r>
              <a:rPr lang="en-US" dirty="0" err="1"/>
              <a:t>được</a:t>
            </a:r>
            <a:r>
              <a:rPr lang="en-US" dirty="0"/>
              <a:t> </a:t>
            </a:r>
            <a:r>
              <a:rPr lang="en-US" dirty="0" err="1"/>
              <a:t>tổ</a:t>
            </a:r>
            <a:r>
              <a:rPr lang="en-US" dirty="0"/>
              <a:t> </a:t>
            </a:r>
            <a:r>
              <a:rPr lang="en-US" dirty="0" err="1"/>
              <a:t>chức</a:t>
            </a:r>
            <a:r>
              <a:rPr lang="en-US" dirty="0"/>
              <a:t> </a:t>
            </a:r>
            <a:r>
              <a:rPr lang="en-US" dirty="0" err="1"/>
              <a:t>phân</a:t>
            </a:r>
            <a:r>
              <a:rPr lang="en-US" dirty="0"/>
              <a:t> </a:t>
            </a:r>
            <a:r>
              <a:rPr lang="en-US" dirty="0" err="1"/>
              <a:t>cấp</a:t>
            </a:r>
            <a:r>
              <a:rPr lang="en-US" dirty="0"/>
              <a:t> </a:t>
            </a:r>
            <a:r>
              <a:rPr lang="en-US" dirty="0" err="1"/>
              <a:t>dựa</a:t>
            </a:r>
            <a:r>
              <a:rPr lang="en-US" dirty="0"/>
              <a:t> </a:t>
            </a:r>
            <a:r>
              <a:rPr lang="en-US" dirty="0" err="1"/>
              <a:t>trên</a:t>
            </a:r>
            <a:r>
              <a:rPr lang="en-US" dirty="0"/>
              <a:t>:</a:t>
            </a:r>
          </a:p>
          <a:p>
            <a:pPr lvl="1"/>
            <a:r>
              <a:rPr lang="en-US" dirty="0" err="1"/>
              <a:t>Tốc</a:t>
            </a:r>
            <a:r>
              <a:rPr lang="en-US" dirty="0"/>
              <a:t> </a:t>
            </a:r>
            <a:r>
              <a:rPr lang="en-US" dirty="0" err="1"/>
              <a:t>độ</a:t>
            </a:r>
            <a:r>
              <a:rPr lang="en-US" dirty="0"/>
              <a:t> </a:t>
            </a:r>
            <a:r>
              <a:rPr lang="en-US" dirty="0" err="1"/>
              <a:t>truy</a:t>
            </a:r>
            <a:r>
              <a:rPr lang="en-US" dirty="0"/>
              <a:t> </a:t>
            </a:r>
            <a:r>
              <a:rPr lang="en-US" dirty="0" err="1"/>
              <a:t>xuất</a:t>
            </a:r>
            <a:r>
              <a:rPr lang="en-US" dirty="0"/>
              <a:t> (speed).</a:t>
            </a:r>
          </a:p>
          <a:p>
            <a:pPr lvl="1"/>
            <a:r>
              <a:rPr lang="en-US" dirty="0"/>
              <a:t>Chi </a:t>
            </a:r>
            <a:r>
              <a:rPr lang="en-US" dirty="0" err="1"/>
              <a:t>phí</a:t>
            </a:r>
            <a:r>
              <a:rPr lang="en-US" dirty="0"/>
              <a:t> (cost).</a:t>
            </a:r>
          </a:p>
          <a:p>
            <a:pPr lvl="1"/>
            <a:r>
              <a:rPr lang="en-US" dirty="0" err="1"/>
              <a:t>Khả</a:t>
            </a:r>
            <a:r>
              <a:rPr lang="en-US" dirty="0"/>
              <a:t> </a:t>
            </a:r>
            <a:r>
              <a:rPr lang="en-US" dirty="0" err="1"/>
              <a:t>năng</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khi</a:t>
            </a:r>
            <a:r>
              <a:rPr lang="en-US" dirty="0"/>
              <a:t> </a:t>
            </a:r>
            <a:r>
              <a:rPr lang="en-US" dirty="0" err="1"/>
              <a:t>không</a:t>
            </a:r>
            <a:r>
              <a:rPr lang="en-US" dirty="0"/>
              <a:t> </a:t>
            </a:r>
            <a:r>
              <a:rPr lang="en-US" dirty="0" err="1"/>
              <a:t>có</a:t>
            </a:r>
            <a:r>
              <a:rPr lang="en-US" dirty="0"/>
              <a:t> </a:t>
            </a:r>
            <a:r>
              <a:rPr lang="en-US" dirty="0" err="1"/>
              <a:t>nguồn</a:t>
            </a:r>
            <a:r>
              <a:rPr lang="en-US" dirty="0"/>
              <a:t> </a:t>
            </a:r>
            <a:r>
              <a:rPr lang="en-US" dirty="0" err="1"/>
              <a:t>điện</a:t>
            </a:r>
            <a:r>
              <a:rPr lang="en-US" dirty="0"/>
              <a:t> (v</a:t>
            </a:r>
            <a:r>
              <a:rPr lang="en-US" altLang="en-US" dirty="0"/>
              <a:t>olatility).</a:t>
            </a:r>
          </a:p>
          <a:p>
            <a:pPr lvl="1"/>
            <a:endParaRPr lang="vi-VN" dirty="0"/>
          </a:p>
          <a:p>
            <a:endParaRPr lang="en-US"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20</a:t>
            </a:fld>
            <a:endParaRPr kumimoji="1" lang="ja-JP" altLang="en-US"/>
          </a:p>
        </p:txBody>
      </p:sp>
    </p:spTree>
    <p:extLst>
      <p:ext uri="{BB962C8B-B14F-4D97-AF65-F5344CB8AC3E}">
        <p14:creationId xmlns:p14="http://schemas.microsoft.com/office/powerpoint/2010/main" val="30219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16"/>
          <p:cNvSpPr txBox="1">
            <a:spLocks noGrp="1"/>
          </p:cNvSpPr>
          <p:nvPr>
            <p:ph idx="1"/>
          </p:nvPr>
        </p:nvSpPr>
        <p:spPr>
          <a:xfrm>
            <a:off x="774145" y="2035629"/>
            <a:ext cx="10579654" cy="3167742"/>
          </a:xfrm>
          <a:prstGeom prst="rect">
            <a:avLst/>
          </a:prstGeom>
          <a:noFill/>
          <a:ln>
            <a:noFill/>
          </a:ln>
        </p:spPr>
        <p:txBody>
          <a:bodyPr spcFirstLastPara="1" wrap="square" lIns="91425" tIns="45700" rIns="91425" bIns="45700" anchor="t" anchorCtr="0">
            <a:noAutofit/>
          </a:bodyPr>
          <a:lstStyle/>
          <a:p>
            <a:pPr marL="227013" lvl="1" indent="-217488">
              <a:spcBef>
                <a:spcPts val="1200"/>
              </a:spcBef>
            </a:pPr>
            <a:r>
              <a:rPr lang="en-US" b="1" dirty="0" err="1">
                <a:gradFill>
                  <a:gsLst>
                    <a:gs pos="0">
                      <a:srgbClr val="0072FF"/>
                    </a:gs>
                    <a:gs pos="100000">
                      <a:srgbClr val="00C6FF"/>
                    </a:gs>
                  </a:gsLst>
                  <a:lin ang="2700000" scaled="1"/>
                </a:gradFill>
              </a:rPr>
              <a:t>Hiệu</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năng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sử</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dụng</a:t>
            </a:r>
            <a:r>
              <a:rPr lang="en-US" b="1" dirty="0">
                <a:gradFill>
                  <a:gsLst>
                    <a:gs pos="0">
                      <a:srgbClr val="0072FF"/>
                    </a:gs>
                    <a:gs pos="100000">
                      <a:srgbClr val="00C6FF"/>
                    </a:gs>
                  </a:gsLst>
                  <a:lin ang="2700000" scaled="1"/>
                </a:gradFill>
              </a:rPr>
              <a:t> CPU </a:t>
            </a:r>
            <a:r>
              <a:rPr lang="en-US" dirty="0"/>
              <a:t>(</a:t>
            </a:r>
            <a:r>
              <a:rPr lang="en-US" i="1" dirty="0">
                <a:gradFill>
                  <a:gsLst>
                    <a:gs pos="0">
                      <a:srgbClr val="0072FF"/>
                    </a:gs>
                    <a:gs pos="100000">
                      <a:srgbClr val="00C6FF"/>
                    </a:gs>
                  </a:gsLst>
                  <a:lin ang="2700000" scaled="1"/>
                </a:gradFill>
              </a:rPr>
              <a:t>processor utilization</a:t>
            </a:r>
            <a:r>
              <a:rPr lang="en-US" dirty="0"/>
              <a:t>): </a:t>
            </a:r>
            <a:r>
              <a:rPr lang="en-US" dirty="0" err="1"/>
              <a:t>định</a:t>
            </a:r>
            <a:r>
              <a:rPr lang="en-US" dirty="0"/>
              <a:t> </a:t>
            </a:r>
            <a:r>
              <a:rPr lang="en-US" dirty="0" err="1"/>
              <a:t>thời</a:t>
            </a:r>
            <a:r>
              <a:rPr lang="en-US" dirty="0"/>
              <a:t> </a:t>
            </a:r>
            <a:r>
              <a:rPr lang="en-US" dirty="0" err="1"/>
              <a:t>sao</a:t>
            </a:r>
            <a:r>
              <a:rPr lang="en-US" dirty="0"/>
              <a:t> </a:t>
            </a:r>
            <a:r>
              <a:rPr lang="en-US" dirty="0" err="1"/>
              <a:t>cho</a:t>
            </a:r>
            <a:r>
              <a:rPr lang="en-US" dirty="0"/>
              <a:t> CPU </a:t>
            </a:r>
            <a:r>
              <a:rPr lang="en-US" dirty="0" err="1"/>
              <a:t>càng</a:t>
            </a:r>
            <a:r>
              <a:rPr lang="en-US" dirty="0"/>
              <a:t> </a:t>
            </a:r>
            <a:r>
              <a:rPr lang="en-US" dirty="0" err="1"/>
              <a:t>bận</a:t>
            </a:r>
            <a:r>
              <a:rPr lang="en-US" dirty="0"/>
              <a:t> </a:t>
            </a:r>
            <a:r>
              <a:rPr lang="en-US" dirty="0" err="1"/>
              <a:t>càng</a:t>
            </a:r>
            <a:r>
              <a:rPr lang="en-US" dirty="0"/>
              <a:t> </a:t>
            </a:r>
            <a:r>
              <a:rPr lang="en-US" dirty="0" err="1"/>
              <a:t>tốt</a:t>
            </a:r>
            <a:r>
              <a:rPr lang="en-US" dirty="0"/>
              <a:t> → </a:t>
            </a:r>
            <a:r>
              <a:rPr lang="en-US" b="1" dirty="0" err="1">
                <a:gradFill>
                  <a:gsLst>
                    <a:gs pos="0">
                      <a:srgbClr val="0072FF"/>
                    </a:gs>
                    <a:gs pos="100000">
                      <a:srgbClr val="00C6FF"/>
                    </a:gs>
                  </a:gsLst>
                  <a:lin ang="2700000" scaled="1"/>
                </a:gradFill>
              </a:rPr>
              <a:t>cực</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đại</a:t>
            </a:r>
            <a:endParaRPr b="1" dirty="0">
              <a:gradFill>
                <a:gsLst>
                  <a:gs pos="0">
                    <a:srgbClr val="0072FF"/>
                  </a:gs>
                  <a:gs pos="100000">
                    <a:srgbClr val="00C6FF"/>
                  </a:gs>
                </a:gsLst>
                <a:lin ang="2700000" scaled="1"/>
              </a:gradFill>
            </a:endParaRPr>
          </a:p>
          <a:p>
            <a:pPr marL="227013" lvl="1" indent="-217488">
              <a:spcBef>
                <a:spcPts val="1200"/>
              </a:spcBef>
            </a:pPr>
            <a:r>
              <a:rPr lang="en-US" b="1" dirty="0" err="1">
                <a:gradFill>
                  <a:gsLst>
                    <a:gs pos="0">
                      <a:srgbClr val="0072FF"/>
                    </a:gs>
                    <a:gs pos="100000">
                      <a:srgbClr val="00C6FF"/>
                    </a:gs>
                  </a:gsLst>
                  <a:lin ang="2700000" scaled="1"/>
                </a:gradFill>
              </a:rPr>
              <a:t>Tính</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công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bằng</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fairness</a:t>
            </a:r>
            <a:r>
              <a:rPr lang="en-US" dirty="0"/>
              <a:t>): </a:t>
            </a:r>
            <a:r>
              <a:rPr lang="en-US" dirty="0" err="1"/>
              <a:t>tất</a:t>
            </a:r>
            <a:r>
              <a:rPr lang="en-US" dirty="0"/>
              <a:t> </a:t>
            </a:r>
            <a:r>
              <a:rPr lang="en-US" dirty="0" err="1"/>
              <a:t>cả</a:t>
            </a:r>
            <a:r>
              <a:rPr lang="en-US" dirty="0"/>
              <a:t> </a:t>
            </a:r>
            <a:r>
              <a:rPr lang="en-US" dirty="0" err="1"/>
              <a:t>tiến</a:t>
            </a:r>
            <a:r>
              <a:rPr lang="en-US" dirty="0"/>
              <a:t> </a:t>
            </a:r>
            <a:r>
              <a:rPr lang="en-US" dirty="0" err="1"/>
              <a:t>trình</a:t>
            </a:r>
            <a:r>
              <a:rPr lang="en-US" dirty="0"/>
              <a:t> </a:t>
            </a:r>
            <a:r>
              <a:rPr lang="en-US" dirty="0" err="1"/>
              <a:t>phải</a:t>
            </a:r>
            <a:r>
              <a:rPr lang="en-US" dirty="0"/>
              <a:t> </a:t>
            </a:r>
            <a:r>
              <a:rPr lang="en-US" dirty="0" err="1"/>
              <a:t>được</a:t>
            </a:r>
            <a:r>
              <a:rPr lang="en-US" dirty="0"/>
              <a:t> </a:t>
            </a:r>
            <a:r>
              <a:rPr lang="en-US" b="1" dirty="0" err="1">
                <a:gradFill>
                  <a:gsLst>
                    <a:gs pos="0">
                      <a:srgbClr val="0072FF"/>
                    </a:gs>
                    <a:gs pos="100000">
                      <a:srgbClr val="00C6FF"/>
                    </a:gs>
                  </a:gsLst>
                  <a:lin ang="2700000" scaled="1"/>
                </a:gradFill>
              </a:rPr>
              <a:t>đối</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xử</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như</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nhau</a:t>
            </a:r>
            <a:r>
              <a:rPr lang="en-US" b="1" dirty="0">
                <a:gradFill>
                  <a:gsLst>
                    <a:gs pos="0">
                      <a:srgbClr val="0072FF"/>
                    </a:gs>
                    <a:gs pos="100000">
                      <a:srgbClr val="00C6FF"/>
                    </a:gs>
                  </a:gsLst>
                  <a:lin ang="2700000" scaled="1"/>
                </a:gradFill>
              </a:rPr>
              <a:t>.</a:t>
            </a:r>
            <a:endParaRPr b="1" dirty="0">
              <a:gradFill>
                <a:gsLst>
                  <a:gs pos="0">
                    <a:srgbClr val="0072FF"/>
                  </a:gs>
                  <a:gs pos="100000">
                    <a:srgbClr val="00C6FF"/>
                  </a:gs>
                </a:gsLst>
                <a:lin ang="2700000" scaled="1"/>
              </a:gradFill>
            </a:endParaRPr>
          </a:p>
          <a:p>
            <a:pPr marL="227013" lvl="1" indent="-217488">
              <a:spcBef>
                <a:spcPts val="1200"/>
              </a:spcBef>
            </a:pPr>
            <a:r>
              <a:rPr lang="en-US" b="1" dirty="0" err="1">
                <a:gradFill>
                  <a:gsLst>
                    <a:gs pos="0">
                      <a:srgbClr val="0072FF"/>
                    </a:gs>
                    <a:gs pos="100000">
                      <a:srgbClr val="00C6FF"/>
                    </a:gs>
                  </a:gsLst>
                  <a:lin ang="2700000" scaled="1"/>
                </a:gradFill>
              </a:rPr>
              <a:t>Thông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lượng</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throughput</a:t>
            </a:r>
            <a:r>
              <a:rPr lang="en-US" dirty="0"/>
              <a:t>): </a:t>
            </a:r>
            <a:r>
              <a:rPr lang="en-US" dirty="0" err="1"/>
              <a:t>số</a:t>
            </a:r>
            <a:r>
              <a:rPr lang="en-US" dirty="0"/>
              <a:t> </a:t>
            </a:r>
            <a:r>
              <a:rPr lang="en-US" dirty="0" err="1"/>
              <a:t>tiến</a:t>
            </a:r>
            <a:r>
              <a:rPr lang="en-US" dirty="0"/>
              <a:t> </a:t>
            </a:r>
            <a:r>
              <a:rPr lang="en-US" dirty="0" err="1"/>
              <a:t>trình</a:t>
            </a:r>
            <a:r>
              <a:rPr lang="en-US" dirty="0"/>
              <a:t> </a:t>
            </a:r>
            <a:r>
              <a:rPr lang="en-US" dirty="0" err="1"/>
              <a:t>hoàn</a:t>
            </a:r>
            <a:r>
              <a:rPr lang="en-US" dirty="0"/>
              <a:t> </a:t>
            </a:r>
            <a:r>
              <a:rPr lang="en-US" dirty="0" err="1"/>
              <a:t>tất</a:t>
            </a:r>
            <a:r>
              <a:rPr lang="en-US" dirty="0"/>
              <a:t> </a:t>
            </a:r>
            <a:r>
              <a:rPr lang="en-US" dirty="0" err="1"/>
              <a:t>công</a:t>
            </a:r>
            <a:r>
              <a:rPr lang="en-US" dirty="0"/>
              <a:t> </a:t>
            </a:r>
            <a:r>
              <a:rPr lang="en-US" dirty="0" err="1"/>
              <a:t>việc</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vị</a:t>
            </a:r>
            <a:r>
              <a:rPr lang="en-US" dirty="0"/>
              <a:t> </a:t>
            </a:r>
            <a:r>
              <a:rPr lang="en-US" dirty="0" err="1"/>
              <a:t>thời</a:t>
            </a:r>
            <a:r>
              <a:rPr lang="en-US" dirty="0"/>
              <a:t> </a:t>
            </a:r>
            <a:r>
              <a:rPr lang="en-US" dirty="0" err="1"/>
              <a:t>gian</a:t>
            </a:r>
            <a:r>
              <a:rPr lang="en-US" dirty="0"/>
              <a:t> → </a:t>
            </a:r>
            <a:r>
              <a:rPr lang="en-US" b="1" dirty="0" err="1">
                <a:gradFill>
                  <a:gsLst>
                    <a:gs pos="0">
                      <a:srgbClr val="0072FF"/>
                    </a:gs>
                    <a:gs pos="100000">
                      <a:srgbClr val="00C6FF"/>
                    </a:gs>
                  </a:gsLst>
                  <a:lin ang="2700000" scaled="1"/>
                </a:gradFill>
              </a:rPr>
              <a:t>cực</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đại</a:t>
            </a:r>
            <a:endParaRPr b="1" dirty="0">
              <a:gradFill>
                <a:gsLst>
                  <a:gs pos="0">
                    <a:srgbClr val="0072FF"/>
                  </a:gs>
                  <a:gs pos="100000">
                    <a:srgbClr val="00C6FF"/>
                  </a:gs>
                </a:gsLst>
                <a:lin ang="2700000" scaled="1"/>
              </a:gradFill>
            </a:endParaRPr>
          </a:p>
        </p:txBody>
      </p:sp>
      <p:sp>
        <p:nvSpPr>
          <p:cNvPr id="242" name="Google Shape;242;p1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47C3E8B1-C1B0-37CD-FF4A-E2A35F0323E2}"/>
              </a:ext>
            </a:extLst>
          </p:cNvPr>
          <p:cNvSpPr>
            <a:spLocks noGrp="1"/>
          </p:cNvSpPr>
          <p:nvPr>
            <p:ph type="sldNum" sz="quarter" idx="12"/>
          </p:nvPr>
        </p:nvSpPr>
        <p:spPr/>
        <p:txBody>
          <a:bodyPr/>
          <a:lstStyle/>
          <a:p>
            <a:fld id="{00000000-1234-1234-1234-123412341234}" type="slidenum">
              <a:rPr lang="en-US" smtClean="0"/>
              <a:pPr/>
              <a:t>200</a:t>
            </a:fld>
            <a:endParaRPr lang="en-US" dirty="0"/>
          </a:p>
        </p:txBody>
      </p:sp>
      <p:sp>
        <p:nvSpPr>
          <p:cNvPr id="5" name="Google Shape;205;p15">
            <a:extLst>
              <a:ext uri="{FF2B5EF4-FFF2-40B4-BE49-F238E27FC236}">
                <a16:creationId xmlns:a16="http://schemas.microsoft.com/office/drawing/2014/main" id="{7D802DEC-746D-3CE3-3015-A4F13F9DA17D}"/>
              </a:ext>
            </a:extLst>
          </p:cNvPr>
          <p:cNvSpPr txBox="1">
            <a:spLocks noGrp="1"/>
          </p:cNvSpPr>
          <p:nvPr>
            <p:ph type="title"/>
          </p:nvPr>
        </p:nvSpPr>
        <p:spPr>
          <a:xfrm>
            <a:off x="774145" y="1275369"/>
            <a:ext cx="5291833" cy="494751"/>
          </a:xfrm>
          <a:prstGeom prst="rect">
            <a:avLst/>
          </a:prstGeom>
          <a:gradFill>
            <a:gsLst>
              <a:gs pos="0">
                <a:srgbClr val="0072FF"/>
              </a:gs>
              <a:gs pos="100000">
                <a:srgbClr val="00C6FF"/>
              </a:gs>
            </a:gsLst>
            <a:lin ang="2700000" scaled="1"/>
          </a:gradFill>
        </p:spPr>
        <p:txBody>
          <a:bodyPr wrap="none" rtlCol="0">
            <a:spAutoFit/>
          </a:bodyPr>
          <a:lstStyle/>
          <a:p>
            <a:r>
              <a:rPr lang="en-US" sz="2400" dirty="0" err="1">
                <a:solidFill>
                  <a:schemeClr val="bg1"/>
                </a:solidFill>
                <a:latin typeface="Arial" panose="020B0604020202020204" pitchFamily="34" charset="0"/>
                <a:ea typeface="+mn-ea"/>
                <a:cs typeface="Arial" panose="020B0604020202020204" pitchFamily="34" charset="0"/>
              </a:rPr>
              <a:t>Hướng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hệ</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thống</a:t>
            </a:r>
            <a:r>
              <a:rPr lang="en-US" sz="2400" dirty="0">
                <a:solidFill>
                  <a:schemeClr val="bg1"/>
                </a:solidFill>
                <a:latin typeface="Arial" panose="020B0604020202020204" pitchFamily="34" charset="0"/>
                <a:ea typeface="+mn-ea"/>
                <a:cs typeface="Arial" panose="020B0604020202020204" pitchFamily="34" charset="0"/>
              </a:rPr>
              <a:t> (System oriented)</a:t>
            </a:r>
            <a:endParaRPr sz="2400" dirty="0">
              <a:solidFill>
                <a:schemeClr val="bg1"/>
              </a:solidFill>
              <a:latin typeface="Arial" panose="020B0604020202020204" pitchFamily="34" charset="0"/>
              <a:ea typeface="+mn-ea"/>
              <a:cs typeface="Arial" panose="020B0604020202020204" pitchFamily="34" charset="0"/>
            </a:endParaRPr>
          </a:p>
        </p:txBody>
      </p:sp>
      <p:sp>
        <p:nvSpPr>
          <p:cNvPr id="6" name="Google Shape;195;p14">
            <a:extLst>
              <a:ext uri="{FF2B5EF4-FFF2-40B4-BE49-F238E27FC236}">
                <a16:creationId xmlns:a16="http://schemas.microsoft.com/office/drawing/2014/main" id="{5A72DEE8-7C8C-7789-DA05-44B8084B23B7}"/>
              </a:ext>
            </a:extLst>
          </p:cNvPr>
          <p:cNvSpPr txBox="1">
            <a:spLocks/>
          </p:cNvSpPr>
          <p:nvPr/>
        </p:nvSpPr>
        <p:spPr>
          <a:xfrm>
            <a:off x="774146" y="223964"/>
            <a:ext cx="8119484"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3. </a:t>
            </a:r>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p>
        </p:txBody>
      </p:sp>
    </p:spTree>
    <p:extLst>
      <p:ext uri="{BB962C8B-B14F-4D97-AF65-F5344CB8AC3E}">
        <p14:creationId xmlns:p14="http://schemas.microsoft.com/office/powerpoint/2010/main" val="36955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9">
                                            <p:txEl>
                                              <p:pRg st="0" end="0"/>
                                            </p:txEl>
                                          </p:spTgt>
                                        </p:tgtEl>
                                        <p:attrNameLst>
                                          <p:attrName>style.visibility</p:attrName>
                                        </p:attrNameLst>
                                      </p:cBhvr>
                                      <p:to>
                                        <p:strVal val="visible"/>
                                      </p:to>
                                    </p:set>
                                    <p:anim calcmode="lin" valueType="num">
                                      <p:cBhvr additive="base">
                                        <p:cTn id="13" dur="500" fill="hold"/>
                                        <p:tgtEl>
                                          <p:spTgt spid="2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9">
                                            <p:txEl>
                                              <p:pRg st="1" end="1"/>
                                            </p:txEl>
                                          </p:spTgt>
                                        </p:tgtEl>
                                        <p:attrNameLst>
                                          <p:attrName>style.visibility</p:attrName>
                                        </p:attrNameLst>
                                      </p:cBhvr>
                                      <p:to>
                                        <p:strVal val="visible"/>
                                      </p:to>
                                    </p:set>
                                    <p:anim calcmode="lin" valueType="num">
                                      <p:cBhvr additive="base">
                                        <p:cTn id="19" dur="500" fill="hold"/>
                                        <p:tgtEl>
                                          <p:spTgt spid="23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9">
                                            <p:txEl>
                                              <p:pRg st="2" end="2"/>
                                            </p:txEl>
                                          </p:spTgt>
                                        </p:tgtEl>
                                        <p:attrNameLst>
                                          <p:attrName>style.visibility</p:attrName>
                                        </p:attrNameLst>
                                      </p:cBhvr>
                                      <p:to>
                                        <p:strVal val="visible"/>
                                      </p:to>
                                    </p:set>
                                    <p:anim calcmode="lin" valueType="num">
                                      <p:cBhvr additive="base">
                                        <p:cTn id="25" dur="500" fill="hold"/>
                                        <p:tgtEl>
                                          <p:spTgt spid="23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972235"/>
            <a:ext cx="8506789" cy="1007448"/>
          </a:xfrm>
        </p:spPr>
        <p:txBody>
          <a:bodyPr>
            <a:normAutofit/>
          </a:bodyPr>
          <a:lstStyle/>
          <a:p>
            <a:r>
              <a:rPr lang="en-VN" dirty="0"/>
              <a:t>CÁC GIẢI THUẬT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4.1. Giải thuật định thời</a:t>
            </a:r>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04.</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201</a:t>
            </a:fld>
            <a:endParaRPr lang="en-US"/>
          </a:p>
        </p:txBody>
      </p:sp>
    </p:spTree>
    <p:extLst>
      <p:ext uri="{BB962C8B-B14F-4D97-AF65-F5344CB8AC3E}">
        <p14:creationId xmlns:p14="http://schemas.microsoft.com/office/powerpoint/2010/main" val="349390678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4.1.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dirty="0"/>
          </a:p>
        </p:txBody>
      </p:sp>
      <p:sp>
        <p:nvSpPr>
          <p:cNvPr id="248" name="Google Shape;248;p1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dirty="0" err="1"/>
              <a:t>Một</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thông</a:t>
            </a:r>
            <a:r>
              <a:rPr lang="en-US" dirty="0"/>
              <a:t> </a:t>
            </a:r>
            <a:r>
              <a:rPr lang="en-US" dirty="0" err="1"/>
              <a:t>thường</a:t>
            </a:r>
            <a:r>
              <a:rPr lang="en-US" dirty="0"/>
              <a:t> bao </a:t>
            </a:r>
            <a:r>
              <a:rPr lang="en-US" dirty="0" err="1"/>
              <a:t>gồm</a:t>
            </a:r>
            <a:r>
              <a:rPr lang="en-US" dirty="0"/>
              <a:t> </a:t>
            </a:r>
            <a:r>
              <a:rPr lang="en-US" dirty="0" err="1"/>
              <a:t>hai</a:t>
            </a:r>
            <a:r>
              <a:rPr lang="en-US" dirty="0"/>
              <a:t> </a:t>
            </a:r>
            <a:r>
              <a:rPr lang="en-US" dirty="0" err="1"/>
              <a:t>yếu</a:t>
            </a:r>
            <a:r>
              <a:rPr lang="en-US" dirty="0"/>
              <a:t> </a:t>
            </a:r>
            <a:r>
              <a:rPr lang="en-US" dirty="0" err="1"/>
              <a:t>tố</a:t>
            </a:r>
            <a:r>
              <a:rPr lang="en-US" dirty="0"/>
              <a:t>:</a:t>
            </a:r>
            <a:endParaRPr dirty="0"/>
          </a:p>
          <a:p>
            <a:pPr marL="342900" indent="-342900">
              <a:spcBef>
                <a:spcPts val="1200"/>
              </a:spcBef>
            </a:pPr>
            <a:r>
              <a:rPr lang="en-US" b="1" dirty="0" err="1">
                <a:gradFill>
                  <a:gsLst>
                    <a:gs pos="0">
                      <a:srgbClr val="0072FF"/>
                    </a:gs>
                    <a:gs pos="100000">
                      <a:srgbClr val="00C6FF"/>
                    </a:gs>
                  </a:gsLst>
                  <a:lin ang="2700000" scaled="1"/>
                </a:gradFill>
              </a:rPr>
              <a:t>Hàm</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chọn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lựa</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selection function</a:t>
            </a:r>
            <a:r>
              <a:rPr lang="en-US" dirty="0"/>
              <a:t>): </a:t>
            </a:r>
            <a:r>
              <a:rPr lang="en-US" dirty="0" err="1"/>
              <a:t>mô</a:t>
            </a:r>
            <a:r>
              <a:rPr lang="en-US" dirty="0"/>
              <a:t> </a:t>
            </a:r>
            <a:r>
              <a:rPr lang="en-US" dirty="0" err="1"/>
              <a:t>tả</a:t>
            </a:r>
            <a:r>
              <a:rPr lang="en-US" dirty="0"/>
              <a:t> </a:t>
            </a:r>
            <a:r>
              <a:rPr lang="en-US" dirty="0" err="1"/>
              <a:t>cách</a:t>
            </a:r>
            <a:r>
              <a:rPr lang="en-US" dirty="0"/>
              <a:t> </a:t>
            </a:r>
            <a:r>
              <a:rPr lang="en-US" dirty="0" err="1"/>
              <a:t>thức</a:t>
            </a:r>
            <a:r>
              <a:rPr lang="en-US" dirty="0"/>
              <a:t> (</a:t>
            </a:r>
            <a:r>
              <a:rPr lang="en-US" dirty="0" err="1"/>
              <a:t>căn</a:t>
            </a:r>
            <a:r>
              <a:rPr lang="en-US" dirty="0"/>
              <a:t> </a:t>
            </a:r>
            <a:r>
              <a:rPr lang="en-US" dirty="0" err="1"/>
              <a:t>cứ</a:t>
            </a:r>
            <a:r>
              <a:rPr lang="en-US" dirty="0"/>
              <a:t>) </a:t>
            </a:r>
            <a:r>
              <a:rPr lang="en-US" dirty="0" err="1"/>
              <a:t>để</a:t>
            </a:r>
            <a:r>
              <a:rPr lang="en-US" dirty="0"/>
              <a:t> </a:t>
            </a:r>
            <a:r>
              <a:rPr lang="en-US" dirty="0" err="1"/>
              <a:t>chọn</a:t>
            </a:r>
            <a:r>
              <a:rPr lang="en-US" dirty="0"/>
              <a:t> </a:t>
            </a:r>
            <a:r>
              <a:rPr lang="en-US" dirty="0" err="1"/>
              <a:t>tiến</a:t>
            </a:r>
            <a:r>
              <a:rPr lang="en-US" dirty="0"/>
              <a:t> </a:t>
            </a:r>
            <a:r>
              <a:rPr lang="en-US" dirty="0" err="1"/>
              <a:t>trình</a:t>
            </a:r>
            <a:r>
              <a:rPr lang="en-US" dirty="0"/>
              <a:t> </a:t>
            </a:r>
            <a:r>
              <a:rPr lang="en-US" dirty="0" err="1"/>
              <a:t>nào</a:t>
            </a:r>
            <a:r>
              <a:rPr lang="en-US" dirty="0"/>
              <a:t> </a:t>
            </a:r>
            <a:r>
              <a:rPr lang="en-US" dirty="0" err="1"/>
              <a:t>trong</a:t>
            </a:r>
            <a:r>
              <a:rPr lang="en-US" dirty="0"/>
              <a:t> </a:t>
            </a:r>
            <a:r>
              <a:rPr lang="en-US" i="1" dirty="0"/>
              <a:t>ready queue </a:t>
            </a:r>
            <a:r>
              <a:rPr lang="en-US" dirty="0" err="1"/>
              <a:t>được</a:t>
            </a:r>
            <a:r>
              <a:rPr lang="en-US" dirty="0"/>
              <a:t> </a:t>
            </a:r>
            <a:r>
              <a:rPr lang="en-US" dirty="0" err="1"/>
              <a:t>thực</a:t>
            </a:r>
            <a:r>
              <a:rPr lang="en-US" dirty="0"/>
              <a:t> </a:t>
            </a:r>
            <a:r>
              <a:rPr lang="en-US" dirty="0" err="1"/>
              <a:t>thi</a:t>
            </a:r>
            <a:r>
              <a:rPr lang="en-US" dirty="0"/>
              <a:t> (</a:t>
            </a:r>
            <a:r>
              <a:rPr lang="en-US" dirty="0" err="1"/>
              <a:t>Các</a:t>
            </a:r>
            <a:r>
              <a:rPr lang="en-US" dirty="0"/>
              <a:t> </a:t>
            </a:r>
            <a:r>
              <a:rPr lang="en-US" dirty="0" err="1"/>
              <a:t>hàm</a:t>
            </a:r>
            <a:r>
              <a:rPr lang="en-US" dirty="0"/>
              <a:t> </a:t>
            </a:r>
            <a:r>
              <a:rPr lang="en-US" dirty="0" err="1"/>
              <a:t>chọn</a:t>
            </a:r>
            <a:r>
              <a:rPr lang="en-US" dirty="0"/>
              <a:t> </a:t>
            </a:r>
            <a:r>
              <a:rPr lang="en-US" dirty="0" err="1"/>
              <a:t>lựa</a:t>
            </a:r>
            <a:r>
              <a:rPr lang="en-US" dirty="0"/>
              <a:t> </a:t>
            </a:r>
            <a:r>
              <a:rPr lang="en-US" dirty="0" err="1"/>
              <a:t>thường</a:t>
            </a:r>
            <a:r>
              <a:rPr lang="en-US" dirty="0"/>
              <a:t> </a:t>
            </a:r>
            <a:r>
              <a:rPr lang="en-US" dirty="0" err="1"/>
              <a:t>được</a:t>
            </a:r>
            <a:r>
              <a:rPr lang="en-US" dirty="0"/>
              <a:t> </a:t>
            </a:r>
            <a:r>
              <a:rPr lang="en-US" dirty="0" err="1"/>
              <a:t>xây</a:t>
            </a:r>
            <a:r>
              <a:rPr lang="en-US" dirty="0"/>
              <a:t> </a:t>
            </a:r>
            <a:r>
              <a:rPr lang="en-US" dirty="0" err="1"/>
              <a:t>dựng</a:t>
            </a:r>
            <a:r>
              <a:rPr lang="en-US" dirty="0"/>
              <a:t> </a:t>
            </a:r>
            <a:r>
              <a:rPr lang="en-US" dirty="0" err="1"/>
              <a:t>dựa</a:t>
            </a:r>
            <a:r>
              <a:rPr lang="en-US" dirty="0"/>
              <a:t> </a:t>
            </a:r>
            <a:r>
              <a:rPr lang="en-US" dirty="0" err="1"/>
              <a:t>trên</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yêu</a:t>
            </a:r>
            <a:r>
              <a:rPr lang="en-US" dirty="0"/>
              <a:t> </a:t>
            </a:r>
            <a:r>
              <a:rPr lang="en-US" dirty="0" err="1"/>
              <a:t>cầu</a:t>
            </a:r>
            <a:r>
              <a:rPr lang="en-US" dirty="0"/>
              <a:t> </a:t>
            </a:r>
            <a:r>
              <a:rPr lang="en-US" dirty="0" err="1"/>
              <a:t>về</a:t>
            </a:r>
            <a:r>
              <a:rPr lang="en-US" dirty="0"/>
              <a:t> </a:t>
            </a:r>
            <a:r>
              <a:rPr lang="en-US" dirty="0" err="1"/>
              <a:t>tài</a:t>
            </a:r>
            <a:r>
              <a:rPr lang="en-US" dirty="0"/>
              <a:t> </a:t>
            </a:r>
            <a:r>
              <a:rPr lang="en-US" dirty="0" err="1"/>
              <a:t>nguyên</a:t>
            </a:r>
            <a:r>
              <a:rPr lang="en-US" dirty="0"/>
              <a:t>, </a:t>
            </a:r>
            <a:r>
              <a:rPr lang="en-US" dirty="0" err="1"/>
              <a:t>đặc</a:t>
            </a:r>
            <a:r>
              <a:rPr lang="en-US" dirty="0"/>
              <a:t> </a:t>
            </a:r>
            <a:r>
              <a:rPr lang="en-US" dirty="0" err="1"/>
              <a:t>điểm</a:t>
            </a:r>
            <a:r>
              <a:rPr lang="en-US" dirty="0"/>
              <a:t> </a:t>
            </a:r>
            <a:r>
              <a:rPr lang="en-US" dirty="0" err="1"/>
              <a:t>thực</a:t>
            </a:r>
            <a:r>
              <a:rPr lang="en-US" dirty="0"/>
              <a:t> </a:t>
            </a:r>
            <a:r>
              <a:rPr lang="en-US" dirty="0" err="1"/>
              <a:t>thi</a:t>
            </a:r>
            <a:r>
              <a:rPr lang="en-US" dirty="0"/>
              <a:t> </a:t>
            </a:r>
            <a:r>
              <a:rPr lang="en-US" dirty="0" err="1"/>
              <a:t>của</a:t>
            </a:r>
            <a:r>
              <a:rPr lang="en-US" dirty="0"/>
              <a:t> </a:t>
            </a:r>
            <a:r>
              <a:rPr lang="en-US" dirty="0" err="1"/>
              <a:t>tiến</a:t>
            </a:r>
            <a:r>
              <a:rPr lang="en-US" dirty="0"/>
              <a:t> </a:t>
            </a:r>
            <a:r>
              <a:rPr lang="en-US" dirty="0" err="1"/>
              <a:t>trình</a:t>
            </a:r>
            <a:r>
              <a:rPr lang="en-US" dirty="0"/>
              <a:t>,…).</a:t>
            </a:r>
            <a:endParaRPr dirty="0"/>
          </a:p>
          <a:p>
            <a:pPr marL="342900" indent="-342900">
              <a:spcBef>
                <a:spcPts val="1200"/>
              </a:spcBef>
            </a:pPr>
            <a:r>
              <a:rPr lang="en-US" b="1" dirty="0" err="1">
                <a:gradFill>
                  <a:gsLst>
                    <a:gs pos="0">
                      <a:srgbClr val="0072FF"/>
                    </a:gs>
                    <a:gs pos="100000">
                      <a:srgbClr val="00C6FF"/>
                    </a:gs>
                  </a:gsLst>
                  <a:lin ang="2700000" scaled="1"/>
                </a:gradFill>
              </a:rPr>
              <a:t>Chế</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độ</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quyết</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định</a:t>
            </a:r>
            <a:r>
              <a:rPr lang="en-US" b="1" dirty="0">
                <a:gradFill>
                  <a:gsLst>
                    <a:gs pos="0">
                      <a:srgbClr val="0072FF"/>
                    </a:gs>
                    <a:gs pos="100000">
                      <a:srgbClr val="00C6FF"/>
                    </a:gs>
                  </a:gsLst>
                  <a:lin ang="2700000" scaled="1"/>
                </a:gradFill>
              </a:rPr>
              <a:t> </a:t>
            </a:r>
            <a:r>
              <a:rPr lang="en-US" dirty="0"/>
              <a:t>(</a:t>
            </a:r>
            <a:r>
              <a:rPr lang="en-US" i="1" dirty="0">
                <a:gradFill>
                  <a:gsLst>
                    <a:gs pos="0">
                      <a:srgbClr val="0072FF"/>
                    </a:gs>
                    <a:gs pos="100000">
                      <a:srgbClr val="00C6FF"/>
                    </a:gs>
                  </a:gsLst>
                  <a:lin ang="2700000" scaled="1"/>
                </a:gradFill>
              </a:rPr>
              <a:t>decision mode</a:t>
            </a:r>
            <a:r>
              <a:rPr lang="en-US" dirty="0"/>
              <a:t>): </a:t>
            </a:r>
            <a:r>
              <a:rPr lang="en-US" dirty="0" err="1"/>
              <a:t>quyết</a:t>
            </a:r>
            <a:r>
              <a:rPr lang="en-US" dirty="0"/>
              <a:t> </a:t>
            </a:r>
            <a:r>
              <a:rPr lang="en-US" dirty="0" err="1"/>
              <a:t>định</a:t>
            </a:r>
            <a:r>
              <a:rPr lang="en-US" dirty="0"/>
              <a:t> </a:t>
            </a:r>
            <a:r>
              <a:rPr lang="en-US" dirty="0" err="1"/>
              <a:t>thời</a:t>
            </a:r>
            <a:r>
              <a:rPr lang="en-US" dirty="0"/>
              <a:t> </a:t>
            </a:r>
            <a:r>
              <a:rPr lang="en-US" dirty="0" err="1"/>
              <a:t>điểm</a:t>
            </a:r>
            <a:r>
              <a:rPr lang="en-US" dirty="0"/>
              <a:t> </a:t>
            </a:r>
            <a:r>
              <a:rPr lang="en-US" dirty="0" err="1"/>
              <a:t>thực</a:t>
            </a:r>
            <a:r>
              <a:rPr lang="en-US" dirty="0"/>
              <a:t> </a:t>
            </a:r>
            <a:r>
              <a:rPr lang="en-US" dirty="0" err="1"/>
              <a:t>hiện</a:t>
            </a:r>
            <a:r>
              <a:rPr lang="en-US" dirty="0"/>
              <a:t> </a:t>
            </a:r>
            <a:r>
              <a:rPr lang="en-US" dirty="0" err="1"/>
              <a:t>hàm</a:t>
            </a:r>
            <a:r>
              <a:rPr lang="en-US" dirty="0"/>
              <a:t> </a:t>
            </a:r>
            <a:r>
              <a:rPr lang="en-US" dirty="0" err="1"/>
              <a:t>chọn</a:t>
            </a:r>
            <a:r>
              <a:rPr lang="en-US" dirty="0"/>
              <a:t> </a:t>
            </a:r>
            <a:r>
              <a:rPr lang="en-US" dirty="0" err="1"/>
              <a:t>lựa</a:t>
            </a:r>
            <a:r>
              <a:rPr lang="en-US" dirty="0"/>
              <a:t> </a:t>
            </a:r>
            <a:r>
              <a:rPr lang="en-US" dirty="0" err="1"/>
              <a:t>để</a:t>
            </a:r>
            <a:r>
              <a:rPr lang="en-US" dirty="0"/>
              <a:t> </a:t>
            </a:r>
            <a:r>
              <a:rPr lang="en-US" dirty="0" err="1"/>
              <a:t>định</a:t>
            </a:r>
            <a:r>
              <a:rPr lang="en-US" dirty="0"/>
              <a:t> </a:t>
            </a:r>
            <a:r>
              <a:rPr lang="en-US" dirty="0" err="1"/>
              <a:t>thời</a:t>
            </a:r>
            <a:r>
              <a:rPr lang="en-US" dirty="0"/>
              <a:t>.</a:t>
            </a:r>
            <a:endParaRPr dirty="0"/>
          </a:p>
          <a:p>
            <a:pPr marL="342900" indent="-177800">
              <a:buNone/>
            </a:pPr>
            <a:endParaRPr dirty="0"/>
          </a:p>
          <a:p>
            <a:pPr marL="342900" indent="-177800">
              <a:buNone/>
            </a:pPr>
            <a:endParaRPr dirty="0"/>
          </a:p>
        </p:txBody>
      </p:sp>
      <p:sp>
        <p:nvSpPr>
          <p:cNvPr id="251" name="Google Shape;251;p1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A1CC98A-B24E-75B2-2559-BE89E269D249}"/>
              </a:ext>
            </a:extLst>
          </p:cNvPr>
          <p:cNvSpPr>
            <a:spLocks noGrp="1"/>
          </p:cNvSpPr>
          <p:nvPr>
            <p:ph type="sldNum" sz="quarter" idx="12"/>
          </p:nvPr>
        </p:nvSpPr>
        <p:spPr/>
        <p:txBody>
          <a:bodyPr/>
          <a:lstStyle/>
          <a:p>
            <a:fld id="{00000000-1234-1234-1234-123412341234}" type="slidenum">
              <a:rPr lang="en-US" smtClean="0"/>
              <a:pPr/>
              <a:t>202</a:t>
            </a:fld>
            <a:endParaRPr lang="en-US" dirty="0"/>
          </a:p>
        </p:txBody>
      </p:sp>
    </p:spTree>
    <p:extLst>
      <p:ext uri="{BB962C8B-B14F-4D97-AF65-F5344CB8AC3E}">
        <p14:creationId xmlns:p14="http://schemas.microsoft.com/office/powerpoint/2010/main" val="8597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anim calcmode="lin" valueType="num">
                                      <p:cBhvr additive="base">
                                        <p:cTn id="7" dur="500" fill="hold"/>
                                        <p:tgtEl>
                                          <p:spTgt spid="24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8">
                                            <p:txEl>
                                              <p:pRg st="1" end="1"/>
                                            </p:txEl>
                                          </p:spTgt>
                                        </p:tgtEl>
                                        <p:attrNameLst>
                                          <p:attrName>style.visibility</p:attrName>
                                        </p:attrNameLst>
                                      </p:cBhvr>
                                      <p:to>
                                        <p:strVal val="visible"/>
                                      </p:to>
                                    </p:set>
                                    <p:anim calcmode="lin" valueType="num">
                                      <p:cBhvr additive="base">
                                        <p:cTn id="13" dur="500" fill="hold"/>
                                        <p:tgtEl>
                                          <p:spTgt spid="24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8">
                                            <p:txEl>
                                              <p:pRg st="2" end="2"/>
                                            </p:txEl>
                                          </p:spTgt>
                                        </p:tgtEl>
                                        <p:attrNameLst>
                                          <p:attrName>style.visibility</p:attrName>
                                        </p:attrNameLst>
                                      </p:cBhvr>
                                      <p:to>
                                        <p:strVal val="visible"/>
                                      </p:to>
                                    </p:set>
                                    <p:anim calcmode="lin" valueType="num">
                                      <p:cBhvr additive="base">
                                        <p:cTn id="19" dur="500" fill="hold"/>
                                        <p:tgtEl>
                                          <p:spTgt spid="2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title"/>
          </p:nvPr>
        </p:nvSpPr>
        <p:spPr>
          <a:xfrm>
            <a:off x="774145" y="1092579"/>
            <a:ext cx="10579655" cy="785896"/>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Các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chế</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quyết</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endParaRPr sz="2400" dirty="0">
              <a:solidFill>
                <a:schemeClr val="bg1"/>
              </a:solidFill>
              <a:latin typeface="Arial" panose="020B0604020202020204" pitchFamily="34" charset="0"/>
              <a:ea typeface="+mn-ea"/>
              <a:cs typeface="Arial" panose="020B0604020202020204" pitchFamily="34" charset="0"/>
            </a:endParaRPr>
          </a:p>
        </p:txBody>
      </p:sp>
      <p:sp>
        <p:nvSpPr>
          <p:cNvPr id="257" name="Google Shape;257;p18"/>
          <p:cNvSpPr txBox="1">
            <a:spLocks noGrp="1"/>
          </p:cNvSpPr>
          <p:nvPr>
            <p:ph idx="1"/>
          </p:nvPr>
        </p:nvSpPr>
        <p:spPr>
          <a:xfrm>
            <a:off x="774145" y="1948542"/>
            <a:ext cx="10579654" cy="4386943"/>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dirty="0" err="1"/>
              <a:t>Có</a:t>
            </a:r>
            <a:r>
              <a:rPr lang="en-US" dirty="0"/>
              <a:t> </a:t>
            </a:r>
            <a:r>
              <a:rPr lang="en-US" dirty="0" err="1"/>
              <a:t>hai</a:t>
            </a:r>
            <a:r>
              <a:rPr lang="en-US" dirty="0"/>
              <a:t> </a:t>
            </a:r>
            <a:r>
              <a:rPr lang="en-US" dirty="0" err="1"/>
              <a:t>chế</a:t>
            </a:r>
            <a:r>
              <a:rPr lang="en-US" dirty="0"/>
              <a:t> </a:t>
            </a:r>
            <a:r>
              <a:rPr lang="en-US" dirty="0" err="1"/>
              <a:t>độ</a:t>
            </a:r>
            <a:r>
              <a:rPr lang="en-US" dirty="0"/>
              <a:t> </a:t>
            </a:r>
            <a:r>
              <a:rPr lang="en-US" dirty="0" err="1"/>
              <a:t>quyết</a:t>
            </a:r>
            <a:r>
              <a:rPr lang="en-US" dirty="0"/>
              <a:t> </a:t>
            </a:r>
            <a:r>
              <a:rPr lang="en-US" dirty="0" err="1"/>
              <a:t>định</a:t>
            </a:r>
            <a:r>
              <a:rPr lang="en-US" dirty="0"/>
              <a:t> </a:t>
            </a:r>
            <a:r>
              <a:rPr lang="en-US" dirty="0" err="1"/>
              <a:t>thường</a:t>
            </a:r>
            <a:r>
              <a:rPr lang="en-US" dirty="0"/>
              <a:t> </a:t>
            </a:r>
            <a:r>
              <a:rPr lang="en-US" dirty="0" err="1"/>
              <a:t>được</a:t>
            </a:r>
            <a:r>
              <a:rPr lang="en-US" dirty="0"/>
              <a:t> </a:t>
            </a:r>
            <a:r>
              <a:rPr lang="en-US" dirty="0" err="1"/>
              <a:t>áp</a:t>
            </a:r>
            <a:r>
              <a:rPr lang="en-US" dirty="0"/>
              <a:t> </a:t>
            </a:r>
            <a:r>
              <a:rPr lang="en-US" dirty="0" err="1"/>
              <a:t>dụng</a:t>
            </a:r>
            <a:r>
              <a:rPr lang="en-US" dirty="0"/>
              <a:t>:</a:t>
            </a:r>
            <a:endParaRPr dirty="0"/>
          </a:p>
          <a:p>
            <a:pPr lvl="1"/>
            <a:r>
              <a:rPr lang="en-US" b="1" dirty="0" err="1">
                <a:gradFill>
                  <a:gsLst>
                    <a:gs pos="0">
                      <a:srgbClr val="0072FF"/>
                    </a:gs>
                    <a:gs pos="100000">
                      <a:srgbClr val="00C6FF"/>
                    </a:gs>
                  </a:gsLst>
                  <a:lin ang="2700000" scaled="1"/>
                </a:gradFill>
              </a:rPr>
              <a:t>Không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trưng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dụng</a:t>
            </a:r>
            <a:r>
              <a:rPr lang="en-US" b="1" dirty="0">
                <a:gradFill>
                  <a:gsLst>
                    <a:gs pos="0">
                      <a:srgbClr val="0072FF"/>
                    </a:gs>
                    <a:gs pos="100000">
                      <a:srgbClr val="00C6FF"/>
                    </a:gs>
                  </a:gsLst>
                  <a:lin ang="2700000" scaled="1"/>
                </a:gradFill>
              </a:rPr>
              <a:t> (Non-preemptive)</a:t>
            </a:r>
            <a:endParaRPr b="1" dirty="0">
              <a:gradFill>
                <a:gsLst>
                  <a:gs pos="0">
                    <a:srgbClr val="0072FF"/>
                  </a:gs>
                  <a:gs pos="100000">
                    <a:srgbClr val="00C6FF"/>
                  </a:gs>
                </a:gsLst>
                <a:lin ang="2700000" scaled="1"/>
              </a:gradFill>
            </a:endParaRPr>
          </a:p>
          <a:p>
            <a:pPr lvl="2"/>
            <a:r>
              <a:rPr lang="en-US" dirty="0"/>
              <a:t>Khi </a:t>
            </a:r>
            <a:r>
              <a:rPr lang="en-US" dirty="0" err="1"/>
              <a:t>ở</a:t>
            </a:r>
            <a:r>
              <a:rPr lang="en-US" dirty="0"/>
              <a:t> </a:t>
            </a:r>
            <a:r>
              <a:rPr lang="en-US" dirty="0" err="1"/>
              <a:t>trạng</a:t>
            </a:r>
            <a:r>
              <a:rPr lang="en-US" dirty="0"/>
              <a:t> </a:t>
            </a:r>
            <a:r>
              <a:rPr lang="en-US" dirty="0" err="1"/>
              <a:t>thái</a:t>
            </a:r>
            <a:r>
              <a:rPr lang="en-US" dirty="0"/>
              <a:t> running, </a:t>
            </a:r>
            <a:r>
              <a:rPr lang="en-US" dirty="0" err="1"/>
              <a:t>tiến</a:t>
            </a:r>
            <a:r>
              <a:rPr lang="en-US" dirty="0"/>
              <a:t> </a:t>
            </a:r>
            <a:r>
              <a:rPr lang="en-US" dirty="0" err="1"/>
              <a:t>trình</a:t>
            </a:r>
            <a:r>
              <a:rPr lang="en-US" dirty="0"/>
              <a:t> </a:t>
            </a:r>
            <a:r>
              <a:rPr lang="en-US" dirty="0" err="1"/>
              <a:t>sẽ</a:t>
            </a:r>
            <a:r>
              <a:rPr lang="en-US" dirty="0"/>
              <a:t> </a:t>
            </a:r>
            <a:r>
              <a:rPr lang="en-US" dirty="0" err="1"/>
              <a:t>thực</a:t>
            </a:r>
            <a:r>
              <a:rPr lang="en-US" dirty="0"/>
              <a:t> </a:t>
            </a:r>
            <a:r>
              <a:rPr lang="en-US" dirty="0" err="1"/>
              <a:t>thi</a:t>
            </a:r>
            <a:r>
              <a:rPr lang="en-US" dirty="0"/>
              <a:t> </a:t>
            </a:r>
            <a:r>
              <a:rPr lang="en-US" u="sng" dirty="0" err="1"/>
              <a:t>cho</a:t>
            </a:r>
            <a:r>
              <a:rPr lang="en-US" u="sng" dirty="0"/>
              <a:t> </a:t>
            </a:r>
            <a:r>
              <a:rPr lang="en-US" u="sng" dirty="0" err="1"/>
              <a:t>đến</a:t>
            </a:r>
            <a:r>
              <a:rPr lang="en-US" u="sng" dirty="0"/>
              <a:t> </a:t>
            </a:r>
            <a:r>
              <a:rPr lang="en-US" u="sng" dirty="0" err="1"/>
              <a:t>khi</a:t>
            </a:r>
            <a:r>
              <a:rPr lang="en-US" u="sng" dirty="0"/>
              <a:t> </a:t>
            </a:r>
            <a:r>
              <a:rPr lang="en-US" u="sng" dirty="0" err="1"/>
              <a:t>kết</a:t>
            </a:r>
            <a:r>
              <a:rPr lang="en-US" u="sng" dirty="0"/>
              <a:t> </a:t>
            </a:r>
            <a:r>
              <a:rPr lang="en-US" u="sng" dirty="0" err="1"/>
              <a:t>thúc</a:t>
            </a:r>
            <a:r>
              <a:rPr lang="en-US" u="sng" dirty="0"/>
              <a:t> </a:t>
            </a:r>
            <a:r>
              <a:rPr lang="en-US" dirty="0" err="1"/>
              <a:t>hoặc</a:t>
            </a:r>
            <a:r>
              <a:rPr lang="en-US" dirty="0"/>
              <a:t> </a:t>
            </a:r>
            <a:r>
              <a:rPr lang="en-US" u="sng" dirty="0" err="1"/>
              <a:t>bị</a:t>
            </a:r>
            <a:r>
              <a:rPr lang="en-US" u="sng" dirty="0"/>
              <a:t> </a:t>
            </a:r>
            <a:r>
              <a:rPr lang="en-US" u="sng" dirty="0" err="1"/>
              <a:t>ngắt</a:t>
            </a:r>
            <a:r>
              <a:rPr lang="en-US" u="sng" dirty="0"/>
              <a:t> </a:t>
            </a:r>
            <a:r>
              <a:rPr lang="en-US" dirty="0"/>
              <a:t>(blocked) </a:t>
            </a:r>
            <a:r>
              <a:rPr lang="en-US" u="sng" dirty="0"/>
              <a:t>do </a:t>
            </a:r>
            <a:r>
              <a:rPr lang="en-US" u="sng" dirty="0" err="1"/>
              <a:t>yêu</a:t>
            </a:r>
            <a:r>
              <a:rPr lang="en-US" u="sng" dirty="0"/>
              <a:t> </a:t>
            </a:r>
            <a:r>
              <a:rPr lang="en-US" u="sng" dirty="0" err="1"/>
              <a:t>cầu</a:t>
            </a:r>
            <a:r>
              <a:rPr lang="en-US" u="sng" dirty="0"/>
              <a:t> I/O</a:t>
            </a:r>
            <a:r>
              <a:rPr lang="en-US" dirty="0"/>
              <a:t>.</a:t>
            </a:r>
            <a:endParaRPr dirty="0"/>
          </a:p>
          <a:p>
            <a:pPr lvl="1"/>
            <a:r>
              <a:rPr lang="en-US" b="1" dirty="0" err="1">
                <a:gradFill>
                  <a:gsLst>
                    <a:gs pos="0">
                      <a:srgbClr val="0072FF"/>
                    </a:gs>
                    <a:gs pos="100000">
                      <a:srgbClr val="00C6FF"/>
                    </a:gs>
                  </a:gsLst>
                  <a:lin ang="2700000" scaled="1"/>
                </a:gradFill>
              </a:rPr>
              <a:t>Trưng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dụng</a:t>
            </a:r>
            <a:r>
              <a:rPr lang="en-US" b="1" dirty="0">
                <a:gradFill>
                  <a:gsLst>
                    <a:gs pos="0">
                      <a:srgbClr val="0072FF"/>
                    </a:gs>
                    <a:gs pos="100000">
                      <a:srgbClr val="00C6FF"/>
                    </a:gs>
                  </a:gsLst>
                  <a:lin ang="2700000" scaled="1"/>
                </a:gradFill>
              </a:rPr>
              <a:t> (Preemptive)</a:t>
            </a:r>
            <a:endParaRPr b="1" dirty="0">
              <a:gradFill>
                <a:gsLst>
                  <a:gs pos="0">
                    <a:srgbClr val="0072FF"/>
                  </a:gs>
                  <a:gs pos="100000">
                    <a:srgbClr val="00C6FF"/>
                  </a:gs>
                </a:gsLst>
                <a:lin ang="2700000" scaled="1"/>
              </a:gradFill>
            </a:endParaRPr>
          </a:p>
          <a:p>
            <a:pPr lvl="2"/>
            <a:r>
              <a:rPr lang="en-US" dirty="0" err="1"/>
              <a:t>Tiến</a:t>
            </a:r>
            <a:r>
              <a:rPr lang="en-US" dirty="0"/>
              <a:t> </a:t>
            </a:r>
            <a:r>
              <a:rPr lang="en-US" dirty="0" err="1"/>
              <a:t>trình</a:t>
            </a:r>
            <a:r>
              <a:rPr lang="en-US" dirty="0"/>
              <a:t> </a:t>
            </a:r>
            <a:r>
              <a:rPr lang="en-US" dirty="0" err="1"/>
              <a:t>đang</a:t>
            </a:r>
            <a:r>
              <a:rPr lang="en-US" dirty="0"/>
              <a:t> </a:t>
            </a:r>
            <a:r>
              <a:rPr lang="en-US" dirty="0" err="1"/>
              <a:t>thực</a:t>
            </a:r>
            <a:r>
              <a:rPr lang="en-US" dirty="0"/>
              <a:t> </a:t>
            </a:r>
            <a:r>
              <a:rPr lang="en-US" dirty="0" err="1"/>
              <a:t>thi</a:t>
            </a:r>
            <a:r>
              <a:rPr lang="en-US" dirty="0"/>
              <a:t> (</a:t>
            </a:r>
            <a:r>
              <a:rPr lang="en-US" dirty="0" err="1"/>
              <a:t>ở</a:t>
            </a:r>
            <a:r>
              <a:rPr lang="en-US" dirty="0"/>
              <a:t> </a:t>
            </a:r>
            <a:r>
              <a:rPr lang="en-US" dirty="0" err="1"/>
              <a:t>trạng</a:t>
            </a:r>
            <a:r>
              <a:rPr lang="en-US" dirty="0"/>
              <a:t> </a:t>
            </a:r>
            <a:r>
              <a:rPr lang="en-US" dirty="0" err="1"/>
              <a:t>thái</a:t>
            </a:r>
            <a:r>
              <a:rPr lang="en-US" dirty="0"/>
              <a:t> running) </a:t>
            </a:r>
            <a:r>
              <a:rPr lang="en-US" u="sng" dirty="0" err="1"/>
              <a:t>có</a:t>
            </a:r>
            <a:r>
              <a:rPr lang="en-US" u="sng" dirty="0"/>
              <a:t> </a:t>
            </a:r>
            <a:r>
              <a:rPr lang="en-US" u="sng" dirty="0" err="1"/>
              <a:t>thể</a:t>
            </a:r>
            <a:r>
              <a:rPr lang="en-US" u="sng" dirty="0"/>
              <a:t> </a:t>
            </a:r>
            <a:r>
              <a:rPr lang="en-US" u="sng" dirty="0" err="1"/>
              <a:t>bị</a:t>
            </a:r>
            <a:r>
              <a:rPr lang="en-US" u="sng" dirty="0"/>
              <a:t> </a:t>
            </a:r>
            <a:r>
              <a:rPr lang="en-US" u="sng" dirty="0" err="1"/>
              <a:t>ngắt</a:t>
            </a:r>
            <a:r>
              <a:rPr lang="en-US" u="sng" dirty="0"/>
              <a:t> </a:t>
            </a:r>
            <a:r>
              <a:rPr lang="en-US" u="sng" dirty="0" err="1"/>
              <a:t>giữa</a:t>
            </a:r>
            <a:r>
              <a:rPr lang="en-US" u="sng" dirty="0"/>
              <a:t> </a:t>
            </a:r>
            <a:r>
              <a:rPr lang="en-US" u="sng" dirty="0" err="1"/>
              <a:t>chừng</a:t>
            </a:r>
            <a:r>
              <a:rPr lang="en-US" u="sng" dirty="0"/>
              <a:t> </a:t>
            </a:r>
            <a:r>
              <a:rPr lang="en-US" dirty="0" err="1"/>
              <a:t>và</a:t>
            </a:r>
            <a:r>
              <a:rPr lang="en-US" dirty="0"/>
              <a:t> </a:t>
            </a:r>
            <a:r>
              <a:rPr lang="en-US" u="sng" dirty="0" err="1"/>
              <a:t>chuyển</a:t>
            </a:r>
            <a:r>
              <a:rPr lang="en-US" u="sng" dirty="0"/>
              <a:t> </a:t>
            </a:r>
            <a:r>
              <a:rPr lang="en-US" u="sng" dirty="0" err="1"/>
              <a:t>về</a:t>
            </a:r>
            <a:r>
              <a:rPr lang="en-US" u="sng" dirty="0"/>
              <a:t> </a:t>
            </a:r>
            <a:r>
              <a:rPr lang="en-US" u="sng" dirty="0" err="1"/>
              <a:t>trạng</a:t>
            </a:r>
            <a:r>
              <a:rPr lang="en-US" u="sng" dirty="0"/>
              <a:t> </a:t>
            </a:r>
            <a:r>
              <a:rPr lang="en-US" u="sng" dirty="0" err="1"/>
              <a:t>thái</a:t>
            </a:r>
            <a:r>
              <a:rPr lang="en-US" u="sng" dirty="0"/>
              <a:t> ready</a:t>
            </a:r>
            <a:r>
              <a:rPr lang="en-US" dirty="0"/>
              <a:t>.</a:t>
            </a:r>
            <a:endParaRPr dirty="0"/>
          </a:p>
          <a:p>
            <a:pPr lvl="2"/>
            <a:r>
              <a:rPr lang="en-US" dirty="0"/>
              <a:t>Chi </a:t>
            </a:r>
            <a:r>
              <a:rPr lang="en-US" dirty="0" err="1"/>
              <a:t>phí</a:t>
            </a:r>
            <a:r>
              <a:rPr lang="en-US" dirty="0"/>
              <a:t> </a:t>
            </a:r>
            <a:r>
              <a:rPr lang="en-US" dirty="0" err="1"/>
              <a:t>cao</a:t>
            </a:r>
            <a:r>
              <a:rPr lang="en-US" dirty="0"/>
              <a:t> </a:t>
            </a:r>
            <a:r>
              <a:rPr lang="en-US" dirty="0" err="1"/>
              <a:t>hơn</a:t>
            </a:r>
            <a:r>
              <a:rPr lang="en-US" dirty="0"/>
              <a:t> </a:t>
            </a:r>
            <a:r>
              <a:rPr lang="en-US" dirty="0" err="1"/>
              <a:t>chế</a:t>
            </a:r>
            <a:r>
              <a:rPr lang="en-US" dirty="0"/>
              <a:t> </a:t>
            </a:r>
            <a:r>
              <a:rPr lang="en-US" dirty="0" err="1"/>
              <a:t>độ</a:t>
            </a:r>
            <a:r>
              <a:rPr lang="en-US" dirty="0"/>
              <a:t> </a:t>
            </a:r>
            <a:r>
              <a:rPr lang="en-US" dirty="0" err="1"/>
              <a:t>không</a:t>
            </a:r>
            <a:r>
              <a:rPr lang="en-US" dirty="0"/>
              <a:t> </a:t>
            </a:r>
            <a:r>
              <a:rPr lang="en-US" dirty="0" err="1"/>
              <a:t>trưng</a:t>
            </a:r>
            <a:r>
              <a:rPr lang="en-US" dirty="0"/>
              <a:t> </a:t>
            </a:r>
            <a:r>
              <a:rPr lang="en-US" dirty="0" err="1"/>
              <a:t>dụng</a:t>
            </a:r>
            <a:r>
              <a:rPr lang="en-US" dirty="0"/>
              <a:t> </a:t>
            </a:r>
            <a:r>
              <a:rPr lang="en-US" dirty="0" err="1"/>
              <a:t>nhưng</a:t>
            </a:r>
            <a:r>
              <a:rPr lang="en-US" dirty="0"/>
              <a:t> </a:t>
            </a:r>
            <a:r>
              <a:rPr lang="en-US" dirty="0" err="1"/>
              <a:t>đánh</a:t>
            </a:r>
            <a:r>
              <a:rPr lang="en-US" dirty="0"/>
              <a:t> </a:t>
            </a:r>
            <a:r>
              <a:rPr lang="en-US" dirty="0" err="1"/>
              <a:t>đổi</a:t>
            </a:r>
            <a:r>
              <a:rPr lang="en-US" dirty="0"/>
              <a:t> </a:t>
            </a:r>
            <a:r>
              <a:rPr lang="en-US" dirty="0" err="1"/>
              <a:t>lại</a:t>
            </a:r>
            <a:r>
              <a:rPr lang="en-US" dirty="0"/>
              <a:t> </a:t>
            </a:r>
            <a:r>
              <a:rPr lang="en-US" dirty="0" err="1"/>
              <a:t>bằng</a:t>
            </a:r>
            <a:r>
              <a:rPr lang="en-US" dirty="0"/>
              <a:t> </a:t>
            </a:r>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tốt</a:t>
            </a:r>
            <a:r>
              <a:rPr lang="en-US" dirty="0"/>
              <a:t> </a:t>
            </a:r>
            <a:r>
              <a:rPr lang="en-US" dirty="0" err="1"/>
              <a:t>hơn</a:t>
            </a:r>
            <a:r>
              <a:rPr lang="en-US" dirty="0"/>
              <a:t> </a:t>
            </a:r>
            <a:r>
              <a:rPr lang="en-US" dirty="0" err="1"/>
              <a:t>vì</a:t>
            </a:r>
            <a:r>
              <a:rPr lang="en-US" dirty="0"/>
              <a:t> </a:t>
            </a:r>
            <a:r>
              <a:rPr lang="en-US" dirty="0" err="1"/>
              <a:t>không</a:t>
            </a:r>
            <a:r>
              <a:rPr lang="en-US" dirty="0"/>
              <a:t> </a:t>
            </a:r>
            <a:r>
              <a:rPr lang="en-US" dirty="0" err="1"/>
              <a:t>có</a:t>
            </a:r>
            <a:r>
              <a:rPr lang="en-US" dirty="0"/>
              <a:t> </a:t>
            </a:r>
            <a:r>
              <a:rPr lang="en-US" dirty="0" err="1"/>
              <a:t>trường</a:t>
            </a:r>
            <a:r>
              <a:rPr lang="en-US" dirty="0"/>
              <a:t> </a:t>
            </a:r>
            <a:r>
              <a:rPr lang="en-US" dirty="0" err="1"/>
              <a:t>hợp</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độc</a:t>
            </a:r>
            <a:r>
              <a:rPr lang="en-US" dirty="0"/>
              <a:t> </a:t>
            </a:r>
            <a:r>
              <a:rPr lang="en-US" dirty="0" err="1"/>
              <a:t>chiếm</a:t>
            </a:r>
            <a:r>
              <a:rPr lang="en-US" dirty="0"/>
              <a:t> CPU </a:t>
            </a:r>
            <a:r>
              <a:rPr lang="en-US" dirty="0" err="1"/>
              <a:t>quá</a:t>
            </a:r>
            <a:r>
              <a:rPr lang="en-US" dirty="0"/>
              <a:t> </a:t>
            </a:r>
            <a:r>
              <a:rPr lang="en-US" dirty="0" err="1"/>
              <a:t>lâu</a:t>
            </a:r>
            <a:r>
              <a:rPr lang="en-US" dirty="0"/>
              <a:t>.</a:t>
            </a:r>
            <a:endParaRPr dirty="0"/>
          </a:p>
        </p:txBody>
      </p:sp>
      <p:sp>
        <p:nvSpPr>
          <p:cNvPr id="260" name="Google Shape;260;p1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78D0DA5-25D6-4A1C-DA9E-97BDB33F3F4D}"/>
              </a:ext>
            </a:extLst>
          </p:cNvPr>
          <p:cNvSpPr>
            <a:spLocks noGrp="1"/>
          </p:cNvSpPr>
          <p:nvPr>
            <p:ph type="sldNum" sz="quarter" idx="12"/>
          </p:nvPr>
        </p:nvSpPr>
        <p:spPr/>
        <p:txBody>
          <a:bodyPr/>
          <a:lstStyle/>
          <a:p>
            <a:fld id="{00000000-1234-1234-1234-123412341234}" type="slidenum">
              <a:rPr lang="en-US" smtClean="0"/>
              <a:pPr/>
              <a:t>203</a:t>
            </a:fld>
            <a:endParaRPr lang="en-US" dirty="0"/>
          </a:p>
        </p:txBody>
      </p:sp>
      <p:sp>
        <p:nvSpPr>
          <p:cNvPr id="3" name="Google Shape;247;p17">
            <a:extLst>
              <a:ext uri="{FF2B5EF4-FFF2-40B4-BE49-F238E27FC236}">
                <a16:creationId xmlns:a16="http://schemas.microsoft.com/office/drawing/2014/main" id="{54F1149D-64D6-2E12-B6C0-614617253769}"/>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4.1.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lang="en-US" dirty="0"/>
          </a:p>
        </p:txBody>
      </p:sp>
    </p:spTree>
    <p:extLst>
      <p:ext uri="{BB962C8B-B14F-4D97-AF65-F5344CB8AC3E}">
        <p14:creationId xmlns:p14="http://schemas.microsoft.com/office/powerpoint/2010/main" val="17959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500" fill="hold"/>
                                        <p:tgtEl>
                                          <p:spTgt spid="256"/>
                                        </p:tgtEl>
                                        <p:attrNameLst>
                                          <p:attrName>ppt_x</p:attrName>
                                        </p:attrNameLst>
                                      </p:cBhvr>
                                      <p:tavLst>
                                        <p:tav tm="0">
                                          <p:val>
                                            <p:strVal val="#ppt_x"/>
                                          </p:val>
                                        </p:tav>
                                        <p:tav tm="100000">
                                          <p:val>
                                            <p:strVal val="#ppt_x"/>
                                          </p:val>
                                        </p:tav>
                                      </p:tavLst>
                                    </p:anim>
                                    <p:anim calcmode="lin" valueType="num">
                                      <p:cBhvr additive="base">
                                        <p:cTn id="8"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7">
                                            <p:txEl>
                                              <p:pRg st="0" end="0"/>
                                            </p:txEl>
                                          </p:spTgt>
                                        </p:tgtEl>
                                        <p:attrNameLst>
                                          <p:attrName>style.visibility</p:attrName>
                                        </p:attrNameLst>
                                      </p:cBhvr>
                                      <p:to>
                                        <p:strVal val="visible"/>
                                      </p:to>
                                    </p:set>
                                    <p:anim calcmode="lin" valueType="num">
                                      <p:cBhvr additive="base">
                                        <p:cTn id="13" dur="500" fill="hold"/>
                                        <p:tgtEl>
                                          <p:spTgt spid="25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7">
                                            <p:txEl>
                                              <p:pRg st="1" end="1"/>
                                            </p:txEl>
                                          </p:spTgt>
                                        </p:tgtEl>
                                        <p:attrNameLst>
                                          <p:attrName>style.visibility</p:attrName>
                                        </p:attrNameLst>
                                      </p:cBhvr>
                                      <p:to>
                                        <p:strVal val="visible"/>
                                      </p:to>
                                    </p:set>
                                    <p:anim calcmode="lin" valueType="num">
                                      <p:cBhvr additive="base">
                                        <p:cTn id="19" dur="500" fill="hold"/>
                                        <p:tgtEl>
                                          <p:spTgt spid="25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7">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7">
                                            <p:txEl>
                                              <p:pRg st="2" end="2"/>
                                            </p:txEl>
                                          </p:spTgt>
                                        </p:tgtEl>
                                        <p:attrNameLst>
                                          <p:attrName>style.visibility</p:attrName>
                                        </p:attrNameLst>
                                      </p:cBhvr>
                                      <p:to>
                                        <p:strVal val="visible"/>
                                      </p:to>
                                    </p:set>
                                    <p:anim calcmode="lin" valueType="num">
                                      <p:cBhvr additive="base">
                                        <p:cTn id="23" dur="500" fill="hold"/>
                                        <p:tgtEl>
                                          <p:spTgt spid="25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57">
                                            <p:txEl>
                                              <p:pRg st="3" end="3"/>
                                            </p:txEl>
                                          </p:spTgt>
                                        </p:tgtEl>
                                        <p:attrNameLst>
                                          <p:attrName>style.visibility</p:attrName>
                                        </p:attrNameLst>
                                      </p:cBhvr>
                                      <p:to>
                                        <p:strVal val="visible"/>
                                      </p:to>
                                    </p:set>
                                    <p:anim calcmode="lin" valueType="num">
                                      <p:cBhvr additive="base">
                                        <p:cTn id="29" dur="500" fill="hold"/>
                                        <p:tgtEl>
                                          <p:spTgt spid="25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7">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7">
                                            <p:txEl>
                                              <p:pRg st="4" end="4"/>
                                            </p:txEl>
                                          </p:spTgt>
                                        </p:tgtEl>
                                        <p:attrNameLst>
                                          <p:attrName>style.visibility</p:attrName>
                                        </p:attrNameLst>
                                      </p:cBhvr>
                                      <p:to>
                                        <p:strVal val="visible"/>
                                      </p:to>
                                    </p:set>
                                    <p:anim calcmode="lin" valueType="num">
                                      <p:cBhvr additive="base">
                                        <p:cTn id="33" dur="500" fill="hold"/>
                                        <p:tgtEl>
                                          <p:spTgt spid="257">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7">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7">
                                            <p:txEl>
                                              <p:pRg st="5" end="5"/>
                                            </p:txEl>
                                          </p:spTgt>
                                        </p:tgtEl>
                                        <p:attrNameLst>
                                          <p:attrName>style.visibility</p:attrName>
                                        </p:attrNameLst>
                                      </p:cBhvr>
                                      <p:to>
                                        <p:strVal val="visible"/>
                                      </p:to>
                                    </p:set>
                                    <p:anim calcmode="lin" valueType="num">
                                      <p:cBhvr additive="base">
                                        <p:cTn id="37" dur="500" fill="hold"/>
                                        <p:tgtEl>
                                          <p:spTgt spid="25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9"/>
          <p:cNvSpPr txBox="1">
            <a:spLocks noGrp="1"/>
          </p:cNvSpPr>
          <p:nvPr>
            <p:ph type="title"/>
          </p:nvPr>
        </p:nvSpPr>
        <p:spPr>
          <a:xfrm>
            <a:off x="774145" y="1163433"/>
            <a:ext cx="4998484"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điểm</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thực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hàm</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chọn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lựa</a:t>
            </a:r>
            <a:endParaRPr sz="2400" dirty="0">
              <a:solidFill>
                <a:schemeClr val="bg1"/>
              </a:solidFill>
              <a:latin typeface="Arial" panose="020B0604020202020204" pitchFamily="34" charset="0"/>
              <a:ea typeface="+mn-ea"/>
              <a:cs typeface="Arial" panose="020B0604020202020204" pitchFamily="34" charset="0"/>
            </a:endParaRPr>
          </a:p>
        </p:txBody>
      </p:sp>
      <p:sp>
        <p:nvSpPr>
          <p:cNvPr id="267" name="Google Shape;267;p19"/>
          <p:cNvSpPr txBox="1">
            <a:spLocks noGrp="1"/>
          </p:cNvSpPr>
          <p:nvPr>
            <p:ph idx="1"/>
          </p:nvPr>
        </p:nvSpPr>
        <p:spPr>
          <a:xfrm>
            <a:off x="774145" y="1825666"/>
            <a:ext cx="5234769" cy="4123327"/>
          </a:xfrm>
          <a:prstGeom prst="rect">
            <a:avLst/>
          </a:prstGeom>
          <a:noFill/>
          <a:ln>
            <a:noFill/>
          </a:ln>
        </p:spPr>
        <p:txBody>
          <a:bodyPr spcFirstLastPara="1" wrap="square" lIns="91425" tIns="45700" rIns="91425" bIns="45700" anchor="t" anchorCtr="0">
            <a:noAutofit/>
          </a:bodyPr>
          <a:lstStyle/>
          <a:p>
            <a:pPr marL="342900" indent="-342900"/>
            <a:r>
              <a:rPr lang="en-US" sz="2000" dirty="0" err="1"/>
              <a:t>Hàm</a:t>
            </a:r>
            <a:r>
              <a:rPr lang="en-US" sz="2000" dirty="0"/>
              <a:t> </a:t>
            </a:r>
            <a:r>
              <a:rPr lang="en-US" sz="2000" dirty="0" err="1"/>
              <a:t>chọn</a:t>
            </a:r>
            <a:r>
              <a:rPr lang="en-US" sz="2000" dirty="0"/>
              <a:t> </a:t>
            </a:r>
            <a:r>
              <a:rPr lang="en-US" sz="2000" dirty="0" err="1"/>
              <a:t>lựa</a:t>
            </a:r>
            <a:r>
              <a:rPr lang="en-US" sz="2000" dirty="0"/>
              <a:t> </a:t>
            </a:r>
            <a:r>
              <a:rPr lang="en-US" sz="2000" dirty="0" err="1"/>
              <a:t>được</a:t>
            </a:r>
            <a:r>
              <a:rPr lang="en-US" sz="2000" dirty="0"/>
              <a:t> </a:t>
            </a:r>
            <a:r>
              <a:rPr lang="en-US" sz="2000" dirty="0" err="1"/>
              <a:t>thực</a:t>
            </a:r>
            <a:r>
              <a:rPr lang="en-US" sz="2000" dirty="0"/>
              <a:t> </a:t>
            </a:r>
            <a:r>
              <a:rPr lang="en-US" sz="2000" dirty="0" err="1"/>
              <a:t>thi</a:t>
            </a:r>
            <a:r>
              <a:rPr lang="en-US" sz="2000" dirty="0"/>
              <a:t> </a:t>
            </a:r>
            <a:r>
              <a:rPr lang="en-US" sz="2000" dirty="0" err="1"/>
              <a:t>vào</a:t>
            </a:r>
            <a:r>
              <a:rPr lang="en-US" sz="2000" dirty="0"/>
              <a:t> </a:t>
            </a:r>
            <a:r>
              <a:rPr lang="en-US" sz="2000" dirty="0" err="1"/>
              <a:t>các</a:t>
            </a:r>
            <a:r>
              <a:rPr lang="en-US" sz="2000" dirty="0"/>
              <a:t> </a:t>
            </a:r>
            <a:r>
              <a:rPr lang="en-US" sz="2000" dirty="0" err="1"/>
              <a:t>thời</a:t>
            </a:r>
            <a:r>
              <a:rPr lang="en-US" sz="2000" dirty="0"/>
              <a:t> </a:t>
            </a:r>
            <a:r>
              <a:rPr lang="en-US" sz="2000" dirty="0" err="1"/>
              <a:t>điểm</a:t>
            </a:r>
            <a:r>
              <a:rPr lang="en-US" sz="2000" dirty="0"/>
              <a:t> </a:t>
            </a:r>
            <a:r>
              <a:rPr lang="en-US" sz="2000" dirty="0" err="1"/>
              <a:t>sau</a:t>
            </a:r>
            <a:r>
              <a:rPr lang="en-US" sz="2000" dirty="0"/>
              <a:t>:</a:t>
            </a:r>
            <a:endParaRPr sz="2000" dirty="0"/>
          </a:p>
          <a:p>
            <a:pPr marL="457200" lvl="1" indent="0">
              <a:buNone/>
            </a:pPr>
            <a:r>
              <a:rPr lang="en-US" sz="2000" dirty="0"/>
              <a:t>(1)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chuyển</a:t>
            </a:r>
            <a:r>
              <a:rPr lang="en-US" sz="2000" dirty="0"/>
              <a:t> </a:t>
            </a:r>
            <a:r>
              <a:rPr lang="en-US" sz="2000" dirty="0" err="1"/>
              <a:t>từ</a:t>
            </a:r>
            <a:r>
              <a:rPr lang="en-US" sz="2000" dirty="0"/>
              <a:t> </a:t>
            </a:r>
            <a:r>
              <a:rPr lang="en-US" sz="2000" dirty="0" err="1"/>
              <a:t>trạng</a:t>
            </a:r>
            <a:r>
              <a:rPr lang="en-US" sz="2000" dirty="0"/>
              <a:t> </a:t>
            </a:r>
            <a:r>
              <a:rPr lang="en-US" sz="2000" dirty="0" err="1"/>
              <a:t>thái</a:t>
            </a:r>
            <a:r>
              <a:rPr lang="en-US" sz="2000" dirty="0"/>
              <a:t> </a:t>
            </a:r>
            <a:r>
              <a:rPr lang="en-US" sz="2000" b="1" dirty="0">
                <a:solidFill>
                  <a:schemeClr val="accent5"/>
                </a:solidFill>
              </a:rPr>
              <a:t>running</a:t>
            </a:r>
            <a:r>
              <a:rPr lang="en-US" sz="2000" dirty="0"/>
              <a:t> sang </a:t>
            </a:r>
            <a:r>
              <a:rPr lang="en-US" sz="2000" b="1" dirty="0">
                <a:solidFill>
                  <a:schemeClr val="accent6"/>
                </a:solidFill>
              </a:rPr>
              <a:t>waiting</a:t>
            </a:r>
            <a:r>
              <a:rPr lang="en-US" sz="2000" b="1" dirty="0">
                <a:solidFill>
                  <a:schemeClr val="bg2">
                    <a:lumMod val="10000"/>
                  </a:schemeClr>
                </a:solidFill>
              </a:rPr>
              <a:t>.</a:t>
            </a:r>
            <a:r>
              <a:rPr lang="en-US" sz="2000" dirty="0"/>
              <a:t> </a:t>
            </a:r>
            <a:endParaRPr sz="2000" dirty="0"/>
          </a:p>
          <a:p>
            <a:pPr marL="457200" lvl="1" indent="0">
              <a:buNone/>
            </a:pPr>
            <a:r>
              <a:rPr lang="en-US" sz="2000" dirty="0"/>
              <a:t>(2)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chuyển</a:t>
            </a:r>
            <a:r>
              <a:rPr lang="en-US" sz="2000" dirty="0"/>
              <a:t> </a:t>
            </a:r>
            <a:r>
              <a:rPr lang="en-US" sz="2000" dirty="0" err="1"/>
              <a:t>từ</a:t>
            </a:r>
            <a:r>
              <a:rPr lang="en-US" sz="2000" dirty="0"/>
              <a:t> </a:t>
            </a:r>
            <a:r>
              <a:rPr lang="en-US" sz="2000" dirty="0" err="1"/>
              <a:t>trạng</a:t>
            </a:r>
            <a:r>
              <a:rPr lang="en-US" sz="2000" dirty="0"/>
              <a:t> </a:t>
            </a:r>
            <a:r>
              <a:rPr lang="en-US" sz="2000" dirty="0" err="1"/>
              <a:t>thái</a:t>
            </a:r>
            <a:r>
              <a:rPr lang="en-US" sz="2000" dirty="0"/>
              <a:t> </a:t>
            </a:r>
            <a:r>
              <a:rPr lang="en-US" sz="2000" b="1" dirty="0">
                <a:solidFill>
                  <a:schemeClr val="accent5"/>
                </a:solidFill>
              </a:rPr>
              <a:t>running</a:t>
            </a:r>
            <a:r>
              <a:rPr lang="en-US" sz="2000" dirty="0"/>
              <a:t> sang </a:t>
            </a:r>
            <a:r>
              <a:rPr lang="en-US" sz="2000" b="1" dirty="0">
                <a:solidFill>
                  <a:schemeClr val="accent6"/>
                </a:solidFill>
              </a:rPr>
              <a:t>ready</a:t>
            </a:r>
            <a:r>
              <a:rPr lang="en-US" sz="2000" b="1" dirty="0">
                <a:solidFill>
                  <a:schemeClr val="bg2">
                    <a:lumMod val="10000"/>
                  </a:schemeClr>
                </a:solidFill>
              </a:rPr>
              <a:t>.</a:t>
            </a:r>
            <a:endParaRPr sz="2000" b="1" dirty="0">
              <a:solidFill>
                <a:schemeClr val="bg2">
                  <a:lumMod val="10000"/>
                </a:schemeClr>
              </a:solidFill>
            </a:endParaRPr>
          </a:p>
          <a:p>
            <a:pPr marL="457200" lvl="1" indent="0">
              <a:buNone/>
            </a:pPr>
            <a:r>
              <a:rPr lang="en-US" sz="2000" dirty="0"/>
              <a:t>(3)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chuyển</a:t>
            </a:r>
            <a:r>
              <a:rPr lang="en-US" sz="2000" dirty="0"/>
              <a:t> </a:t>
            </a:r>
            <a:r>
              <a:rPr lang="en-US" sz="2000" dirty="0" err="1"/>
              <a:t>từ</a:t>
            </a:r>
            <a:r>
              <a:rPr lang="en-US" sz="2000" dirty="0"/>
              <a:t> </a:t>
            </a:r>
            <a:r>
              <a:rPr lang="en-US" sz="2000" dirty="0" err="1"/>
              <a:t>trạng</a:t>
            </a:r>
            <a:r>
              <a:rPr lang="en-US" sz="2000" dirty="0"/>
              <a:t> </a:t>
            </a:r>
            <a:r>
              <a:rPr lang="en-US" sz="2000" dirty="0" err="1"/>
              <a:t>thái</a:t>
            </a:r>
            <a:r>
              <a:rPr lang="en-US" sz="2000" dirty="0"/>
              <a:t> </a:t>
            </a:r>
            <a:r>
              <a:rPr lang="en-US" sz="2000" b="1" dirty="0">
                <a:solidFill>
                  <a:schemeClr val="accent6"/>
                </a:solidFill>
              </a:rPr>
              <a:t>waiting</a:t>
            </a:r>
            <a:r>
              <a:rPr lang="en-US" sz="2000" dirty="0"/>
              <a:t>, </a:t>
            </a:r>
            <a:r>
              <a:rPr lang="en-US" sz="2000" b="1" dirty="0">
                <a:solidFill>
                  <a:schemeClr val="accent2">
                    <a:lumMod val="75000"/>
                  </a:schemeClr>
                </a:solidFill>
              </a:rPr>
              <a:t>new</a:t>
            </a:r>
            <a:r>
              <a:rPr lang="en-US" sz="2000" dirty="0"/>
              <a:t> sang </a:t>
            </a:r>
            <a:r>
              <a:rPr lang="en-US" sz="2000" b="1" dirty="0">
                <a:solidFill>
                  <a:schemeClr val="accent3"/>
                </a:solidFill>
              </a:rPr>
              <a:t>ready</a:t>
            </a:r>
            <a:r>
              <a:rPr lang="en-US" sz="2000" b="1" dirty="0">
                <a:solidFill>
                  <a:schemeClr val="bg2">
                    <a:lumMod val="10000"/>
                  </a:schemeClr>
                </a:solidFill>
              </a:rPr>
              <a:t>.</a:t>
            </a:r>
            <a:endParaRPr sz="2000" b="1" dirty="0">
              <a:solidFill>
                <a:schemeClr val="bg2">
                  <a:lumMod val="10000"/>
                </a:schemeClr>
              </a:solidFill>
            </a:endParaRPr>
          </a:p>
          <a:p>
            <a:pPr marL="457200" lvl="1" indent="0">
              <a:buNone/>
            </a:pPr>
            <a:r>
              <a:rPr lang="en-US" sz="2000" dirty="0"/>
              <a:t>(4) </a:t>
            </a:r>
            <a:r>
              <a:rPr lang="en-US" sz="2000" dirty="0" err="1"/>
              <a:t>Kết</a:t>
            </a:r>
            <a:r>
              <a:rPr lang="en-US" sz="2000" dirty="0"/>
              <a:t> </a:t>
            </a:r>
            <a:r>
              <a:rPr lang="en-US" sz="2000" dirty="0" err="1"/>
              <a:t>thúc</a:t>
            </a:r>
            <a:r>
              <a:rPr lang="en-US" sz="2000" dirty="0"/>
              <a:t> </a:t>
            </a:r>
            <a:r>
              <a:rPr lang="en-US" sz="2000" dirty="0" err="1"/>
              <a:t>thực</a:t>
            </a:r>
            <a:r>
              <a:rPr lang="en-US" sz="2000" dirty="0"/>
              <a:t> </a:t>
            </a:r>
            <a:r>
              <a:rPr lang="en-US" sz="2000" dirty="0" err="1"/>
              <a:t>thi</a:t>
            </a:r>
            <a:r>
              <a:rPr lang="en-US" sz="2000" dirty="0"/>
              <a:t> </a:t>
            </a:r>
            <a:r>
              <a:rPr lang="en-US" sz="2000" dirty="0" err="1"/>
              <a:t>của</a:t>
            </a:r>
            <a:r>
              <a:rPr lang="en-US" sz="2000" dirty="0"/>
              <a:t> </a:t>
            </a:r>
            <a:r>
              <a:rPr lang="en-US" sz="2000" dirty="0" err="1"/>
              <a:t>một</a:t>
            </a:r>
            <a:r>
              <a:rPr lang="en-US" sz="2000" dirty="0"/>
              <a:t> </a:t>
            </a:r>
            <a:r>
              <a:rPr lang="en-US" sz="2000" dirty="0" err="1"/>
              <a:t>tiến</a:t>
            </a:r>
            <a:r>
              <a:rPr lang="en-US" sz="2000" dirty="0"/>
              <a:t> </a:t>
            </a:r>
            <a:r>
              <a:rPr lang="en-US" sz="2000" dirty="0" err="1"/>
              <a:t>trình</a:t>
            </a:r>
            <a:r>
              <a:rPr lang="en-US" sz="2000" dirty="0"/>
              <a:t>.</a:t>
            </a:r>
            <a:endParaRPr sz="2000" dirty="0"/>
          </a:p>
        </p:txBody>
      </p:sp>
      <p:sp>
        <p:nvSpPr>
          <p:cNvPr id="270" name="Google Shape;270;p1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64FDACA-885C-83AB-40CE-F05629389B2C}"/>
              </a:ext>
            </a:extLst>
          </p:cNvPr>
          <p:cNvSpPr>
            <a:spLocks noGrp="1"/>
          </p:cNvSpPr>
          <p:nvPr>
            <p:ph type="sldNum" sz="quarter" idx="12"/>
          </p:nvPr>
        </p:nvSpPr>
        <p:spPr/>
        <p:txBody>
          <a:bodyPr/>
          <a:lstStyle/>
          <a:p>
            <a:fld id="{00000000-1234-1234-1234-123412341234}" type="slidenum">
              <a:rPr lang="en-US" smtClean="0"/>
              <a:pPr/>
              <a:t>204</a:t>
            </a:fld>
            <a:endParaRPr lang="en-US" dirty="0"/>
          </a:p>
        </p:txBody>
      </p:sp>
      <p:sp>
        <p:nvSpPr>
          <p:cNvPr id="4" name="TextBox 3">
            <a:extLst>
              <a:ext uri="{FF2B5EF4-FFF2-40B4-BE49-F238E27FC236}">
                <a16:creationId xmlns:a16="http://schemas.microsoft.com/office/drawing/2014/main" id="{25107D97-5A78-6CFB-096E-4BF808CB16E1}"/>
              </a:ext>
            </a:extLst>
          </p:cNvPr>
          <p:cNvSpPr txBox="1"/>
          <p:nvPr/>
        </p:nvSpPr>
        <p:spPr>
          <a:xfrm>
            <a:off x="6565345" y="1825666"/>
            <a:ext cx="5234769" cy="4682692"/>
          </a:xfrm>
          <a:prstGeom prst="rect">
            <a:avLst/>
          </a:prstGeom>
          <a:noFill/>
        </p:spPr>
        <p:txBody>
          <a:bodyPr wrap="square">
            <a:spAutoFit/>
          </a:bodyPr>
          <a:lstStyle/>
          <a:p>
            <a:pPr algn="just">
              <a:lnSpc>
                <a:spcPct val="130000"/>
              </a:lnSpc>
              <a:spcBef>
                <a:spcPts val="300"/>
              </a:spcBef>
              <a:spcAft>
                <a:spcPts val="300"/>
              </a:spcAft>
            </a:pPr>
            <a:r>
              <a:rPr lang="en-US" sz="2000" b="1" dirty="0">
                <a:latin typeface="Arial" panose="020B0604020202020204" pitchFamily="34" charset="0"/>
                <a:cs typeface="Arial" panose="020B0604020202020204" pitchFamily="34" charset="0"/>
                <a:sym typeface="Wingdings" pitchFamily="2" charset="2"/>
              </a:rPr>
              <a:t> </a:t>
            </a:r>
            <a:r>
              <a:rPr lang="en-US" sz="2000" b="1" dirty="0">
                <a:latin typeface="Arial" panose="020B0604020202020204" pitchFamily="34" charset="0"/>
                <a:cs typeface="Arial" panose="020B0604020202020204" pitchFamily="34" charset="0"/>
              </a:rPr>
              <a:t>(1) </a:t>
            </a:r>
            <a:r>
              <a:rPr lang="en-US" sz="2000" b="1" dirty="0" err="1">
                <a:latin typeface="Arial" panose="020B0604020202020204" pitchFamily="34" charset="0"/>
                <a:cs typeface="Arial" panose="020B0604020202020204" pitchFamily="34" charset="0"/>
              </a:rPr>
              <a:t>và</a:t>
            </a:r>
            <a:r>
              <a:rPr lang="en-US" sz="2000" b="1" dirty="0">
                <a:latin typeface="Arial" panose="020B0604020202020204" pitchFamily="34" charset="0"/>
                <a:cs typeface="Arial" panose="020B0604020202020204" pitchFamily="34" charset="0"/>
              </a:rPr>
              <a:t> (4)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cần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lựa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chọn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loại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định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thời</a:t>
            </a:r>
            <a:r>
              <a:rPr lang="en-US" sz="2000" b="1" dirty="0">
                <a:latin typeface="Arial" panose="020B0604020202020204" pitchFamily="34" charset="0"/>
                <a:cs typeface="Arial" panose="020B0604020202020204" pitchFamily="34" charset="0"/>
              </a:rPr>
              <a:t>, (2) </a:t>
            </a:r>
            <a:r>
              <a:rPr lang="en-US" sz="2000" b="1" dirty="0" err="1">
                <a:latin typeface="Arial" panose="020B0604020202020204" pitchFamily="34" charset="0"/>
                <a:cs typeface="Arial" panose="020B0604020202020204" pitchFamily="34" charset="0"/>
              </a:rPr>
              <a:t>và</a:t>
            </a:r>
            <a:r>
              <a:rPr lang="en-US" sz="2000" b="1" dirty="0">
                <a:latin typeface="Arial" panose="020B0604020202020204" pitchFamily="34" charset="0"/>
                <a:cs typeface="Arial" panose="020B0604020202020204" pitchFamily="34" charset="0"/>
              </a:rPr>
              <a:t> (3) </a:t>
            </a:r>
            <a:r>
              <a:rPr lang="en-US" sz="2000" b="1" dirty="0" err="1">
                <a:latin typeface="Arial" panose="020B0604020202020204" pitchFamily="34" charset="0"/>
                <a:cs typeface="Arial" panose="020B0604020202020204" pitchFamily="34" charset="0"/>
              </a:rPr>
              <a:t>cần</a:t>
            </a:r>
            <a:r>
              <a:rPr lang="en-US" sz="2000" b="1" dirty="0">
                <a:latin typeface="Arial" panose="020B0604020202020204" pitchFamily="34" charset="0"/>
                <a:cs typeface="Arial" panose="020B0604020202020204" pitchFamily="34" charset="0"/>
              </a:rPr>
              <a:t>.</a:t>
            </a:r>
            <a:endParaRPr lang="vi-VN" sz="2000" b="1" dirty="0">
              <a:latin typeface="Arial" panose="020B0604020202020204" pitchFamily="34" charset="0"/>
              <a:cs typeface="Arial" panose="020B0604020202020204" pitchFamily="34" charset="0"/>
            </a:endParaRPr>
          </a:p>
          <a:p>
            <a:pPr marL="342900" indent="-342900" algn="just">
              <a:lnSpc>
                <a:spcPct val="130000"/>
              </a:lnSpc>
              <a:spcBef>
                <a:spcPts val="300"/>
              </a:spcBef>
              <a:spcAft>
                <a:spcPts val="300"/>
              </a:spcAft>
              <a:buFont typeface="Arial" panose="020B0604020202020204" pitchFamily="34" charset="0"/>
              <a:buChar char="•"/>
            </a:pPr>
            <a:r>
              <a:rPr lang="vi-VN" sz="2000" dirty="0">
                <a:latin typeface="Arial" panose="020B0604020202020204" pitchFamily="34" charset="0"/>
                <a:cs typeface="Arial" panose="020B0604020202020204" pitchFamily="34" charset="0"/>
              </a:rPr>
              <a:t>Việc thực thi hàm chọn lựa trong trường hợp (1) và (4) không phụ thuộc vào loại giải thuật định thời và thường áp dụng chế độ không trưng dụng.</a:t>
            </a:r>
          </a:p>
          <a:p>
            <a:pPr marL="342900" indent="-342900" algn="just">
              <a:lnSpc>
                <a:spcPct val="130000"/>
              </a:lnSpc>
              <a:spcBef>
                <a:spcPts val="300"/>
              </a:spcBef>
              <a:spcAft>
                <a:spcPts val="300"/>
              </a:spcAft>
              <a:buFont typeface="Arial" panose="020B0604020202020204" pitchFamily="34" charset="0"/>
              <a:buChar char="•"/>
            </a:pPr>
            <a:r>
              <a:rPr lang="vi-VN" sz="2000" dirty="0">
                <a:latin typeface="Arial" panose="020B0604020202020204" pitchFamily="34" charset="0"/>
                <a:cs typeface="Arial" panose="020B0604020202020204" pitchFamily="34" charset="0"/>
              </a:rPr>
              <a:t>Ngược lại, trường hợp (2) và (3) phụ thuộc vào loại giải thuật định thời và thường áp dụng chế độ trưng dụng.</a:t>
            </a:r>
          </a:p>
          <a:p>
            <a:pPr algn="just">
              <a:lnSpc>
                <a:spcPct val="130000"/>
              </a:lnSpc>
              <a:spcBef>
                <a:spcPts val="300"/>
              </a:spcBef>
              <a:spcAft>
                <a:spcPts val="300"/>
              </a:spcAft>
              <a:buFont typeface="Arial" panose="020B0604020202020204" pitchFamily="34" charset="0"/>
            </a:pPr>
            <a:r>
              <a:rPr lang="vi-VN" sz="2000" b="1" dirty="0">
                <a:latin typeface="Arial" panose="020B0604020202020204" pitchFamily="34" charset="0"/>
                <a:cs typeface="Arial" panose="020B0604020202020204" pitchFamily="34" charset="0"/>
                <a:sym typeface="Wingdings" pitchFamily="2" charset="2"/>
              </a:rPr>
              <a:t> </a:t>
            </a:r>
            <a:r>
              <a:rPr lang="vi-VN" sz="2000" b="1" dirty="0">
                <a:latin typeface="Arial" panose="020B0604020202020204" pitchFamily="34" charset="0"/>
                <a:cs typeface="Arial" panose="020B0604020202020204" pitchFamily="34" charset="0"/>
              </a:rPr>
              <a:t>Thực hiện theo cơ chế nào khó hơn? Tại sao?</a:t>
            </a:r>
          </a:p>
        </p:txBody>
      </p:sp>
      <p:sp>
        <p:nvSpPr>
          <p:cNvPr id="7" name="Google Shape;247;p17">
            <a:extLst>
              <a:ext uri="{FF2B5EF4-FFF2-40B4-BE49-F238E27FC236}">
                <a16:creationId xmlns:a16="http://schemas.microsoft.com/office/drawing/2014/main" id="{048B6225-40E7-582A-D634-B7D11ACB73CA}"/>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4.1.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lang="en-US" dirty="0"/>
          </a:p>
        </p:txBody>
      </p:sp>
    </p:spTree>
    <p:extLst>
      <p:ext uri="{BB962C8B-B14F-4D97-AF65-F5344CB8AC3E}">
        <p14:creationId xmlns:p14="http://schemas.microsoft.com/office/powerpoint/2010/main" val="36881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 calcmode="lin" valueType="num">
                                      <p:cBhvr additive="base">
                                        <p:cTn id="7" dur="500" fill="hold"/>
                                        <p:tgtEl>
                                          <p:spTgt spid="266"/>
                                        </p:tgtEl>
                                        <p:attrNameLst>
                                          <p:attrName>ppt_x</p:attrName>
                                        </p:attrNameLst>
                                      </p:cBhvr>
                                      <p:tavLst>
                                        <p:tav tm="0">
                                          <p:val>
                                            <p:strVal val="#ppt_x"/>
                                          </p:val>
                                        </p:tav>
                                        <p:tav tm="100000">
                                          <p:val>
                                            <p:strVal val="#ppt_x"/>
                                          </p:val>
                                        </p:tav>
                                      </p:tavLst>
                                    </p:anim>
                                    <p:anim calcmode="lin" valueType="num">
                                      <p:cBhvr additive="base">
                                        <p:cTn id="8" dur="500" fill="hold"/>
                                        <p:tgtEl>
                                          <p:spTgt spid="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7">
                                            <p:txEl>
                                              <p:pRg st="0" end="0"/>
                                            </p:txEl>
                                          </p:spTgt>
                                        </p:tgtEl>
                                        <p:attrNameLst>
                                          <p:attrName>style.visibility</p:attrName>
                                        </p:attrNameLst>
                                      </p:cBhvr>
                                      <p:to>
                                        <p:strVal val="visible"/>
                                      </p:to>
                                    </p:set>
                                    <p:anim calcmode="lin" valueType="num">
                                      <p:cBhvr additive="base">
                                        <p:cTn id="13" dur="500" fill="hold"/>
                                        <p:tgtEl>
                                          <p:spTgt spid="26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7">
                                            <p:txEl>
                                              <p:pRg st="1" end="1"/>
                                            </p:txEl>
                                          </p:spTgt>
                                        </p:tgtEl>
                                        <p:attrNameLst>
                                          <p:attrName>style.visibility</p:attrName>
                                        </p:attrNameLst>
                                      </p:cBhvr>
                                      <p:to>
                                        <p:strVal val="visible"/>
                                      </p:to>
                                    </p:set>
                                    <p:anim calcmode="lin" valueType="num">
                                      <p:cBhvr additive="base">
                                        <p:cTn id="19" dur="500" fill="hold"/>
                                        <p:tgtEl>
                                          <p:spTgt spid="267">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7">
                                            <p:txEl>
                                              <p:pRg st="2" end="2"/>
                                            </p:txEl>
                                          </p:spTgt>
                                        </p:tgtEl>
                                        <p:attrNameLst>
                                          <p:attrName>style.visibility</p:attrName>
                                        </p:attrNameLst>
                                      </p:cBhvr>
                                      <p:to>
                                        <p:strVal val="visible"/>
                                      </p:to>
                                    </p:set>
                                    <p:anim calcmode="lin" valueType="num">
                                      <p:cBhvr additive="base">
                                        <p:cTn id="25" dur="500" fill="hold"/>
                                        <p:tgtEl>
                                          <p:spTgt spid="26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7">
                                            <p:txEl>
                                              <p:pRg st="3" end="3"/>
                                            </p:txEl>
                                          </p:spTgt>
                                        </p:tgtEl>
                                        <p:attrNameLst>
                                          <p:attrName>style.visibility</p:attrName>
                                        </p:attrNameLst>
                                      </p:cBhvr>
                                      <p:to>
                                        <p:strVal val="visible"/>
                                      </p:to>
                                    </p:set>
                                    <p:anim calcmode="lin" valueType="num">
                                      <p:cBhvr additive="base">
                                        <p:cTn id="31" dur="500" fill="hold"/>
                                        <p:tgtEl>
                                          <p:spTgt spid="267">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67">
                                            <p:txEl>
                                              <p:pRg st="4" end="4"/>
                                            </p:txEl>
                                          </p:spTgt>
                                        </p:tgtEl>
                                        <p:attrNameLst>
                                          <p:attrName>style.visibility</p:attrName>
                                        </p:attrNameLst>
                                      </p:cBhvr>
                                      <p:to>
                                        <p:strVal val="visible"/>
                                      </p:to>
                                    </p:set>
                                    <p:anim calcmode="lin" valueType="num">
                                      <p:cBhvr additive="base">
                                        <p:cTn id="37" dur="500" fill="hold"/>
                                        <p:tgtEl>
                                          <p:spTgt spid="26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a:spLocks noGrp="1"/>
          </p:cNvSpPr>
          <p:nvPr>
            <p:ph type="title"/>
          </p:nvPr>
        </p:nvSpPr>
        <p:spPr>
          <a:xfrm>
            <a:off x="774145" y="1221989"/>
            <a:ext cx="3613490"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Các giải thuật định thời</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276" name="Google Shape;276;p20"/>
          <p:cNvSpPr txBox="1">
            <a:spLocks noGrp="1"/>
          </p:cNvSpPr>
          <p:nvPr>
            <p:ph idx="1"/>
          </p:nvPr>
        </p:nvSpPr>
        <p:spPr>
          <a:xfrm>
            <a:off x="774145" y="1928868"/>
            <a:ext cx="5964112" cy="4546751"/>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a:t>First-Come, First-Served (FCFS)</a:t>
            </a:r>
            <a:endParaRPr sz="2400" dirty="0"/>
          </a:p>
          <a:p>
            <a:pPr marL="342900" indent="-342900"/>
            <a:r>
              <a:rPr lang="en-US" sz="2400" dirty="0"/>
              <a:t>Shortest Job First (SJF)</a:t>
            </a:r>
            <a:endParaRPr sz="2400" dirty="0"/>
          </a:p>
          <a:p>
            <a:pPr marL="342900" indent="-342900"/>
            <a:r>
              <a:rPr lang="en-US" sz="2400" dirty="0"/>
              <a:t>Shortest Remaining Time First (SRTF)</a:t>
            </a:r>
            <a:endParaRPr sz="2400" dirty="0"/>
          </a:p>
          <a:p>
            <a:pPr marL="342900" indent="-342900"/>
            <a:r>
              <a:rPr lang="en-US" sz="2400" dirty="0"/>
              <a:t>Round-Robin (RR)</a:t>
            </a:r>
          </a:p>
          <a:p>
            <a:pPr marL="342900" indent="-342900" algn="just">
              <a:lnSpc>
                <a:spcPct val="130000"/>
              </a:lnSpc>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Priority Scheduling</a:t>
            </a:r>
          </a:p>
          <a:p>
            <a:pPr marL="342900" indent="-342900" algn="just">
              <a:lnSpc>
                <a:spcPct val="130000"/>
              </a:lnSpc>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Highest Response Ratio Next (HRRN)</a:t>
            </a:r>
          </a:p>
          <a:p>
            <a:pPr marL="342900" indent="-342900" algn="just">
              <a:lnSpc>
                <a:spcPct val="130000"/>
              </a:lnSpc>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Multilevel Queue </a:t>
            </a:r>
          </a:p>
          <a:p>
            <a:pPr marL="342900" indent="-342900" algn="just">
              <a:lnSpc>
                <a:spcPct val="130000"/>
              </a:lnSpc>
              <a:spcAft>
                <a:spcPts val="300"/>
              </a:spcAft>
              <a:buFont typeface="Arial" panose="020B0604020202020204" pitchFamily="34" charset="0"/>
              <a:buChar char="•"/>
            </a:pPr>
            <a:r>
              <a:rPr lang="en-US" sz="2400" dirty="0">
                <a:latin typeface="Arial" panose="020B0604020202020204" pitchFamily="34" charset="0"/>
                <a:cs typeface="Arial" panose="020B0604020202020204" pitchFamily="34" charset="0"/>
              </a:rPr>
              <a:t>Multilevel Feedback Queue</a:t>
            </a:r>
            <a:endParaRPr sz="2400" dirty="0"/>
          </a:p>
        </p:txBody>
      </p:sp>
      <p:sp>
        <p:nvSpPr>
          <p:cNvPr id="279" name="Google Shape;279;p2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7F524ED-BAB8-DA11-5E09-1552EE6E8CAD}"/>
              </a:ext>
            </a:extLst>
          </p:cNvPr>
          <p:cNvSpPr>
            <a:spLocks noGrp="1"/>
          </p:cNvSpPr>
          <p:nvPr>
            <p:ph type="sldNum" sz="quarter" idx="12"/>
          </p:nvPr>
        </p:nvSpPr>
        <p:spPr/>
        <p:txBody>
          <a:bodyPr/>
          <a:lstStyle/>
          <a:p>
            <a:fld id="{00000000-1234-1234-1234-123412341234}" type="slidenum">
              <a:rPr lang="en-US" smtClean="0"/>
              <a:pPr/>
              <a:t>205</a:t>
            </a:fld>
            <a:endParaRPr lang="en-US" dirty="0"/>
          </a:p>
        </p:txBody>
      </p:sp>
      <p:sp>
        <p:nvSpPr>
          <p:cNvPr id="5" name="Google Shape;247;p17">
            <a:extLst>
              <a:ext uri="{FF2B5EF4-FFF2-40B4-BE49-F238E27FC236}">
                <a16:creationId xmlns:a16="http://schemas.microsoft.com/office/drawing/2014/main" id="{D8E57518-F6F1-68BB-819D-21BAD52B2F8B}"/>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4.1.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lang="en-US" dirty="0"/>
          </a:p>
        </p:txBody>
      </p:sp>
    </p:spTree>
    <p:extLst>
      <p:ext uri="{BB962C8B-B14F-4D97-AF65-F5344CB8AC3E}">
        <p14:creationId xmlns:p14="http://schemas.microsoft.com/office/powerpoint/2010/main" val="28720303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972235"/>
            <a:ext cx="8506789" cy="1007448"/>
          </a:xfrm>
        </p:spPr>
        <p:txBody>
          <a:bodyPr>
            <a:normAutofit/>
          </a:bodyPr>
          <a:lstStyle/>
          <a:p>
            <a:r>
              <a:rPr lang="en-VN" dirty="0"/>
              <a:t>CÁC GIẢI THUẬT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4.2. </a:t>
            </a:r>
            <a:r>
              <a:rPr lang="en-US" dirty="0"/>
              <a:t>First-Come, First-Served (FCFS)</a:t>
            </a:r>
            <a:endParaRPr lang="en-VN" dirty="0"/>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04.</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206</a:t>
            </a:fld>
            <a:endParaRPr lang="en-US"/>
          </a:p>
        </p:txBody>
      </p:sp>
    </p:spTree>
    <p:extLst>
      <p:ext uri="{BB962C8B-B14F-4D97-AF65-F5344CB8AC3E}">
        <p14:creationId xmlns:p14="http://schemas.microsoft.com/office/powerpoint/2010/main" val="14988492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4.2. First-Come, First-Served (FCFS)</a:t>
            </a:r>
            <a:endParaRPr dirty="0"/>
          </a:p>
        </p:txBody>
      </p:sp>
      <p:sp>
        <p:nvSpPr>
          <p:cNvPr id="286" name="Google Shape;286;p21"/>
          <p:cNvSpPr txBox="1">
            <a:spLocks noGrp="1"/>
          </p:cNvSpPr>
          <p:nvPr>
            <p:ph idx="1"/>
          </p:nvPr>
        </p:nvSpPr>
        <p:spPr>
          <a:xfrm>
            <a:off x="774145" y="1233824"/>
            <a:ext cx="10579654" cy="3697405"/>
          </a:xfrm>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Hàm</a:t>
            </a:r>
            <a:r>
              <a:rPr lang="en-US" sz="2400" dirty="0"/>
              <a:t> </a:t>
            </a:r>
            <a:r>
              <a:rPr lang="en-US" sz="2400" dirty="0" err="1"/>
              <a:t>lựa</a:t>
            </a:r>
            <a:r>
              <a:rPr lang="en-US" sz="2400" dirty="0"/>
              <a:t> </a:t>
            </a:r>
            <a:r>
              <a:rPr lang="en-US" sz="2400" dirty="0" err="1"/>
              <a:t>chọn</a:t>
            </a:r>
            <a:r>
              <a:rPr lang="en-US" sz="2400" dirty="0"/>
              <a:t>: </a:t>
            </a:r>
            <a:endParaRPr sz="2400" dirty="0"/>
          </a:p>
          <a:p>
            <a:pPr lvl="1"/>
            <a:r>
              <a:rPr lang="en-US" sz="2000" dirty="0" err="1"/>
              <a:t>Tiến</a:t>
            </a:r>
            <a:r>
              <a:rPr lang="en-US" sz="2000" dirty="0"/>
              <a:t> </a:t>
            </a:r>
            <a:r>
              <a:rPr lang="en-US" sz="2000" dirty="0" err="1"/>
              <a:t>trình</a:t>
            </a:r>
            <a:r>
              <a:rPr lang="en-US" sz="2000" dirty="0"/>
              <a:t> </a:t>
            </a:r>
            <a:r>
              <a:rPr lang="en-US" sz="2000" dirty="0" err="1"/>
              <a:t>nào</a:t>
            </a:r>
            <a:r>
              <a:rPr lang="en-US" sz="2000" dirty="0"/>
              <a:t> </a:t>
            </a:r>
            <a:r>
              <a:rPr lang="en-US" sz="2000" dirty="0" err="1"/>
              <a:t>yêu</a:t>
            </a:r>
            <a:r>
              <a:rPr lang="en-US" sz="2000" dirty="0"/>
              <a:t> </a:t>
            </a:r>
            <a:r>
              <a:rPr lang="en-US" sz="2000" dirty="0" err="1"/>
              <a:t>cầu</a:t>
            </a:r>
            <a:r>
              <a:rPr lang="en-US" sz="2000" dirty="0"/>
              <a:t> CPU </a:t>
            </a:r>
            <a:r>
              <a:rPr lang="en-US" sz="2000" dirty="0" err="1"/>
              <a:t>trước</a:t>
            </a:r>
            <a:r>
              <a:rPr lang="en-US" sz="2000" dirty="0"/>
              <a:t> </a:t>
            </a:r>
            <a:r>
              <a:rPr lang="en-US" sz="2000" dirty="0" err="1"/>
              <a:t>sẽ</a:t>
            </a:r>
            <a:r>
              <a:rPr lang="en-US" sz="2000" dirty="0"/>
              <a:t> </a:t>
            </a:r>
            <a:r>
              <a:rPr lang="en-US" sz="2000" dirty="0" err="1"/>
              <a:t>được</a:t>
            </a:r>
            <a:r>
              <a:rPr lang="en-US" sz="2000" dirty="0"/>
              <a:t> </a:t>
            </a:r>
            <a:r>
              <a:rPr lang="en-US" sz="2000" dirty="0" err="1"/>
              <a:t>cấp</a:t>
            </a:r>
            <a:r>
              <a:rPr lang="en-US" sz="2000" dirty="0"/>
              <a:t> </a:t>
            </a:r>
            <a:r>
              <a:rPr lang="en-US" sz="2000" dirty="0" err="1"/>
              <a:t>phát</a:t>
            </a:r>
            <a:r>
              <a:rPr lang="en-US" sz="2000" dirty="0"/>
              <a:t> CPU </a:t>
            </a:r>
            <a:r>
              <a:rPr lang="en-US" sz="2000" dirty="0" err="1"/>
              <a:t>trước</a:t>
            </a:r>
            <a:r>
              <a:rPr lang="en-US" sz="2000" dirty="0"/>
              <a:t>.</a:t>
            </a:r>
            <a:endParaRPr sz="2000" dirty="0"/>
          </a:p>
          <a:p>
            <a:pPr lvl="1"/>
            <a:r>
              <a:rPr lang="en-US" sz="2000" dirty="0" err="1"/>
              <a:t>Tiến</a:t>
            </a:r>
            <a:r>
              <a:rPr lang="en-US" sz="2000" dirty="0"/>
              <a:t> </a:t>
            </a:r>
            <a:r>
              <a:rPr lang="en-US" sz="2000" dirty="0" err="1"/>
              <a:t>trình</a:t>
            </a:r>
            <a:r>
              <a:rPr lang="en-US" sz="2000" dirty="0"/>
              <a:t> </a:t>
            </a:r>
            <a:r>
              <a:rPr lang="en-US" sz="2000" dirty="0" err="1"/>
              <a:t>sẽ</a:t>
            </a:r>
            <a:r>
              <a:rPr lang="en-US" sz="2000" dirty="0"/>
              <a:t> </a:t>
            </a:r>
            <a:r>
              <a:rPr lang="en-US" sz="2000" dirty="0" err="1"/>
              <a:t>thực</a:t>
            </a:r>
            <a:r>
              <a:rPr lang="en-US" sz="2000" dirty="0"/>
              <a:t> </a:t>
            </a:r>
            <a:r>
              <a:rPr lang="en-US" sz="2000" dirty="0" err="1"/>
              <a:t>thi</a:t>
            </a:r>
            <a:r>
              <a:rPr lang="en-US" sz="2000" dirty="0"/>
              <a:t> </a:t>
            </a:r>
            <a:r>
              <a:rPr lang="en-US" sz="2000" dirty="0" err="1"/>
              <a:t>đến</a:t>
            </a:r>
            <a:r>
              <a:rPr lang="en-US" sz="2000" dirty="0"/>
              <a:t> </a:t>
            </a:r>
            <a:r>
              <a:rPr lang="en-US" sz="2000" dirty="0" err="1"/>
              <a:t>khi</a:t>
            </a:r>
            <a:r>
              <a:rPr lang="en-US" sz="2000" dirty="0"/>
              <a:t> </a:t>
            </a:r>
            <a:r>
              <a:rPr lang="en-US" sz="2000" dirty="0" err="1"/>
              <a:t>kết</a:t>
            </a:r>
            <a:r>
              <a:rPr lang="en-US" sz="2000" dirty="0"/>
              <a:t> </a:t>
            </a:r>
            <a:r>
              <a:rPr lang="en-US" sz="2000" dirty="0" err="1"/>
              <a:t>thúc</a:t>
            </a:r>
            <a:r>
              <a:rPr lang="en-US" sz="2000" dirty="0"/>
              <a:t> </a:t>
            </a:r>
            <a:r>
              <a:rPr lang="en-US" sz="2000" dirty="0" err="1"/>
              <a:t>hoặc</a:t>
            </a:r>
            <a:r>
              <a:rPr lang="en-US" sz="2000" dirty="0"/>
              <a:t> </a:t>
            </a:r>
            <a:r>
              <a:rPr lang="en-US" sz="2000" dirty="0" err="1"/>
              <a:t>bị</a:t>
            </a:r>
            <a:r>
              <a:rPr lang="en-US" sz="2000" dirty="0"/>
              <a:t> blocked do I/O.</a:t>
            </a:r>
            <a:endParaRPr sz="2000" dirty="0"/>
          </a:p>
          <a:p>
            <a:r>
              <a:rPr lang="en-US" sz="2400" dirty="0" err="1"/>
              <a:t>Chế</a:t>
            </a:r>
            <a:r>
              <a:rPr lang="en-US" sz="2400" dirty="0"/>
              <a:t> </a:t>
            </a:r>
            <a:r>
              <a:rPr lang="en-US" sz="2400" dirty="0" err="1"/>
              <a:t>độ</a:t>
            </a:r>
            <a:r>
              <a:rPr lang="en-US" sz="2400" dirty="0"/>
              <a:t> </a:t>
            </a:r>
            <a:r>
              <a:rPr lang="en-US" sz="2400" dirty="0" err="1"/>
              <a:t>quyết</a:t>
            </a:r>
            <a:r>
              <a:rPr lang="en-US" sz="2400" dirty="0"/>
              <a:t> </a:t>
            </a:r>
            <a:r>
              <a:rPr lang="en-US" sz="2400" dirty="0" err="1"/>
              <a:t>định</a:t>
            </a:r>
            <a:r>
              <a:rPr lang="en-US" sz="2400" dirty="0"/>
              <a:t>: </a:t>
            </a:r>
            <a:r>
              <a:rPr lang="en-US" sz="2400" dirty="0" err="1"/>
              <a:t>không</a:t>
            </a:r>
            <a:r>
              <a:rPr lang="en-US" sz="2400" dirty="0"/>
              <a:t> </a:t>
            </a:r>
            <a:r>
              <a:rPr lang="en-US" sz="2400" dirty="0" err="1"/>
              <a:t>trưng</a:t>
            </a:r>
            <a:r>
              <a:rPr lang="en-US" sz="2400" dirty="0"/>
              <a:t> </a:t>
            </a:r>
            <a:r>
              <a:rPr lang="en-US" sz="2400" dirty="0" err="1"/>
              <a:t>dụng</a:t>
            </a:r>
            <a:r>
              <a:rPr lang="en-US" sz="2400" dirty="0"/>
              <a:t> (non-preemptive).</a:t>
            </a:r>
            <a:endParaRPr sz="2400" dirty="0"/>
          </a:p>
          <a:p>
            <a:r>
              <a:rPr lang="en-US" sz="2400" dirty="0" err="1"/>
              <a:t>Hiện</a:t>
            </a:r>
            <a:r>
              <a:rPr lang="en-US" sz="2400" dirty="0"/>
              <a:t> </a:t>
            </a:r>
            <a:r>
              <a:rPr lang="en-US" sz="2400" dirty="0" err="1"/>
              <a:t>thực</a:t>
            </a:r>
            <a:r>
              <a:rPr lang="en-US" sz="2400" dirty="0"/>
              <a:t>: </a:t>
            </a:r>
            <a:r>
              <a:rPr lang="en-US" sz="2400" dirty="0" err="1"/>
              <a:t>sử</a:t>
            </a:r>
            <a:r>
              <a:rPr lang="en-US" sz="2400" dirty="0"/>
              <a:t> </a:t>
            </a:r>
            <a:r>
              <a:rPr lang="en-US" sz="2400" dirty="0" err="1"/>
              <a:t>dụng</a:t>
            </a:r>
            <a:r>
              <a:rPr lang="en-US" sz="2400" dirty="0"/>
              <a:t> </a:t>
            </a:r>
            <a:r>
              <a:rPr lang="en-US" sz="2400" dirty="0" err="1"/>
              <a:t>hàng</a:t>
            </a:r>
            <a:r>
              <a:rPr lang="en-US" sz="2400" dirty="0"/>
              <a:t> </a:t>
            </a:r>
            <a:r>
              <a:rPr lang="en-US" sz="2400" dirty="0" err="1"/>
              <a:t>đợi</a:t>
            </a:r>
            <a:r>
              <a:rPr lang="en-US" sz="2400" dirty="0"/>
              <a:t> FIFO (FIFO queues)</a:t>
            </a:r>
            <a:endParaRPr sz="2400" dirty="0"/>
          </a:p>
          <a:p>
            <a:pPr lvl="1"/>
            <a:r>
              <a:rPr lang="en-US" sz="2000" dirty="0" err="1"/>
              <a:t>Tiến</a:t>
            </a:r>
            <a:r>
              <a:rPr lang="en-US" sz="2000" dirty="0"/>
              <a:t> </a:t>
            </a:r>
            <a:r>
              <a:rPr lang="en-US" sz="2000" dirty="0" err="1"/>
              <a:t>trình</a:t>
            </a:r>
            <a:r>
              <a:rPr lang="en-US" sz="2000" dirty="0"/>
              <a:t> </a:t>
            </a:r>
            <a:r>
              <a:rPr lang="en-US" sz="2000" dirty="0" err="1"/>
              <a:t>mới</a:t>
            </a:r>
            <a:r>
              <a:rPr lang="en-US" sz="2000" dirty="0"/>
              <a:t> </a:t>
            </a:r>
            <a:r>
              <a:rPr lang="en-US" sz="2000" dirty="0" err="1"/>
              <a:t>xuất</a:t>
            </a:r>
            <a:r>
              <a:rPr lang="en-US" sz="2000" dirty="0"/>
              <a:t> </a:t>
            </a:r>
            <a:r>
              <a:rPr lang="en-US" sz="2000" dirty="0" err="1"/>
              <a:t>hiện</a:t>
            </a:r>
            <a:r>
              <a:rPr lang="en-US" sz="2000" dirty="0"/>
              <a:t> </a:t>
            </a:r>
            <a:r>
              <a:rPr lang="en-US" sz="2000" dirty="0" err="1"/>
              <a:t>được</a:t>
            </a:r>
            <a:r>
              <a:rPr lang="en-US" sz="2000" dirty="0"/>
              <a:t> </a:t>
            </a:r>
            <a:r>
              <a:rPr lang="en-US" sz="2000" dirty="0" err="1"/>
              <a:t>thêm</a:t>
            </a:r>
            <a:r>
              <a:rPr lang="en-US" sz="2000" dirty="0"/>
              <a:t> </a:t>
            </a:r>
            <a:r>
              <a:rPr lang="en-US" sz="2000" dirty="0" err="1"/>
              <a:t>vào</a:t>
            </a:r>
            <a:r>
              <a:rPr lang="en-US" sz="2000" dirty="0"/>
              <a:t> </a:t>
            </a:r>
            <a:r>
              <a:rPr lang="en-US" sz="2000" dirty="0" err="1"/>
              <a:t>cuối</a:t>
            </a:r>
            <a:r>
              <a:rPr lang="en-US" sz="2000" dirty="0"/>
              <a:t> </a:t>
            </a:r>
            <a:r>
              <a:rPr lang="en-US" sz="2000" dirty="0" err="1"/>
              <a:t>hàng</a:t>
            </a:r>
            <a:r>
              <a:rPr lang="en-US" sz="2000" dirty="0"/>
              <a:t> </a:t>
            </a:r>
            <a:r>
              <a:rPr lang="en-US" sz="2000" dirty="0" err="1"/>
              <a:t>đợi</a:t>
            </a:r>
            <a:r>
              <a:rPr lang="en-US" sz="2000" dirty="0"/>
              <a:t>.</a:t>
            </a:r>
            <a:endParaRPr sz="2000" dirty="0"/>
          </a:p>
          <a:p>
            <a:pPr lvl="1"/>
            <a:r>
              <a:rPr lang="en-US" sz="2000" dirty="0" err="1"/>
              <a:t>Tiến</a:t>
            </a:r>
            <a:r>
              <a:rPr lang="en-US" sz="2000" dirty="0"/>
              <a:t> </a:t>
            </a:r>
            <a:r>
              <a:rPr lang="en-US" sz="2000" dirty="0" err="1"/>
              <a:t>trình</a:t>
            </a:r>
            <a:r>
              <a:rPr lang="en-US" sz="2000" dirty="0"/>
              <a:t> </a:t>
            </a:r>
            <a:r>
              <a:rPr lang="en-US" sz="2000" dirty="0" err="1"/>
              <a:t>được</a:t>
            </a:r>
            <a:r>
              <a:rPr lang="en-US" sz="2000" dirty="0"/>
              <a:t> </a:t>
            </a:r>
            <a:r>
              <a:rPr lang="en-US" sz="2000" dirty="0" err="1"/>
              <a:t>lựa</a:t>
            </a:r>
            <a:r>
              <a:rPr lang="en-US" sz="2000" dirty="0"/>
              <a:t> </a:t>
            </a:r>
            <a:r>
              <a:rPr lang="en-US" sz="2000" dirty="0" err="1"/>
              <a:t>chọn</a:t>
            </a:r>
            <a:r>
              <a:rPr lang="en-US" sz="2000" dirty="0"/>
              <a:t> </a:t>
            </a:r>
            <a:r>
              <a:rPr lang="en-US" sz="2000" dirty="0" err="1"/>
              <a:t>để</a:t>
            </a:r>
            <a:r>
              <a:rPr lang="en-US" sz="2000" dirty="0"/>
              <a:t> </a:t>
            </a:r>
            <a:r>
              <a:rPr lang="en-US" sz="2000" dirty="0" err="1"/>
              <a:t>xử</a:t>
            </a:r>
            <a:r>
              <a:rPr lang="en-US" sz="2000" dirty="0"/>
              <a:t> </a:t>
            </a:r>
            <a:r>
              <a:rPr lang="en-US" sz="2000" dirty="0" err="1"/>
              <a:t>lý</a:t>
            </a:r>
            <a:r>
              <a:rPr lang="en-US" sz="2000" dirty="0"/>
              <a:t> </a:t>
            </a:r>
            <a:r>
              <a:rPr lang="en-US" sz="2000" dirty="0" err="1"/>
              <a:t>được</a:t>
            </a:r>
            <a:r>
              <a:rPr lang="en-US" sz="2000" dirty="0"/>
              <a:t> </a:t>
            </a:r>
            <a:r>
              <a:rPr lang="en-US" sz="2000" dirty="0" err="1"/>
              <a:t>lấy</a:t>
            </a:r>
            <a:r>
              <a:rPr lang="en-US" sz="2000" dirty="0"/>
              <a:t> </a:t>
            </a:r>
            <a:r>
              <a:rPr lang="en-US" sz="2000" dirty="0" err="1"/>
              <a:t>từ</a:t>
            </a:r>
            <a:r>
              <a:rPr lang="en-US" sz="2000" dirty="0"/>
              <a:t> </a:t>
            </a:r>
            <a:r>
              <a:rPr lang="en-US" sz="2000" dirty="0" err="1"/>
              <a:t>đầu</a:t>
            </a:r>
            <a:r>
              <a:rPr lang="en-US" sz="2000" dirty="0"/>
              <a:t> </a:t>
            </a:r>
            <a:r>
              <a:rPr lang="en-US" sz="2000" dirty="0" err="1"/>
              <a:t>của</a:t>
            </a:r>
            <a:r>
              <a:rPr lang="en-US" sz="2000" dirty="0"/>
              <a:t> </a:t>
            </a:r>
            <a:r>
              <a:rPr lang="en-US" sz="2000" dirty="0" err="1"/>
              <a:t>hạng</a:t>
            </a:r>
            <a:r>
              <a:rPr lang="en-US" sz="2000" dirty="0"/>
              <a:t> </a:t>
            </a:r>
            <a:r>
              <a:rPr lang="en-US" sz="2000" dirty="0" err="1"/>
              <a:t>đợi</a:t>
            </a:r>
            <a:r>
              <a:rPr lang="en-US" sz="2000" dirty="0"/>
              <a:t>.</a:t>
            </a:r>
            <a:endParaRPr sz="2000" dirty="0"/>
          </a:p>
        </p:txBody>
      </p:sp>
      <p:sp>
        <p:nvSpPr>
          <p:cNvPr id="289" name="Google Shape;289;p2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290" name="Google Shape;290;p21"/>
          <p:cNvPicPr preferRelativeResize="0"/>
          <p:nvPr/>
        </p:nvPicPr>
        <p:blipFill rotWithShape="1">
          <a:blip r:embed="rId3">
            <a:alphaModFix/>
          </a:blip>
          <a:srcRect/>
          <a:stretch/>
        </p:blipFill>
        <p:spPr>
          <a:xfrm>
            <a:off x="6522426" y="4828977"/>
            <a:ext cx="4831373" cy="1854202"/>
          </a:xfrm>
          <a:prstGeom prst="rect">
            <a:avLst/>
          </a:prstGeom>
          <a:noFill/>
          <a:ln>
            <a:noFill/>
          </a:ln>
        </p:spPr>
      </p:pic>
      <p:sp>
        <p:nvSpPr>
          <p:cNvPr id="2" name="Slide Number Placeholder 1">
            <a:extLst>
              <a:ext uri="{FF2B5EF4-FFF2-40B4-BE49-F238E27FC236}">
                <a16:creationId xmlns:a16="http://schemas.microsoft.com/office/drawing/2014/main" id="{D166E098-8930-F256-3762-430A7F7924D4}"/>
              </a:ext>
            </a:extLst>
          </p:cNvPr>
          <p:cNvSpPr>
            <a:spLocks noGrp="1"/>
          </p:cNvSpPr>
          <p:nvPr>
            <p:ph type="sldNum" sz="quarter" idx="12"/>
          </p:nvPr>
        </p:nvSpPr>
        <p:spPr/>
        <p:txBody>
          <a:bodyPr/>
          <a:lstStyle/>
          <a:p>
            <a:fld id="{00000000-1234-1234-1234-123412341234}" type="slidenum">
              <a:rPr lang="en-US" smtClean="0"/>
              <a:pPr/>
              <a:t>207</a:t>
            </a:fld>
            <a:endParaRPr lang="en-US" dirty="0"/>
          </a:p>
        </p:txBody>
      </p:sp>
    </p:spTree>
    <p:extLst>
      <p:ext uri="{BB962C8B-B14F-4D97-AF65-F5344CB8AC3E}">
        <p14:creationId xmlns:p14="http://schemas.microsoft.com/office/powerpoint/2010/main" val="260093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anim calcmode="lin" valueType="num">
                                      <p:cBhvr additive="base">
                                        <p:cTn id="7" dur="500" fill="hold"/>
                                        <p:tgtEl>
                                          <p:spTgt spid="2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
                                            <p:txEl>
                                              <p:pRg st="1" end="1"/>
                                            </p:txEl>
                                          </p:spTgt>
                                        </p:tgtEl>
                                        <p:attrNameLst>
                                          <p:attrName>style.visibility</p:attrName>
                                        </p:attrNameLst>
                                      </p:cBhvr>
                                      <p:to>
                                        <p:strVal val="visible"/>
                                      </p:to>
                                    </p:set>
                                    <p:anim calcmode="lin" valueType="num">
                                      <p:cBhvr additive="base">
                                        <p:cTn id="13" dur="500" fill="hold"/>
                                        <p:tgtEl>
                                          <p:spTgt spid="2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6">
                                            <p:txEl>
                                              <p:pRg st="2" end="2"/>
                                            </p:txEl>
                                          </p:spTgt>
                                        </p:tgtEl>
                                        <p:attrNameLst>
                                          <p:attrName>style.visibility</p:attrName>
                                        </p:attrNameLst>
                                      </p:cBhvr>
                                      <p:to>
                                        <p:strVal val="visible"/>
                                      </p:to>
                                    </p:set>
                                    <p:anim calcmode="lin" valueType="num">
                                      <p:cBhvr additive="base">
                                        <p:cTn id="19" dur="500" fill="hold"/>
                                        <p:tgtEl>
                                          <p:spTgt spid="2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6">
                                            <p:txEl>
                                              <p:pRg st="3" end="3"/>
                                            </p:txEl>
                                          </p:spTgt>
                                        </p:tgtEl>
                                        <p:attrNameLst>
                                          <p:attrName>style.visibility</p:attrName>
                                        </p:attrNameLst>
                                      </p:cBhvr>
                                      <p:to>
                                        <p:strVal val="visible"/>
                                      </p:to>
                                    </p:set>
                                    <p:anim calcmode="lin" valueType="num">
                                      <p:cBhvr additive="base">
                                        <p:cTn id="25" dur="500" fill="hold"/>
                                        <p:tgtEl>
                                          <p:spTgt spid="28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86">
                                            <p:txEl>
                                              <p:pRg st="4" end="4"/>
                                            </p:txEl>
                                          </p:spTgt>
                                        </p:tgtEl>
                                        <p:attrNameLst>
                                          <p:attrName>style.visibility</p:attrName>
                                        </p:attrNameLst>
                                      </p:cBhvr>
                                      <p:to>
                                        <p:strVal val="visible"/>
                                      </p:to>
                                    </p:set>
                                    <p:anim calcmode="lin" valueType="num">
                                      <p:cBhvr additive="base">
                                        <p:cTn id="31" dur="500" fill="hold"/>
                                        <p:tgtEl>
                                          <p:spTgt spid="28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6">
                                            <p:txEl>
                                              <p:pRg st="5" end="5"/>
                                            </p:txEl>
                                          </p:spTgt>
                                        </p:tgtEl>
                                        <p:attrNameLst>
                                          <p:attrName>style.visibility</p:attrName>
                                        </p:attrNameLst>
                                      </p:cBhvr>
                                      <p:to>
                                        <p:strVal val="visible"/>
                                      </p:to>
                                    </p:set>
                                    <p:anim calcmode="lin" valueType="num">
                                      <p:cBhvr additive="base">
                                        <p:cTn id="37" dur="500" fill="hold"/>
                                        <p:tgtEl>
                                          <p:spTgt spid="28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86">
                                            <p:txEl>
                                              <p:pRg st="6" end="6"/>
                                            </p:txEl>
                                          </p:spTgt>
                                        </p:tgtEl>
                                        <p:attrNameLst>
                                          <p:attrName>style.visibility</p:attrName>
                                        </p:attrNameLst>
                                      </p:cBhvr>
                                      <p:to>
                                        <p:strVal val="visible"/>
                                      </p:to>
                                    </p:set>
                                    <p:anim calcmode="lin" valueType="num">
                                      <p:cBhvr additive="base">
                                        <p:cTn id="43" dur="500" fill="hold"/>
                                        <p:tgtEl>
                                          <p:spTgt spid="28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90"/>
                                        </p:tgtEl>
                                        <p:attrNameLst>
                                          <p:attrName>style.visibility</p:attrName>
                                        </p:attrNameLst>
                                      </p:cBhvr>
                                      <p:to>
                                        <p:strVal val="visible"/>
                                      </p:to>
                                    </p:set>
                                    <p:anim calcmode="lin" valueType="num">
                                      <p:cBhvr additive="base">
                                        <p:cTn id="49" dur="500" fill="hold"/>
                                        <p:tgtEl>
                                          <p:spTgt spid="290"/>
                                        </p:tgtEl>
                                        <p:attrNameLst>
                                          <p:attrName>ppt_x</p:attrName>
                                        </p:attrNameLst>
                                      </p:cBhvr>
                                      <p:tavLst>
                                        <p:tav tm="0">
                                          <p:val>
                                            <p:strVal val="#ppt_x"/>
                                          </p:val>
                                        </p:tav>
                                        <p:tav tm="100000">
                                          <p:val>
                                            <p:strVal val="#ppt_x"/>
                                          </p:val>
                                        </p:tav>
                                      </p:tavLst>
                                    </p:anim>
                                    <p:anim calcmode="lin" valueType="num">
                                      <p:cBhvr additive="base">
                                        <p:cTn id="50"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4.2. First-Come, First-Served (FCFS)</a:t>
            </a:r>
            <a:endParaRPr dirty="0"/>
          </a:p>
        </p:txBody>
      </p:sp>
      <p:sp>
        <p:nvSpPr>
          <p:cNvPr id="299" name="Google Shape;299;p2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300" name="Google Shape;300;p22"/>
          <p:cNvGraphicFramePr/>
          <p:nvPr>
            <p:extLst/>
          </p:nvPr>
        </p:nvGraphicFramePr>
        <p:xfrm>
          <a:off x="2950029" y="1389054"/>
          <a:ext cx="6291942" cy="2363406"/>
        </p:xfrm>
        <a:graphic>
          <a:graphicData uri="http://schemas.openxmlformats.org/drawingml/2006/table">
            <a:tbl>
              <a:tblPr firstRow="1" bandRow="1">
                <a:tableStyleId>{69012ECD-51FC-41F1-AA8D-1B2483CD663E}</a:tableStyleId>
              </a:tblPr>
              <a:tblGrid>
                <a:gridCol w="2097314">
                  <a:extLst>
                    <a:ext uri="{9D8B030D-6E8A-4147-A177-3AD203B41FA5}">
                      <a16:colId xmlns:a16="http://schemas.microsoft.com/office/drawing/2014/main" val="20000"/>
                    </a:ext>
                  </a:extLst>
                </a:gridCol>
                <a:gridCol w="2097314">
                  <a:extLst>
                    <a:ext uri="{9D8B030D-6E8A-4147-A177-3AD203B41FA5}">
                      <a16:colId xmlns:a16="http://schemas.microsoft.com/office/drawing/2014/main" val="20001"/>
                    </a:ext>
                  </a:extLst>
                </a:gridCol>
                <a:gridCol w="2097314">
                  <a:extLst>
                    <a:ext uri="{9D8B030D-6E8A-4147-A177-3AD203B41FA5}">
                      <a16:colId xmlns:a16="http://schemas.microsoft.com/office/drawing/2014/main" val="20002"/>
                    </a:ext>
                  </a:extLst>
                </a:gridCol>
              </a:tblGrid>
              <a:tr h="356425">
                <a:tc>
                  <a:txBody>
                    <a:bodyPr/>
                    <a:lstStyle/>
                    <a:p>
                      <a:pPr marL="0" marR="0" lvl="0" indent="0" algn="ctr" rtl="0">
                        <a:lnSpc>
                          <a:spcPct val="107000"/>
                        </a:lnSpc>
                        <a:spcBef>
                          <a:spcPts val="0"/>
                        </a:spcBef>
                        <a:spcAft>
                          <a:spcPts val="0"/>
                        </a:spcAft>
                        <a:buNone/>
                      </a:pPr>
                      <a:r>
                        <a:rPr lang="en-US" sz="2000" b="1" u="none" strike="noStrike" cap="none" dirty="0">
                          <a:latin typeface="Arial" panose="020B0604020202020204" pitchFamily="34" charset="0"/>
                          <a:cs typeface="Arial" panose="020B0604020202020204" pitchFamily="34" charset="0"/>
                          <a:sym typeface="Times New Roman"/>
                        </a:rPr>
                        <a:t>Process</a:t>
                      </a:r>
                      <a:endParaRPr sz="2000" b="1" u="none" strike="noStrike" cap="none" dirty="0">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Arrival Time</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 Burst Time</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P1</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0</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12</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56425">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P2</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2</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7</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56425">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P3</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5</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dirty="0">
                          <a:latin typeface="Arial" panose="020B0604020202020204" pitchFamily="34" charset="0"/>
                          <a:cs typeface="Arial" panose="020B0604020202020204" pitchFamily="34" charset="0"/>
                          <a:sym typeface="Times New Roman"/>
                        </a:rPr>
                        <a:t>8</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6425">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P4</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9</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dirty="0">
                          <a:latin typeface="Arial" panose="020B0604020202020204" pitchFamily="34" charset="0"/>
                          <a:cs typeface="Arial" panose="020B0604020202020204" pitchFamily="34" charset="0"/>
                          <a:sym typeface="Times New Roman"/>
                        </a:rPr>
                        <a:t>3</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56425">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P5</a:t>
                      </a:r>
                      <a:endParaRPr sz="2000" b="1" u="none" strike="noStrike" cap="none">
                        <a:latin typeface="Arial" panose="020B0604020202020204" pitchFamily="34" charset="0"/>
                        <a:ea typeface="Times New Roman"/>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a:latin typeface="Arial" panose="020B0604020202020204" pitchFamily="34" charset="0"/>
                          <a:cs typeface="Arial" panose="020B0604020202020204" pitchFamily="34" charset="0"/>
                          <a:sym typeface="Times New Roman"/>
                        </a:rPr>
                        <a:t>12</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7000"/>
                        </a:lnSpc>
                        <a:spcBef>
                          <a:spcPts val="0"/>
                        </a:spcBef>
                        <a:spcAft>
                          <a:spcPts val="0"/>
                        </a:spcAft>
                        <a:buNone/>
                      </a:pPr>
                      <a:r>
                        <a:rPr lang="en-US" sz="2000" b="1" u="none" strike="noStrike" cap="none" dirty="0">
                          <a:latin typeface="Arial" panose="020B0604020202020204" pitchFamily="34" charset="0"/>
                          <a:cs typeface="Arial" panose="020B0604020202020204" pitchFamily="34" charset="0"/>
                          <a:sym typeface="Times New Roman"/>
                        </a:rPr>
                        <a:t>6</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0E98A52F-9A62-BE9A-244D-D37C8CA7EBB3}"/>
              </a:ext>
            </a:extLst>
          </p:cNvPr>
          <p:cNvSpPr>
            <a:spLocks noGrp="1"/>
          </p:cNvSpPr>
          <p:nvPr>
            <p:ph type="sldNum" sz="quarter" idx="12"/>
          </p:nvPr>
        </p:nvSpPr>
        <p:spPr/>
        <p:txBody>
          <a:bodyPr/>
          <a:lstStyle/>
          <a:p>
            <a:fld id="{00000000-1234-1234-1234-123412341234}" type="slidenum">
              <a:rPr lang="en-US" smtClean="0"/>
              <a:pPr/>
              <a:t>208</a:t>
            </a:fld>
            <a:endParaRPr lang="en-US" dirty="0"/>
          </a:p>
        </p:txBody>
      </p:sp>
      <p:sp>
        <p:nvSpPr>
          <p:cNvPr id="5" name="TextBox 4">
            <a:extLst>
              <a:ext uri="{FF2B5EF4-FFF2-40B4-BE49-F238E27FC236}">
                <a16:creationId xmlns:a16="http://schemas.microsoft.com/office/drawing/2014/main" id="{1FADACC2-2F30-244C-9288-97276F958AE0}"/>
              </a:ext>
            </a:extLst>
          </p:cNvPr>
          <p:cNvSpPr txBox="1"/>
          <p:nvPr/>
        </p:nvSpPr>
        <p:spPr>
          <a:xfrm>
            <a:off x="1181610"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
        <p:nvSpPr>
          <p:cNvPr id="8" name="Text Box 13">
            <a:extLst>
              <a:ext uri="{FF2B5EF4-FFF2-40B4-BE49-F238E27FC236}">
                <a16:creationId xmlns:a16="http://schemas.microsoft.com/office/drawing/2014/main" id="{E4EE5A0B-83ED-CE10-16FA-A7679EDB4FBA}"/>
              </a:ext>
            </a:extLst>
          </p:cNvPr>
          <p:cNvSpPr txBox="1">
            <a:spLocks noChangeArrowheads="1"/>
          </p:cNvSpPr>
          <p:nvPr/>
        </p:nvSpPr>
        <p:spPr bwMode="auto">
          <a:xfrm>
            <a:off x="2418674"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dirty="0">
                <a:latin typeface="Times New Roman" panose="02020603050405020304" pitchFamily="18" charset="0"/>
                <a:ea typeface="DFKai-SB" pitchFamily="65" charset="-128"/>
              </a:rPr>
              <a:t>0</a:t>
            </a:r>
          </a:p>
        </p:txBody>
      </p:sp>
      <p:sp>
        <p:nvSpPr>
          <p:cNvPr id="9" name="Text Box 13">
            <a:extLst>
              <a:ext uri="{FF2B5EF4-FFF2-40B4-BE49-F238E27FC236}">
                <a16:creationId xmlns:a16="http://schemas.microsoft.com/office/drawing/2014/main" id="{BF085319-D196-335D-A7E0-22C7D84B6AC2}"/>
              </a:ext>
            </a:extLst>
          </p:cNvPr>
          <p:cNvSpPr txBox="1">
            <a:spLocks noChangeArrowheads="1"/>
          </p:cNvSpPr>
          <p:nvPr/>
        </p:nvSpPr>
        <p:spPr bwMode="auto">
          <a:xfrm>
            <a:off x="4638379"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12</a:t>
            </a:r>
          </a:p>
        </p:txBody>
      </p:sp>
      <p:sp>
        <p:nvSpPr>
          <p:cNvPr id="10" name="Text Box 13">
            <a:extLst>
              <a:ext uri="{FF2B5EF4-FFF2-40B4-BE49-F238E27FC236}">
                <a16:creationId xmlns:a16="http://schemas.microsoft.com/office/drawing/2014/main" id="{88F64DA9-EA4D-E8FA-FBBC-95C270E7BF3B}"/>
              </a:ext>
            </a:extLst>
          </p:cNvPr>
          <p:cNvSpPr txBox="1">
            <a:spLocks noChangeArrowheads="1"/>
          </p:cNvSpPr>
          <p:nvPr/>
        </p:nvSpPr>
        <p:spPr bwMode="auto">
          <a:xfrm>
            <a:off x="5933779"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19</a:t>
            </a:r>
          </a:p>
        </p:txBody>
      </p:sp>
      <p:sp>
        <p:nvSpPr>
          <p:cNvPr id="11" name="Text Box 13">
            <a:extLst>
              <a:ext uri="{FF2B5EF4-FFF2-40B4-BE49-F238E27FC236}">
                <a16:creationId xmlns:a16="http://schemas.microsoft.com/office/drawing/2014/main" id="{0F64F1EF-D761-E96B-77DA-703ABC26B616}"/>
              </a:ext>
            </a:extLst>
          </p:cNvPr>
          <p:cNvSpPr txBox="1">
            <a:spLocks noChangeArrowheads="1"/>
          </p:cNvSpPr>
          <p:nvPr/>
        </p:nvSpPr>
        <p:spPr bwMode="auto">
          <a:xfrm>
            <a:off x="7383106"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27</a:t>
            </a:r>
          </a:p>
        </p:txBody>
      </p:sp>
      <p:sp>
        <p:nvSpPr>
          <p:cNvPr id="12" name="Text Box 13">
            <a:extLst>
              <a:ext uri="{FF2B5EF4-FFF2-40B4-BE49-F238E27FC236}">
                <a16:creationId xmlns:a16="http://schemas.microsoft.com/office/drawing/2014/main" id="{A65194C5-5301-0471-0145-293566DF2EA1}"/>
              </a:ext>
            </a:extLst>
          </p:cNvPr>
          <p:cNvSpPr txBox="1">
            <a:spLocks noChangeArrowheads="1"/>
          </p:cNvSpPr>
          <p:nvPr/>
        </p:nvSpPr>
        <p:spPr bwMode="auto">
          <a:xfrm>
            <a:off x="7887992"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30</a:t>
            </a:r>
          </a:p>
        </p:txBody>
      </p:sp>
      <p:sp>
        <p:nvSpPr>
          <p:cNvPr id="13" name="Text Box 13">
            <a:extLst>
              <a:ext uri="{FF2B5EF4-FFF2-40B4-BE49-F238E27FC236}">
                <a16:creationId xmlns:a16="http://schemas.microsoft.com/office/drawing/2014/main" id="{E589CE7B-B3AB-CAF0-B669-9206743DAB9E}"/>
              </a:ext>
            </a:extLst>
          </p:cNvPr>
          <p:cNvSpPr txBox="1">
            <a:spLocks noChangeArrowheads="1"/>
          </p:cNvSpPr>
          <p:nvPr/>
        </p:nvSpPr>
        <p:spPr bwMode="auto">
          <a:xfrm>
            <a:off x="8982672" y="5673902"/>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36</a:t>
            </a:r>
          </a:p>
        </p:txBody>
      </p:sp>
      <p:graphicFrame>
        <p:nvGraphicFramePr>
          <p:cNvPr id="14" name="Table 8">
            <a:extLst>
              <a:ext uri="{FF2B5EF4-FFF2-40B4-BE49-F238E27FC236}">
                <a16:creationId xmlns:a16="http://schemas.microsoft.com/office/drawing/2014/main" id="{54832D0B-33DC-39F8-C09B-888995BF86C0}"/>
              </a:ext>
            </a:extLst>
          </p:cNvPr>
          <p:cNvGraphicFramePr>
            <a:graphicFrameLocks noGrp="1"/>
          </p:cNvGraphicFramePr>
          <p:nvPr>
            <p:extLst/>
          </p:nvPr>
        </p:nvGraphicFramePr>
        <p:xfrm>
          <a:off x="2652950" y="4988102"/>
          <a:ext cx="2194560" cy="45720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2091467902"/>
                    </a:ext>
                  </a:extLst>
                </a:gridCol>
              </a:tblGrid>
              <a:tr h="457200">
                <a:tc>
                  <a:txBody>
                    <a:bodyPr/>
                    <a:lstStyle/>
                    <a:p>
                      <a:pPr algn="ctr"/>
                      <a:r>
                        <a:rPr lang="en-US" dirty="0">
                          <a:solidFill>
                            <a:schemeClr val="tx1"/>
                          </a:solidFill>
                          <a:latin typeface="Arial" panose="020B0604020202020204" pitchFamily="34" charset="0"/>
                          <a:cs typeface="Arial" panose="020B0604020202020204" pitchFamily="34" charset="0"/>
                        </a:rPr>
                        <a:t>P1</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025875802"/>
                  </a:ext>
                </a:extLst>
              </a:tr>
            </a:tbl>
          </a:graphicData>
        </a:graphic>
      </p:graphicFrame>
      <p:graphicFrame>
        <p:nvGraphicFramePr>
          <p:cNvPr id="15" name="Table 10">
            <a:extLst>
              <a:ext uri="{FF2B5EF4-FFF2-40B4-BE49-F238E27FC236}">
                <a16:creationId xmlns:a16="http://schemas.microsoft.com/office/drawing/2014/main" id="{C2CCB7A7-C10E-7A1C-0C84-FD452BB92857}"/>
              </a:ext>
            </a:extLst>
          </p:cNvPr>
          <p:cNvGraphicFramePr>
            <a:graphicFrameLocks noGrp="1"/>
          </p:cNvGraphicFramePr>
          <p:nvPr>
            <p:extLst/>
          </p:nvPr>
        </p:nvGraphicFramePr>
        <p:xfrm>
          <a:off x="4850218" y="4988102"/>
          <a:ext cx="1280160" cy="457200"/>
        </p:xfrm>
        <a:graphic>
          <a:graphicData uri="http://schemas.openxmlformats.org/drawingml/2006/table">
            <a:tbl>
              <a:tblPr firstRow="1" bandRow="1">
                <a:effectLst/>
                <a:tableStyleId>{5C22544A-7EE6-4342-B048-85BDC9FD1C3A}</a:tableStyleId>
              </a:tblPr>
              <a:tblGrid>
                <a:gridCol w="1280160">
                  <a:extLst>
                    <a:ext uri="{9D8B030D-6E8A-4147-A177-3AD203B41FA5}">
                      <a16:colId xmlns:a16="http://schemas.microsoft.com/office/drawing/2014/main" val="2225917917"/>
                    </a:ext>
                  </a:extLst>
                </a:gridCol>
              </a:tblGrid>
              <a:tr h="457200">
                <a:tc>
                  <a:txBody>
                    <a:bodyPr/>
                    <a:lstStyle/>
                    <a:p>
                      <a:pPr algn="ctr"/>
                      <a:r>
                        <a:rPr lang="en-US" dirty="0">
                          <a:solidFill>
                            <a:schemeClr val="tx1"/>
                          </a:solidFill>
                          <a:latin typeface="Arial" panose="020B0604020202020204" pitchFamily="34" charset="0"/>
                          <a:cs typeface="Arial" panose="020B0604020202020204" pitchFamily="34" charset="0"/>
                        </a:rPr>
                        <a:t>P2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087454617"/>
                  </a:ext>
                </a:extLst>
              </a:tr>
            </a:tbl>
          </a:graphicData>
        </a:graphic>
      </p:graphicFrame>
      <p:graphicFrame>
        <p:nvGraphicFramePr>
          <p:cNvPr id="16" name="Table 30">
            <a:extLst>
              <a:ext uri="{FF2B5EF4-FFF2-40B4-BE49-F238E27FC236}">
                <a16:creationId xmlns:a16="http://schemas.microsoft.com/office/drawing/2014/main" id="{6E1DD6C9-3C14-BB9D-0919-2F65E760FF2F}"/>
              </a:ext>
            </a:extLst>
          </p:cNvPr>
          <p:cNvGraphicFramePr>
            <a:graphicFrameLocks noGrp="1"/>
          </p:cNvGraphicFramePr>
          <p:nvPr>
            <p:extLst/>
          </p:nvPr>
        </p:nvGraphicFramePr>
        <p:xfrm>
          <a:off x="6130379" y="4988102"/>
          <a:ext cx="1463040" cy="45720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683518353"/>
                    </a:ext>
                  </a:extLst>
                </a:gridCol>
              </a:tblGrid>
              <a:tr h="457200">
                <a:tc>
                  <a:txBody>
                    <a:bodyPr/>
                    <a:lstStyle/>
                    <a:p>
                      <a:pPr algn="ctr"/>
                      <a:r>
                        <a:rPr lang="en-US" dirty="0">
                          <a:solidFill>
                            <a:schemeClr val="tx1"/>
                          </a:solidFill>
                          <a:latin typeface="Arial" panose="020B0604020202020204" pitchFamily="34" charset="0"/>
                          <a:cs typeface="Arial" panose="020B0604020202020204" pitchFamily="34" charset="0"/>
                        </a:rPr>
                        <a:t>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341873152"/>
                  </a:ext>
                </a:extLst>
              </a:tr>
            </a:tbl>
          </a:graphicData>
        </a:graphic>
      </p:graphicFrame>
      <p:graphicFrame>
        <p:nvGraphicFramePr>
          <p:cNvPr id="17" name="Table 32">
            <a:extLst>
              <a:ext uri="{FF2B5EF4-FFF2-40B4-BE49-F238E27FC236}">
                <a16:creationId xmlns:a16="http://schemas.microsoft.com/office/drawing/2014/main" id="{EBF5DB1D-2671-D96F-E2E7-373B190B12A6}"/>
              </a:ext>
            </a:extLst>
          </p:cNvPr>
          <p:cNvGraphicFramePr>
            <a:graphicFrameLocks noGrp="1"/>
          </p:cNvGraphicFramePr>
          <p:nvPr>
            <p:extLst/>
          </p:nvPr>
        </p:nvGraphicFramePr>
        <p:xfrm>
          <a:off x="7590370" y="4988102"/>
          <a:ext cx="548640" cy="457200"/>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784316092"/>
                    </a:ext>
                  </a:extLst>
                </a:gridCol>
              </a:tblGrid>
              <a:tr h="457200">
                <a:tc>
                  <a:txBody>
                    <a:bodyPr/>
                    <a:lstStyle/>
                    <a:p>
                      <a:pPr algn="ctr"/>
                      <a:r>
                        <a:rPr lang="en-US" dirty="0">
                          <a:solidFill>
                            <a:schemeClr val="tx1"/>
                          </a:solidFill>
                          <a:latin typeface="Arial" panose="020B0604020202020204" pitchFamily="34" charset="0"/>
                          <a:cs typeface="Arial" panose="020B0604020202020204" pitchFamily="34" charset="0"/>
                        </a:rPr>
                        <a:t>P4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72998781"/>
                  </a:ext>
                </a:extLst>
              </a:tr>
            </a:tbl>
          </a:graphicData>
        </a:graphic>
      </p:graphicFrame>
      <p:graphicFrame>
        <p:nvGraphicFramePr>
          <p:cNvPr id="18" name="Table 34">
            <a:extLst>
              <a:ext uri="{FF2B5EF4-FFF2-40B4-BE49-F238E27FC236}">
                <a16:creationId xmlns:a16="http://schemas.microsoft.com/office/drawing/2014/main" id="{A14564A8-5C54-3529-9C63-769E782267F0}"/>
              </a:ext>
            </a:extLst>
          </p:cNvPr>
          <p:cNvGraphicFramePr>
            <a:graphicFrameLocks noGrp="1"/>
          </p:cNvGraphicFramePr>
          <p:nvPr>
            <p:extLst/>
          </p:nvPr>
        </p:nvGraphicFramePr>
        <p:xfrm>
          <a:off x="8142057" y="4988102"/>
          <a:ext cx="1097280" cy="45720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val="3706057806"/>
                    </a:ext>
                  </a:extLst>
                </a:gridCol>
              </a:tblGrid>
              <a:tr h="457200">
                <a:tc>
                  <a:txBody>
                    <a:bodyPr/>
                    <a:lstStyle/>
                    <a:p>
                      <a:pPr algn="ctr"/>
                      <a:r>
                        <a:rPr lang="en-US" dirty="0">
                          <a:solidFill>
                            <a:schemeClr val="tx1"/>
                          </a:solidFill>
                          <a:latin typeface="Arial" panose="020B0604020202020204" pitchFamily="34" charset="0"/>
                          <a:cs typeface="Arial" panose="020B0604020202020204" pitchFamily="34" charset="0"/>
                        </a:rPr>
                        <a:t>P5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925903823"/>
                  </a:ext>
                </a:extLst>
              </a:tr>
            </a:tbl>
          </a:graphicData>
        </a:graphic>
      </p:graphicFrame>
      <p:sp>
        <p:nvSpPr>
          <p:cNvPr id="19" name="Line 18">
            <a:extLst>
              <a:ext uri="{FF2B5EF4-FFF2-40B4-BE49-F238E27FC236}">
                <a16:creationId xmlns:a16="http://schemas.microsoft.com/office/drawing/2014/main" id="{C40D68B0-9875-8BD8-3666-EE4B90B50025}"/>
              </a:ext>
            </a:extLst>
          </p:cNvPr>
          <p:cNvSpPr>
            <a:spLocks noChangeShapeType="1"/>
          </p:cNvSpPr>
          <p:nvPr/>
        </p:nvSpPr>
        <p:spPr bwMode="auto">
          <a:xfrm>
            <a:off x="2648473" y="4983305"/>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a:extLst>
              <a:ext uri="{FF2B5EF4-FFF2-40B4-BE49-F238E27FC236}">
                <a16:creationId xmlns:a16="http://schemas.microsoft.com/office/drawing/2014/main" id="{796FC9F6-418C-36CD-9669-D63C93E0ADF5}"/>
              </a:ext>
            </a:extLst>
          </p:cNvPr>
          <p:cNvSpPr>
            <a:spLocks noChangeShapeType="1"/>
          </p:cNvSpPr>
          <p:nvPr/>
        </p:nvSpPr>
        <p:spPr bwMode="auto">
          <a:xfrm>
            <a:off x="4850577" y="4983305"/>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8">
            <a:extLst>
              <a:ext uri="{FF2B5EF4-FFF2-40B4-BE49-F238E27FC236}">
                <a16:creationId xmlns:a16="http://schemas.microsoft.com/office/drawing/2014/main" id="{0007C2E7-F445-6281-37BF-AF21C2FBB8B7}"/>
              </a:ext>
            </a:extLst>
          </p:cNvPr>
          <p:cNvSpPr>
            <a:spLocks noChangeShapeType="1"/>
          </p:cNvSpPr>
          <p:nvPr/>
        </p:nvSpPr>
        <p:spPr bwMode="auto">
          <a:xfrm>
            <a:off x="6126988" y="4995579"/>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18">
            <a:extLst>
              <a:ext uri="{FF2B5EF4-FFF2-40B4-BE49-F238E27FC236}">
                <a16:creationId xmlns:a16="http://schemas.microsoft.com/office/drawing/2014/main" id="{3B300134-080A-8892-24B8-FC100CD53BC7}"/>
              </a:ext>
            </a:extLst>
          </p:cNvPr>
          <p:cNvSpPr>
            <a:spLocks noChangeShapeType="1"/>
          </p:cNvSpPr>
          <p:nvPr/>
        </p:nvSpPr>
        <p:spPr bwMode="auto">
          <a:xfrm>
            <a:off x="7589281" y="4983305"/>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8">
            <a:extLst>
              <a:ext uri="{FF2B5EF4-FFF2-40B4-BE49-F238E27FC236}">
                <a16:creationId xmlns:a16="http://schemas.microsoft.com/office/drawing/2014/main" id="{FA2BB64E-E9CD-07AD-B87A-E198B41E79B1}"/>
              </a:ext>
            </a:extLst>
          </p:cNvPr>
          <p:cNvSpPr>
            <a:spLocks noChangeShapeType="1"/>
          </p:cNvSpPr>
          <p:nvPr/>
        </p:nvSpPr>
        <p:spPr bwMode="auto">
          <a:xfrm>
            <a:off x="8138668" y="4983305"/>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8">
            <a:extLst>
              <a:ext uri="{FF2B5EF4-FFF2-40B4-BE49-F238E27FC236}">
                <a16:creationId xmlns:a16="http://schemas.microsoft.com/office/drawing/2014/main" id="{FE8C182B-92EE-7E97-CAF5-FB3EAC1A49DC}"/>
              </a:ext>
            </a:extLst>
          </p:cNvPr>
          <p:cNvSpPr>
            <a:spLocks noChangeShapeType="1"/>
          </p:cNvSpPr>
          <p:nvPr/>
        </p:nvSpPr>
        <p:spPr bwMode="auto">
          <a:xfrm>
            <a:off x="9241338" y="501893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1267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0" grpId="0"/>
      <p:bldP spid="11" grpId="0"/>
      <p:bldP spid="12" grpId="0"/>
      <p:bldP spid="13" grpId="0"/>
      <p:bldP spid="19" grpId="0" animBg="1"/>
      <p:bldP spid="20" grpId="0" animBg="1"/>
      <p:bldP spid="21" grpId="0" animBg="1"/>
      <p:bldP spid="22" grpId="0" animBg="1"/>
      <p:bldP spid="23" grpId="0" animBg="1"/>
      <p:bldP spid="2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4.2. First-Come, First-Served (FCFS)</a:t>
            </a:r>
            <a:endParaRPr dirty="0"/>
          </a:p>
        </p:txBody>
      </p:sp>
      <p:sp>
        <p:nvSpPr>
          <p:cNvPr id="324" name="Google Shape;324;p23"/>
          <p:cNvSpPr txBox="1">
            <a:spLocks noGrp="1"/>
          </p:cNvSpPr>
          <p:nvPr>
            <p:ph idx="1"/>
          </p:nvPr>
        </p:nvSpPr>
        <p:spPr>
          <a:xfrm>
            <a:off x="6422577" y="1428840"/>
            <a:ext cx="5453740" cy="2872970"/>
          </a:xfrm>
          <a:prstGeom prst="rect">
            <a:avLst/>
          </a:prstGeom>
          <a:noFill/>
          <a:ln>
            <a:noFill/>
          </a:ln>
        </p:spPr>
        <p:txBody>
          <a:bodyPr spcFirstLastPara="1" wrap="square" lIns="91425" tIns="45700" rIns="91425" bIns="45700" anchor="t" anchorCtr="0">
            <a:noAutofit/>
          </a:bodyPr>
          <a:lstStyle/>
          <a:p>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p>
          <a:p>
            <a:pPr lvl="1" algn="l"/>
            <a:r>
              <a:rPr lang="en-US" dirty="0"/>
              <a:t>P1 = 0, P2 = 10, P3 = 14, </a:t>
            </a:r>
            <a:br>
              <a:rPr lang="en-US" dirty="0"/>
            </a:br>
            <a:r>
              <a:rPr lang="en-US" dirty="0"/>
              <a:t>P4 = 18, P5 = 18</a:t>
            </a:r>
          </a:p>
          <a:p>
            <a:pPr lvl="1" algn="l"/>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trung</a:t>
            </a:r>
            <a:r>
              <a:rPr lang="en-US" dirty="0"/>
              <a:t> </a:t>
            </a:r>
            <a:r>
              <a:rPr lang="en-US" dirty="0" err="1"/>
              <a:t>bình</a:t>
            </a:r>
            <a:r>
              <a:rPr lang="en-US" dirty="0"/>
              <a:t>:</a:t>
            </a:r>
            <a:br>
              <a:rPr lang="en-US" dirty="0"/>
            </a:br>
            <a:r>
              <a:rPr lang="en-US" dirty="0"/>
              <a:t>(0 + 10 + 14 + 18 + 18)/5 = 12</a:t>
            </a:r>
          </a:p>
        </p:txBody>
      </p:sp>
      <p:sp>
        <p:nvSpPr>
          <p:cNvPr id="327" name="Google Shape;327;p2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328" name="Google Shape;328;p23"/>
          <p:cNvGraphicFramePr/>
          <p:nvPr>
            <p:extLst/>
          </p:nvPr>
        </p:nvGraphicFramePr>
        <p:xfrm>
          <a:off x="838201" y="1428840"/>
          <a:ext cx="5348055" cy="2363406"/>
        </p:xfrm>
        <a:graphic>
          <a:graphicData uri="http://schemas.openxmlformats.org/drawingml/2006/table">
            <a:tbl>
              <a:tblPr firstRow="1" bandRow="1">
                <a:noFill/>
              </a:tblPr>
              <a:tblGrid>
                <a:gridCol w="1782685">
                  <a:extLst>
                    <a:ext uri="{9D8B030D-6E8A-4147-A177-3AD203B41FA5}">
                      <a16:colId xmlns:a16="http://schemas.microsoft.com/office/drawing/2014/main" val="20000"/>
                    </a:ext>
                  </a:extLst>
                </a:gridCol>
                <a:gridCol w="1782685">
                  <a:extLst>
                    <a:ext uri="{9D8B030D-6E8A-4147-A177-3AD203B41FA5}">
                      <a16:colId xmlns:a16="http://schemas.microsoft.com/office/drawing/2014/main" val="20001"/>
                    </a:ext>
                  </a:extLst>
                </a:gridCol>
                <a:gridCol w="1782685">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278C258B-D411-720B-97E7-E540C819F044}"/>
              </a:ext>
            </a:extLst>
          </p:cNvPr>
          <p:cNvGrpSpPr/>
          <p:nvPr/>
        </p:nvGrpSpPr>
        <p:grpSpPr>
          <a:xfrm>
            <a:off x="578139" y="4976031"/>
            <a:ext cx="7031869" cy="1085910"/>
            <a:chOff x="2494025" y="4114800"/>
            <a:chExt cx="7031869" cy="1085910"/>
          </a:xfrm>
        </p:grpSpPr>
        <p:sp>
          <p:nvSpPr>
            <p:cNvPr id="329" name="Google Shape;329;p23"/>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330" name="Google Shape;330;p23"/>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1" name="Google Shape;331;p23"/>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3"/>
            <p:cNvCxnSpPr/>
            <p:nvPr/>
          </p:nvCxnSpPr>
          <p:spPr>
            <a:xfrm>
              <a:off x="620572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23"/>
            <p:cNvCxnSpPr/>
            <p:nvPr/>
          </p:nvCxnSpPr>
          <p:spPr>
            <a:xfrm>
              <a:off x="76687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23"/>
            <p:cNvCxnSpPr/>
            <p:nvPr/>
          </p:nvCxnSpPr>
          <p:spPr>
            <a:xfrm>
              <a:off x="821740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335" name="Google Shape;335;p23"/>
            <p:cNvSpPr txBox="1"/>
            <p:nvPr/>
          </p:nvSpPr>
          <p:spPr>
            <a:xfrm>
              <a:off x="3627121"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336" name="Google Shape;336;p23"/>
            <p:cNvSpPr txBox="1"/>
            <p:nvPr/>
          </p:nvSpPr>
          <p:spPr>
            <a:xfrm>
              <a:off x="536448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337" name="Google Shape;337;p23"/>
            <p:cNvSpPr txBox="1"/>
            <p:nvPr/>
          </p:nvSpPr>
          <p:spPr>
            <a:xfrm>
              <a:off x="669036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338" name="Google Shape;338;p23"/>
            <p:cNvSpPr txBox="1"/>
            <p:nvPr/>
          </p:nvSpPr>
          <p:spPr>
            <a:xfrm>
              <a:off x="7709154"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339" name="Google Shape;339;p23"/>
            <p:cNvSpPr txBox="1"/>
            <p:nvPr/>
          </p:nvSpPr>
          <p:spPr>
            <a:xfrm>
              <a:off x="8530083"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P5</a:t>
              </a:r>
              <a:endParaRPr dirty="0"/>
            </a:p>
          </p:txBody>
        </p:sp>
        <p:sp>
          <p:nvSpPr>
            <p:cNvPr id="340" name="Google Shape;340;p23"/>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341" name="Google Shape;341;p23"/>
            <p:cNvSpPr txBox="1"/>
            <p:nvPr/>
          </p:nvSpPr>
          <p:spPr>
            <a:xfrm>
              <a:off x="47137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342" name="Google Shape;342;p23"/>
            <p:cNvSpPr txBox="1"/>
            <p:nvPr/>
          </p:nvSpPr>
          <p:spPr>
            <a:xfrm>
              <a:off x="60091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343" name="Google Shape;343;p23"/>
            <p:cNvSpPr txBox="1"/>
            <p:nvPr/>
          </p:nvSpPr>
          <p:spPr>
            <a:xfrm>
              <a:off x="74569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27</a:t>
              </a:r>
              <a:endParaRPr/>
            </a:p>
          </p:txBody>
        </p:sp>
        <p:sp>
          <p:nvSpPr>
            <p:cNvPr id="344" name="Google Shape;344;p23"/>
            <p:cNvSpPr txBox="1"/>
            <p:nvPr/>
          </p:nvSpPr>
          <p:spPr>
            <a:xfrm>
              <a:off x="796334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345" name="Google Shape;345;p23"/>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346" name="Google Shape;346;p23"/>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B2E9E067-D620-58D7-D9F5-D36779BE9338}"/>
              </a:ext>
            </a:extLst>
          </p:cNvPr>
          <p:cNvSpPr>
            <a:spLocks noGrp="1"/>
          </p:cNvSpPr>
          <p:nvPr>
            <p:ph type="sldNum" sz="quarter" idx="12"/>
          </p:nvPr>
        </p:nvSpPr>
        <p:spPr/>
        <p:txBody>
          <a:bodyPr/>
          <a:lstStyle/>
          <a:p>
            <a:fld id="{00000000-1234-1234-1234-123412341234}" type="slidenum">
              <a:rPr lang="en-US" smtClean="0"/>
              <a:pPr/>
              <a:t>209</a:t>
            </a:fld>
            <a:endParaRPr lang="en-US" dirty="0"/>
          </a:p>
        </p:txBody>
      </p:sp>
      <p:sp>
        <p:nvSpPr>
          <p:cNvPr id="5" name="TextBox 4">
            <a:extLst>
              <a:ext uri="{FF2B5EF4-FFF2-40B4-BE49-F238E27FC236}">
                <a16:creationId xmlns:a16="http://schemas.microsoft.com/office/drawing/2014/main" id="{9BF4A98B-45BF-2759-639C-CF229CE7711B}"/>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Tree>
    <p:extLst>
      <p:ext uri="{BB962C8B-B14F-4D97-AF65-F5344CB8AC3E}">
        <p14:creationId xmlns:p14="http://schemas.microsoft.com/office/powerpoint/2010/main" val="11096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500" fill="hold"/>
                                        <p:tgtEl>
                                          <p:spTgt spid="3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
                                            <p:txEl>
                                              <p:pRg st="1" end="1"/>
                                            </p:txEl>
                                          </p:spTgt>
                                        </p:tgtEl>
                                        <p:attrNameLst>
                                          <p:attrName>style.visibility</p:attrName>
                                        </p:attrNameLst>
                                      </p:cBhvr>
                                      <p:to>
                                        <p:strVal val="visible"/>
                                      </p:to>
                                    </p:set>
                                    <p:anim calcmode="lin" valueType="num">
                                      <p:cBhvr additive="base">
                                        <p:cTn id="13" dur="500" fill="hold"/>
                                        <p:tgtEl>
                                          <p:spTgt spid="3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4">
                                            <p:txEl>
                                              <p:pRg st="2" end="2"/>
                                            </p:txEl>
                                          </p:spTgt>
                                        </p:tgtEl>
                                        <p:attrNameLst>
                                          <p:attrName>style.visibility</p:attrName>
                                        </p:attrNameLst>
                                      </p:cBhvr>
                                      <p:to>
                                        <p:strVal val="visible"/>
                                      </p:to>
                                    </p:set>
                                    <p:anim calcmode="lin" valueType="num">
                                      <p:cBhvr additive="base">
                                        <p:cTn id="19" dur="500" fill="hold"/>
                                        <p:tgtEl>
                                          <p:spTgt spid="3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2.4. </a:t>
            </a:r>
            <a:r>
              <a:rPr lang="en-US" altLang="ja-JP" dirty="0" err="1"/>
              <a:t>Cấu</a:t>
            </a:r>
            <a:r>
              <a:rPr lang="en-US" altLang="ja-JP" dirty="0"/>
              <a:t> </a:t>
            </a:r>
            <a:r>
              <a:rPr lang="en-US" altLang="ja-JP" dirty="0" err="1"/>
              <a:t>trúc</a:t>
            </a:r>
            <a:r>
              <a:rPr lang="en-US" altLang="ja-JP" dirty="0"/>
              <a:t> </a:t>
            </a:r>
            <a:r>
              <a:rPr lang="en-US" altLang="ja-JP" dirty="0" err="1"/>
              <a:t>lưu</a:t>
            </a:r>
            <a:r>
              <a:rPr lang="en-US" altLang="ja-JP" dirty="0"/>
              <a:t> </a:t>
            </a:r>
            <a:r>
              <a:rPr lang="en-US" altLang="ja-JP" dirty="0" err="1"/>
              <a:t>trữ</a:t>
            </a:r>
            <a:r>
              <a:rPr lang="en-US" altLang="ja-JP" dirty="0"/>
              <a:t> (storage)</a:t>
            </a:r>
          </a:p>
        </p:txBody>
      </p:sp>
      <p:sp>
        <p:nvSpPr>
          <p:cNvPr id="7" name="Content Placeholder 6"/>
          <p:cNvSpPr>
            <a:spLocks noGrp="1"/>
          </p:cNvSpPr>
          <p:nvPr>
            <p:ph idx="1"/>
          </p:nvPr>
        </p:nvSpPr>
        <p:spPr/>
        <p:txBody>
          <a:bodyPr/>
          <a:lstStyle/>
          <a:p>
            <a:r>
              <a:rPr lang="en-US" dirty="0" err="1"/>
              <a:t>Phân</a:t>
            </a:r>
            <a:r>
              <a:rPr lang="en-US" dirty="0"/>
              <a:t> </a:t>
            </a:r>
            <a:r>
              <a:rPr lang="en-US" dirty="0" err="1"/>
              <a:t>cấp</a:t>
            </a:r>
            <a:r>
              <a:rPr lang="en-US" dirty="0"/>
              <a:t> (hierarchy) </a:t>
            </a:r>
            <a:r>
              <a:rPr lang="en-US" dirty="0" err="1"/>
              <a:t>lưu</a:t>
            </a:r>
            <a:r>
              <a:rPr lang="en-US" dirty="0"/>
              <a:t> </a:t>
            </a:r>
            <a:r>
              <a:rPr lang="en-US" dirty="0" err="1"/>
              <a:t>trữ</a:t>
            </a:r>
            <a:endParaRPr lang="vi-VN" dirty="0"/>
          </a:p>
          <a:p>
            <a:endParaRPr lang="en-US"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21</a:t>
            </a:fld>
            <a:endParaRPr kumimoji="1" lang="ja-JP" altLang="en-US"/>
          </a:p>
        </p:txBody>
      </p:sp>
      <p:pic>
        <p:nvPicPr>
          <p:cNvPr id="3"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59414" y="2244144"/>
            <a:ext cx="6271588" cy="36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7927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4.2. First-Come, First-Served (FCFS)</a:t>
            </a:r>
            <a:endParaRPr dirty="0"/>
          </a:p>
        </p:txBody>
      </p:sp>
      <p:sp>
        <p:nvSpPr>
          <p:cNvPr id="324" name="Google Shape;324;p23"/>
          <p:cNvSpPr txBox="1">
            <a:spLocks noGrp="1"/>
          </p:cNvSpPr>
          <p:nvPr>
            <p:ph idx="1"/>
          </p:nvPr>
        </p:nvSpPr>
        <p:spPr>
          <a:xfrm>
            <a:off x="6422577" y="1428840"/>
            <a:ext cx="5453740" cy="2872970"/>
          </a:xfrm>
          <a:prstGeom prst="rect">
            <a:avLst/>
          </a:prstGeom>
          <a:noFill/>
          <a:ln>
            <a:noFill/>
          </a:ln>
        </p:spPr>
        <p:txBody>
          <a:bodyPr spcFirstLastPara="1" wrap="square" lIns="91425" tIns="45700" rIns="91425" bIns="45700" anchor="t" anchorCtr="0">
            <a:noAutofit/>
          </a:bodyPr>
          <a:lstStyle/>
          <a:p>
            <a:r>
              <a:rPr lang="en-US" dirty="0" err="1"/>
              <a:t>Thời</a:t>
            </a:r>
            <a:r>
              <a:rPr lang="en-US" dirty="0"/>
              <a:t> </a:t>
            </a:r>
            <a:r>
              <a:rPr lang="en-US" dirty="0" err="1"/>
              <a:t>gian</a:t>
            </a:r>
            <a:r>
              <a:rPr lang="en-US" dirty="0"/>
              <a:t> </a:t>
            </a:r>
            <a:r>
              <a:rPr lang="en-US" dirty="0" err="1"/>
              <a:t>chờ</a:t>
            </a:r>
            <a:r>
              <a:rPr lang="en-US" dirty="0"/>
              <a:t>: </a:t>
            </a:r>
          </a:p>
          <a:p>
            <a:pPr lvl="1" algn="l"/>
            <a:r>
              <a:rPr lang="en-US" dirty="0"/>
              <a:t>P1 = 0, P2 = 10, P3 = 14, </a:t>
            </a:r>
            <a:br>
              <a:rPr lang="en-US" dirty="0"/>
            </a:br>
            <a:r>
              <a:rPr lang="en-US" dirty="0"/>
              <a:t>P4 = 18, P5 = 18</a:t>
            </a:r>
          </a:p>
          <a:p>
            <a:pPr lvl="1" algn="l"/>
            <a:r>
              <a:rPr lang="en-US" dirty="0" err="1"/>
              <a:t>Thời</a:t>
            </a:r>
            <a:r>
              <a:rPr lang="en-US" dirty="0"/>
              <a:t> </a:t>
            </a:r>
            <a:r>
              <a:rPr lang="en-US" dirty="0" err="1"/>
              <a:t>gian</a:t>
            </a:r>
            <a:r>
              <a:rPr lang="en-US" dirty="0"/>
              <a:t> </a:t>
            </a:r>
            <a:r>
              <a:rPr lang="en-US" dirty="0" err="1"/>
              <a:t>chờ</a:t>
            </a:r>
            <a:r>
              <a:rPr lang="en-US" dirty="0"/>
              <a:t> </a:t>
            </a:r>
            <a:r>
              <a:rPr lang="en-US" dirty="0" err="1"/>
              <a:t>trung</a:t>
            </a:r>
            <a:r>
              <a:rPr lang="en-US" dirty="0"/>
              <a:t> </a:t>
            </a:r>
            <a:r>
              <a:rPr lang="en-US" dirty="0" err="1"/>
              <a:t>bình</a:t>
            </a:r>
            <a:r>
              <a:rPr lang="en-US" dirty="0"/>
              <a:t>:</a:t>
            </a:r>
            <a:br>
              <a:rPr lang="en-US" dirty="0"/>
            </a:br>
            <a:r>
              <a:rPr lang="en-US" dirty="0"/>
              <a:t>(0 + 10 + 14 + 18 + 18)/5 = 12</a:t>
            </a:r>
          </a:p>
        </p:txBody>
      </p:sp>
      <p:sp>
        <p:nvSpPr>
          <p:cNvPr id="327" name="Google Shape;327;p2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328" name="Google Shape;328;p23"/>
          <p:cNvGraphicFramePr/>
          <p:nvPr/>
        </p:nvGraphicFramePr>
        <p:xfrm>
          <a:off x="838201" y="1428840"/>
          <a:ext cx="5348055" cy="2363406"/>
        </p:xfrm>
        <a:graphic>
          <a:graphicData uri="http://schemas.openxmlformats.org/drawingml/2006/table">
            <a:tbl>
              <a:tblPr firstRow="1" bandRow="1">
                <a:noFill/>
              </a:tblPr>
              <a:tblGrid>
                <a:gridCol w="1782685">
                  <a:extLst>
                    <a:ext uri="{9D8B030D-6E8A-4147-A177-3AD203B41FA5}">
                      <a16:colId xmlns:a16="http://schemas.microsoft.com/office/drawing/2014/main" val="20000"/>
                    </a:ext>
                  </a:extLst>
                </a:gridCol>
                <a:gridCol w="1782685">
                  <a:extLst>
                    <a:ext uri="{9D8B030D-6E8A-4147-A177-3AD203B41FA5}">
                      <a16:colId xmlns:a16="http://schemas.microsoft.com/office/drawing/2014/main" val="20001"/>
                    </a:ext>
                  </a:extLst>
                </a:gridCol>
                <a:gridCol w="1782685">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278C258B-D411-720B-97E7-E540C819F044}"/>
              </a:ext>
            </a:extLst>
          </p:cNvPr>
          <p:cNvGrpSpPr/>
          <p:nvPr/>
        </p:nvGrpSpPr>
        <p:grpSpPr>
          <a:xfrm>
            <a:off x="578139" y="4976031"/>
            <a:ext cx="7031869" cy="1085910"/>
            <a:chOff x="2494025" y="4114800"/>
            <a:chExt cx="7031869" cy="1085910"/>
          </a:xfrm>
        </p:grpSpPr>
        <p:sp>
          <p:nvSpPr>
            <p:cNvPr id="329" name="Google Shape;329;p23"/>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330" name="Google Shape;330;p23"/>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1" name="Google Shape;331;p23"/>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3"/>
            <p:cNvCxnSpPr/>
            <p:nvPr/>
          </p:nvCxnSpPr>
          <p:spPr>
            <a:xfrm>
              <a:off x="620572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23"/>
            <p:cNvCxnSpPr/>
            <p:nvPr/>
          </p:nvCxnSpPr>
          <p:spPr>
            <a:xfrm>
              <a:off x="76687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23"/>
            <p:cNvCxnSpPr/>
            <p:nvPr/>
          </p:nvCxnSpPr>
          <p:spPr>
            <a:xfrm>
              <a:off x="821740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335" name="Google Shape;335;p23"/>
            <p:cNvSpPr txBox="1"/>
            <p:nvPr/>
          </p:nvSpPr>
          <p:spPr>
            <a:xfrm>
              <a:off x="3627121"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336" name="Google Shape;336;p23"/>
            <p:cNvSpPr txBox="1"/>
            <p:nvPr/>
          </p:nvSpPr>
          <p:spPr>
            <a:xfrm>
              <a:off x="536448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337" name="Google Shape;337;p23"/>
            <p:cNvSpPr txBox="1"/>
            <p:nvPr/>
          </p:nvSpPr>
          <p:spPr>
            <a:xfrm>
              <a:off x="669036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338" name="Google Shape;338;p23"/>
            <p:cNvSpPr txBox="1"/>
            <p:nvPr/>
          </p:nvSpPr>
          <p:spPr>
            <a:xfrm>
              <a:off x="7709154"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339" name="Google Shape;339;p23"/>
            <p:cNvSpPr txBox="1"/>
            <p:nvPr/>
          </p:nvSpPr>
          <p:spPr>
            <a:xfrm>
              <a:off x="8530083"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P5</a:t>
              </a:r>
              <a:endParaRPr dirty="0"/>
            </a:p>
          </p:txBody>
        </p:sp>
        <p:sp>
          <p:nvSpPr>
            <p:cNvPr id="340" name="Google Shape;340;p23"/>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341" name="Google Shape;341;p23"/>
            <p:cNvSpPr txBox="1"/>
            <p:nvPr/>
          </p:nvSpPr>
          <p:spPr>
            <a:xfrm>
              <a:off x="47137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342" name="Google Shape;342;p23"/>
            <p:cNvSpPr txBox="1"/>
            <p:nvPr/>
          </p:nvSpPr>
          <p:spPr>
            <a:xfrm>
              <a:off x="60091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343" name="Google Shape;343;p23"/>
            <p:cNvSpPr txBox="1"/>
            <p:nvPr/>
          </p:nvSpPr>
          <p:spPr>
            <a:xfrm>
              <a:off x="74569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27</a:t>
              </a:r>
              <a:endParaRPr/>
            </a:p>
          </p:txBody>
        </p:sp>
        <p:sp>
          <p:nvSpPr>
            <p:cNvPr id="344" name="Google Shape;344;p23"/>
            <p:cNvSpPr txBox="1"/>
            <p:nvPr/>
          </p:nvSpPr>
          <p:spPr>
            <a:xfrm>
              <a:off x="796334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345" name="Google Shape;345;p23"/>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346" name="Google Shape;346;p23"/>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B2E9E067-D620-58D7-D9F5-D36779BE9338}"/>
              </a:ext>
            </a:extLst>
          </p:cNvPr>
          <p:cNvSpPr>
            <a:spLocks noGrp="1"/>
          </p:cNvSpPr>
          <p:nvPr>
            <p:ph type="sldNum" sz="quarter" idx="12"/>
          </p:nvPr>
        </p:nvSpPr>
        <p:spPr/>
        <p:txBody>
          <a:bodyPr/>
          <a:lstStyle/>
          <a:p>
            <a:fld id="{00000000-1234-1234-1234-123412341234}" type="slidenum">
              <a:rPr lang="en-US" smtClean="0"/>
              <a:pPr/>
              <a:t>210</a:t>
            </a:fld>
            <a:endParaRPr lang="en-US" dirty="0"/>
          </a:p>
        </p:txBody>
      </p:sp>
      <p:sp>
        <p:nvSpPr>
          <p:cNvPr id="5" name="TextBox 4">
            <a:extLst>
              <a:ext uri="{FF2B5EF4-FFF2-40B4-BE49-F238E27FC236}">
                <a16:creationId xmlns:a16="http://schemas.microsoft.com/office/drawing/2014/main" id="{9BF4A98B-45BF-2759-639C-CF229CE7711B}"/>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Tree>
    <p:extLst>
      <p:ext uri="{BB962C8B-B14F-4D97-AF65-F5344CB8AC3E}">
        <p14:creationId xmlns:p14="http://schemas.microsoft.com/office/powerpoint/2010/main" val="17285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500" fill="hold"/>
                                        <p:tgtEl>
                                          <p:spTgt spid="3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
                                            <p:txEl>
                                              <p:pRg st="1" end="1"/>
                                            </p:txEl>
                                          </p:spTgt>
                                        </p:tgtEl>
                                        <p:attrNameLst>
                                          <p:attrName>style.visibility</p:attrName>
                                        </p:attrNameLst>
                                      </p:cBhvr>
                                      <p:to>
                                        <p:strVal val="visible"/>
                                      </p:to>
                                    </p:set>
                                    <p:anim calcmode="lin" valueType="num">
                                      <p:cBhvr additive="base">
                                        <p:cTn id="13" dur="500" fill="hold"/>
                                        <p:tgtEl>
                                          <p:spTgt spid="3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4">
                                            <p:txEl>
                                              <p:pRg st="2" end="2"/>
                                            </p:txEl>
                                          </p:spTgt>
                                        </p:tgtEl>
                                        <p:attrNameLst>
                                          <p:attrName>style.visibility</p:attrName>
                                        </p:attrNameLst>
                                      </p:cBhvr>
                                      <p:to>
                                        <p:strVal val="visible"/>
                                      </p:to>
                                    </p:set>
                                    <p:anim calcmode="lin" valueType="num">
                                      <p:cBhvr additive="base">
                                        <p:cTn id="19" dur="500" fill="hold"/>
                                        <p:tgtEl>
                                          <p:spTgt spid="3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4.2. First-Come, First-Served (FCFS)</a:t>
            </a:r>
            <a:endParaRPr dirty="0"/>
          </a:p>
        </p:txBody>
      </p:sp>
      <p:sp>
        <p:nvSpPr>
          <p:cNvPr id="324" name="Google Shape;324;p23"/>
          <p:cNvSpPr txBox="1">
            <a:spLocks noGrp="1"/>
          </p:cNvSpPr>
          <p:nvPr>
            <p:ph idx="1"/>
          </p:nvPr>
        </p:nvSpPr>
        <p:spPr>
          <a:xfrm>
            <a:off x="6422577" y="1428840"/>
            <a:ext cx="5453740" cy="2872970"/>
          </a:xfrm>
          <a:prstGeom prst="rect">
            <a:avLst/>
          </a:prstGeom>
          <a:noFill/>
          <a:ln>
            <a:noFill/>
          </a:ln>
        </p:spPr>
        <p:txBody>
          <a:bodyPr spcFirstLastPara="1" wrap="square" lIns="91425" tIns="45700" rIns="91425" bIns="45700" anchor="t" anchorCtr="0">
            <a:noAutofit/>
          </a:bodyPr>
          <a:lstStyle/>
          <a:p>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p>
          <a:p>
            <a:pPr lvl="1" algn="l"/>
            <a:r>
              <a:rPr lang="en-US" dirty="0"/>
              <a:t>P1 = 12, P2 = 17, P3 = 22,</a:t>
            </a:r>
            <a:br>
              <a:rPr lang="en-US" dirty="0"/>
            </a:br>
            <a:r>
              <a:rPr lang="en-US" dirty="0"/>
              <a:t>P4 = 21, P5 = 24</a:t>
            </a:r>
          </a:p>
          <a:p>
            <a:pPr lvl="1" algn="l"/>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 (12 + 17 + 22 + 21 + 24)/5 = 19.2</a:t>
            </a:r>
          </a:p>
        </p:txBody>
      </p:sp>
      <p:sp>
        <p:nvSpPr>
          <p:cNvPr id="327" name="Google Shape;327;p2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328" name="Google Shape;328;p23"/>
          <p:cNvGraphicFramePr/>
          <p:nvPr>
            <p:extLst/>
          </p:nvPr>
        </p:nvGraphicFramePr>
        <p:xfrm>
          <a:off x="838201" y="1428840"/>
          <a:ext cx="5348055" cy="2363406"/>
        </p:xfrm>
        <a:graphic>
          <a:graphicData uri="http://schemas.openxmlformats.org/drawingml/2006/table">
            <a:tbl>
              <a:tblPr firstRow="1" bandRow="1">
                <a:noFill/>
              </a:tblPr>
              <a:tblGrid>
                <a:gridCol w="1782685">
                  <a:extLst>
                    <a:ext uri="{9D8B030D-6E8A-4147-A177-3AD203B41FA5}">
                      <a16:colId xmlns:a16="http://schemas.microsoft.com/office/drawing/2014/main" val="20000"/>
                    </a:ext>
                  </a:extLst>
                </a:gridCol>
                <a:gridCol w="1782685">
                  <a:extLst>
                    <a:ext uri="{9D8B030D-6E8A-4147-A177-3AD203B41FA5}">
                      <a16:colId xmlns:a16="http://schemas.microsoft.com/office/drawing/2014/main" val="20001"/>
                    </a:ext>
                  </a:extLst>
                </a:gridCol>
                <a:gridCol w="1782685">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4" name="Group 3">
            <a:extLst>
              <a:ext uri="{FF2B5EF4-FFF2-40B4-BE49-F238E27FC236}">
                <a16:creationId xmlns:a16="http://schemas.microsoft.com/office/drawing/2014/main" id="{278C258B-D411-720B-97E7-E540C819F044}"/>
              </a:ext>
            </a:extLst>
          </p:cNvPr>
          <p:cNvGrpSpPr/>
          <p:nvPr/>
        </p:nvGrpSpPr>
        <p:grpSpPr>
          <a:xfrm>
            <a:off x="578139" y="4976031"/>
            <a:ext cx="7031869" cy="1085910"/>
            <a:chOff x="2494025" y="4114800"/>
            <a:chExt cx="7031869" cy="1085910"/>
          </a:xfrm>
        </p:grpSpPr>
        <p:sp>
          <p:nvSpPr>
            <p:cNvPr id="329" name="Google Shape;329;p23"/>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330" name="Google Shape;330;p23"/>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1" name="Google Shape;331;p23"/>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23"/>
            <p:cNvCxnSpPr/>
            <p:nvPr/>
          </p:nvCxnSpPr>
          <p:spPr>
            <a:xfrm>
              <a:off x="620572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p23"/>
            <p:cNvCxnSpPr/>
            <p:nvPr/>
          </p:nvCxnSpPr>
          <p:spPr>
            <a:xfrm>
              <a:off x="76687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334" name="Google Shape;334;p23"/>
            <p:cNvCxnSpPr/>
            <p:nvPr/>
          </p:nvCxnSpPr>
          <p:spPr>
            <a:xfrm>
              <a:off x="821740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335" name="Google Shape;335;p23"/>
            <p:cNvSpPr txBox="1"/>
            <p:nvPr/>
          </p:nvSpPr>
          <p:spPr>
            <a:xfrm>
              <a:off x="3627121"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336" name="Google Shape;336;p23"/>
            <p:cNvSpPr txBox="1"/>
            <p:nvPr/>
          </p:nvSpPr>
          <p:spPr>
            <a:xfrm>
              <a:off x="536448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337" name="Google Shape;337;p23"/>
            <p:cNvSpPr txBox="1"/>
            <p:nvPr/>
          </p:nvSpPr>
          <p:spPr>
            <a:xfrm>
              <a:off x="669036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338" name="Google Shape;338;p23"/>
            <p:cNvSpPr txBox="1"/>
            <p:nvPr/>
          </p:nvSpPr>
          <p:spPr>
            <a:xfrm>
              <a:off x="7709154"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339" name="Google Shape;339;p23"/>
            <p:cNvSpPr txBox="1"/>
            <p:nvPr/>
          </p:nvSpPr>
          <p:spPr>
            <a:xfrm>
              <a:off x="8530083"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340" name="Google Shape;340;p23"/>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341" name="Google Shape;341;p23"/>
            <p:cNvSpPr txBox="1"/>
            <p:nvPr/>
          </p:nvSpPr>
          <p:spPr>
            <a:xfrm>
              <a:off x="47137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342" name="Google Shape;342;p23"/>
            <p:cNvSpPr txBox="1"/>
            <p:nvPr/>
          </p:nvSpPr>
          <p:spPr>
            <a:xfrm>
              <a:off x="60091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343" name="Google Shape;343;p23"/>
            <p:cNvSpPr txBox="1"/>
            <p:nvPr/>
          </p:nvSpPr>
          <p:spPr>
            <a:xfrm>
              <a:off x="74569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27</a:t>
              </a:r>
              <a:endParaRPr/>
            </a:p>
          </p:txBody>
        </p:sp>
        <p:sp>
          <p:nvSpPr>
            <p:cNvPr id="344" name="Google Shape;344;p23"/>
            <p:cNvSpPr txBox="1"/>
            <p:nvPr/>
          </p:nvSpPr>
          <p:spPr>
            <a:xfrm>
              <a:off x="796334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345" name="Google Shape;345;p23"/>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346" name="Google Shape;346;p23"/>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B2E9E067-D620-58D7-D9F5-D36779BE9338}"/>
              </a:ext>
            </a:extLst>
          </p:cNvPr>
          <p:cNvSpPr>
            <a:spLocks noGrp="1"/>
          </p:cNvSpPr>
          <p:nvPr>
            <p:ph type="sldNum" sz="quarter" idx="12"/>
          </p:nvPr>
        </p:nvSpPr>
        <p:spPr/>
        <p:txBody>
          <a:bodyPr/>
          <a:lstStyle/>
          <a:p>
            <a:fld id="{00000000-1234-1234-1234-123412341234}" type="slidenum">
              <a:rPr lang="en-US" smtClean="0"/>
              <a:pPr/>
              <a:t>211</a:t>
            </a:fld>
            <a:endParaRPr lang="en-US" dirty="0"/>
          </a:p>
        </p:txBody>
      </p:sp>
      <p:sp>
        <p:nvSpPr>
          <p:cNvPr id="5" name="TextBox 4">
            <a:extLst>
              <a:ext uri="{FF2B5EF4-FFF2-40B4-BE49-F238E27FC236}">
                <a16:creationId xmlns:a16="http://schemas.microsoft.com/office/drawing/2014/main" id="{9BF4A98B-45BF-2759-639C-CF229CE7711B}"/>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Tree>
    <p:extLst>
      <p:ext uri="{BB962C8B-B14F-4D97-AF65-F5344CB8AC3E}">
        <p14:creationId xmlns:p14="http://schemas.microsoft.com/office/powerpoint/2010/main" val="326575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500" fill="hold"/>
                                        <p:tgtEl>
                                          <p:spTgt spid="3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
                                            <p:txEl>
                                              <p:pRg st="1" end="1"/>
                                            </p:txEl>
                                          </p:spTgt>
                                        </p:tgtEl>
                                        <p:attrNameLst>
                                          <p:attrName>style.visibility</p:attrName>
                                        </p:attrNameLst>
                                      </p:cBhvr>
                                      <p:to>
                                        <p:strVal val="visible"/>
                                      </p:to>
                                    </p:set>
                                    <p:anim calcmode="lin" valueType="num">
                                      <p:cBhvr additive="base">
                                        <p:cTn id="13" dur="500" fill="hold"/>
                                        <p:tgtEl>
                                          <p:spTgt spid="3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4">
                                            <p:txEl>
                                              <p:pRg st="2" end="2"/>
                                            </p:txEl>
                                          </p:spTgt>
                                        </p:tgtEl>
                                        <p:attrNameLst>
                                          <p:attrName>style.visibility</p:attrName>
                                        </p:attrNameLst>
                                      </p:cBhvr>
                                      <p:to>
                                        <p:strVal val="visible"/>
                                      </p:to>
                                    </p:set>
                                    <p:anim calcmode="lin" valueType="num">
                                      <p:cBhvr additive="base">
                                        <p:cTn id="19" dur="500" fill="hold"/>
                                        <p:tgtEl>
                                          <p:spTgt spid="3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972235"/>
            <a:ext cx="8506789" cy="1007448"/>
          </a:xfrm>
        </p:spPr>
        <p:txBody>
          <a:bodyPr>
            <a:normAutofit/>
          </a:bodyPr>
          <a:lstStyle/>
          <a:p>
            <a:r>
              <a:rPr lang="en-VN" dirty="0"/>
              <a:t>CÁC GIẢI THUẬT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4.3. </a:t>
            </a:r>
            <a:r>
              <a:rPr lang="en-US" dirty="0"/>
              <a:t>Shortest-Job-First (SJF)</a:t>
            </a:r>
            <a:endParaRPr lang="en-VN" dirty="0"/>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04.</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212</a:t>
            </a:fld>
            <a:endParaRPr lang="en-US"/>
          </a:p>
        </p:txBody>
      </p:sp>
    </p:spTree>
    <p:extLst>
      <p:ext uri="{BB962C8B-B14F-4D97-AF65-F5344CB8AC3E}">
        <p14:creationId xmlns:p14="http://schemas.microsoft.com/office/powerpoint/2010/main" val="20160522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381" name="Google Shape;381;p25"/>
          <p:cNvSpPr txBox="1">
            <a:spLocks noGrp="1"/>
          </p:cNvSpPr>
          <p:nvPr>
            <p:ph idx="1"/>
          </p:nvPr>
        </p:nvSpPr>
        <p:spPr>
          <a:xfrm>
            <a:off x="774145" y="1363153"/>
            <a:ext cx="10579654" cy="4557376"/>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Hàm</a:t>
            </a:r>
            <a:r>
              <a:rPr lang="en-US" dirty="0"/>
              <a:t> </a:t>
            </a:r>
            <a:r>
              <a:rPr lang="en-US" dirty="0" err="1"/>
              <a:t>chọn</a:t>
            </a:r>
            <a:r>
              <a:rPr lang="en-US" dirty="0"/>
              <a:t> </a:t>
            </a:r>
            <a:r>
              <a:rPr lang="en-US" dirty="0" err="1"/>
              <a:t>lựa</a:t>
            </a:r>
            <a:r>
              <a:rPr lang="en-US" dirty="0"/>
              <a:t>: </a:t>
            </a:r>
            <a:r>
              <a:rPr lang="en-US" dirty="0" err="1"/>
              <a:t>tiến</a:t>
            </a:r>
            <a:r>
              <a:rPr lang="en-US" dirty="0"/>
              <a:t> </a:t>
            </a:r>
            <a:r>
              <a:rPr lang="en-US" dirty="0" err="1"/>
              <a:t>trình</a:t>
            </a:r>
            <a:r>
              <a:rPr lang="en-US" dirty="0"/>
              <a:t> </a:t>
            </a:r>
            <a:r>
              <a:rPr lang="en-US" dirty="0" err="1"/>
              <a:t>có</a:t>
            </a:r>
            <a:r>
              <a:rPr lang="en-US" dirty="0"/>
              <a:t> </a:t>
            </a:r>
            <a:r>
              <a:rPr lang="en-US" dirty="0" err="1"/>
              <a:t>thời</a:t>
            </a:r>
            <a:r>
              <a:rPr lang="en-US" dirty="0"/>
              <a:t> </a:t>
            </a:r>
            <a:r>
              <a:rPr lang="en-US" dirty="0" err="1"/>
              <a:t>gian</a:t>
            </a:r>
            <a:r>
              <a:rPr lang="en-US" dirty="0"/>
              <a:t> </a:t>
            </a:r>
            <a:r>
              <a:rPr lang="en-US" dirty="0" err="1"/>
              <a:t>yêu</a:t>
            </a:r>
            <a:r>
              <a:rPr lang="en-US" dirty="0"/>
              <a:t> </a:t>
            </a:r>
            <a:r>
              <a:rPr lang="en-US" dirty="0" err="1"/>
              <a:t>cầu</a:t>
            </a:r>
            <a:r>
              <a:rPr lang="en-US" dirty="0"/>
              <a:t> </a:t>
            </a:r>
            <a:r>
              <a:rPr lang="en-US" dirty="0" err="1"/>
              <a:t>thực</a:t>
            </a:r>
            <a:r>
              <a:rPr lang="en-US" dirty="0"/>
              <a:t> </a:t>
            </a:r>
            <a:r>
              <a:rPr lang="en-US" dirty="0" err="1"/>
              <a:t>thi</a:t>
            </a:r>
            <a:r>
              <a:rPr lang="en-US" dirty="0"/>
              <a:t> (CPU burst) </a:t>
            </a:r>
            <a:r>
              <a:rPr lang="en-US" dirty="0" err="1"/>
              <a:t>ngắn</a:t>
            </a:r>
            <a:r>
              <a:rPr lang="en-US" dirty="0"/>
              <a:t> </a:t>
            </a:r>
            <a:r>
              <a:rPr lang="en-US" dirty="0" err="1"/>
              <a:t>nhất</a:t>
            </a:r>
            <a:r>
              <a:rPr lang="en-US" dirty="0"/>
              <a:t> </a:t>
            </a:r>
            <a:r>
              <a:rPr lang="en-US" dirty="0" err="1"/>
              <a:t>sẽ</a:t>
            </a:r>
            <a:r>
              <a:rPr lang="en-US" dirty="0"/>
              <a:t> </a:t>
            </a:r>
            <a:r>
              <a:rPr lang="en-US" dirty="0" err="1"/>
              <a:t>được</a:t>
            </a:r>
            <a:r>
              <a:rPr lang="en-US" dirty="0"/>
              <a:t> </a:t>
            </a:r>
            <a:r>
              <a:rPr lang="en-US" dirty="0" err="1"/>
              <a:t>chọn</a:t>
            </a:r>
            <a:r>
              <a:rPr lang="en-US" dirty="0"/>
              <a:t>.</a:t>
            </a:r>
            <a:endParaRPr dirty="0"/>
          </a:p>
          <a:p>
            <a:pPr marL="742950" lvl="1" indent="-285750">
              <a:buFont typeface="Noto Sans Symbols"/>
              <a:buChar char="▪"/>
            </a:pPr>
            <a:r>
              <a:rPr lang="en-US" dirty="0"/>
              <a:t>Khi CPU </a:t>
            </a:r>
            <a:r>
              <a:rPr lang="en-US" dirty="0" err="1"/>
              <a:t>trống</a:t>
            </a:r>
            <a:r>
              <a:rPr lang="en-US" dirty="0"/>
              <a:t>, HĐH </a:t>
            </a:r>
            <a:r>
              <a:rPr lang="en-US" dirty="0" err="1"/>
              <a:t>sẽ</a:t>
            </a:r>
            <a:r>
              <a:rPr lang="en-US" dirty="0"/>
              <a:t> </a:t>
            </a:r>
            <a:r>
              <a:rPr lang="en-US" dirty="0" err="1"/>
              <a:t>chọn</a:t>
            </a:r>
            <a:r>
              <a:rPr lang="en-US" dirty="0"/>
              <a:t> </a:t>
            </a:r>
            <a:r>
              <a:rPr lang="en-US" dirty="0" err="1"/>
              <a:t>tiến</a:t>
            </a:r>
            <a:r>
              <a:rPr lang="en-US" dirty="0"/>
              <a:t> </a:t>
            </a:r>
            <a:r>
              <a:rPr lang="en-US" dirty="0" err="1"/>
              <a:t>trình</a:t>
            </a:r>
            <a:r>
              <a:rPr lang="en-US" dirty="0"/>
              <a:t> </a:t>
            </a:r>
            <a:r>
              <a:rPr lang="en-US" dirty="0" err="1"/>
              <a:t>có</a:t>
            </a:r>
            <a:r>
              <a:rPr lang="en-US" dirty="0"/>
              <a:t> </a:t>
            </a:r>
            <a:r>
              <a:rPr lang="en-US" i="1" dirty="0"/>
              <a:t>CPU Burst </a:t>
            </a:r>
            <a:r>
              <a:rPr lang="en-US" dirty="0" err="1"/>
              <a:t>ngắn</a:t>
            </a:r>
            <a:r>
              <a:rPr lang="en-US" dirty="0"/>
              <a:t> </a:t>
            </a:r>
            <a:r>
              <a:rPr lang="en-US" dirty="0" err="1"/>
              <a:t>nhất</a:t>
            </a:r>
            <a:r>
              <a:rPr lang="en-US" dirty="0"/>
              <a:t> </a:t>
            </a:r>
            <a:r>
              <a:rPr lang="en-US" dirty="0" err="1"/>
              <a:t>để</a:t>
            </a:r>
            <a:r>
              <a:rPr lang="en-US" dirty="0"/>
              <a:t> </a:t>
            </a:r>
            <a:r>
              <a:rPr lang="en-US" dirty="0" err="1"/>
              <a:t>được</a:t>
            </a:r>
            <a:r>
              <a:rPr lang="en-US" dirty="0"/>
              <a:t> </a:t>
            </a:r>
            <a:r>
              <a:rPr lang="en-US" dirty="0" err="1"/>
              <a:t>thực</a:t>
            </a:r>
            <a:r>
              <a:rPr lang="en-US" dirty="0"/>
              <a:t> </a:t>
            </a:r>
            <a:r>
              <a:rPr lang="en-US" dirty="0" err="1"/>
              <a:t>thi</a:t>
            </a:r>
            <a:r>
              <a:rPr lang="en-US" dirty="0"/>
              <a:t> </a:t>
            </a:r>
            <a:r>
              <a:rPr lang="en-US" dirty="0" err="1"/>
              <a:t>tiếp</a:t>
            </a:r>
            <a:r>
              <a:rPr lang="en-US" dirty="0"/>
              <a:t> </a:t>
            </a:r>
            <a:r>
              <a:rPr lang="en-US" dirty="0" err="1"/>
              <a:t>theo.</a:t>
            </a:r>
            <a:endParaRPr dirty="0"/>
          </a:p>
          <a:p>
            <a:pPr marL="742950" lvl="1" indent="-285750">
              <a:buFont typeface="Noto Sans Symbols"/>
              <a:buChar char="▪"/>
            </a:pPr>
            <a:r>
              <a:rPr lang="en-US" dirty="0" err="1"/>
              <a:t>Giải</a:t>
            </a:r>
            <a:r>
              <a:rPr lang="en-US" dirty="0"/>
              <a:t> </a:t>
            </a:r>
            <a:r>
              <a:rPr lang="en-US" dirty="0" err="1"/>
              <a:t>thuật</a:t>
            </a:r>
            <a:r>
              <a:rPr lang="en-US" dirty="0"/>
              <a:t> </a:t>
            </a:r>
            <a:r>
              <a:rPr lang="en-US" dirty="0" err="1"/>
              <a:t>này</a:t>
            </a:r>
            <a:r>
              <a:rPr lang="en-US" dirty="0"/>
              <a:t> </a:t>
            </a:r>
            <a:r>
              <a:rPr lang="en-US" dirty="0" err="1"/>
              <a:t>sử</a:t>
            </a:r>
            <a:r>
              <a:rPr lang="en-US" dirty="0"/>
              <a:t> </a:t>
            </a:r>
            <a:r>
              <a:rPr lang="en-US" dirty="0" err="1"/>
              <a:t>dụng</a:t>
            </a:r>
            <a:r>
              <a:rPr lang="en-US" dirty="0"/>
              <a:t> </a:t>
            </a:r>
            <a:r>
              <a:rPr lang="en-US" dirty="0" err="1"/>
              <a:t>chiều</a:t>
            </a:r>
            <a:r>
              <a:rPr lang="en-US" dirty="0"/>
              <a:t> </a:t>
            </a:r>
            <a:r>
              <a:rPr lang="en-US" dirty="0" err="1"/>
              <a:t>dài</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thi</a:t>
            </a:r>
            <a:r>
              <a:rPr lang="en-US" dirty="0"/>
              <a:t> </a:t>
            </a:r>
            <a:r>
              <a:rPr lang="en-US" dirty="0" err="1"/>
              <a:t>của</a:t>
            </a:r>
            <a:r>
              <a:rPr lang="en-US" dirty="0"/>
              <a:t> </a:t>
            </a:r>
            <a:r>
              <a:rPr lang="en-US" dirty="0" err="1"/>
              <a:t>tiến</a:t>
            </a:r>
            <a:r>
              <a:rPr lang="en-US" dirty="0"/>
              <a:t> </a:t>
            </a:r>
            <a:r>
              <a:rPr lang="en-US" dirty="0" err="1"/>
              <a:t>trình</a:t>
            </a:r>
            <a:r>
              <a:rPr lang="en-US" dirty="0"/>
              <a:t> </a:t>
            </a:r>
            <a:r>
              <a:rPr lang="en-US" dirty="0" err="1"/>
              <a:t>làm</a:t>
            </a:r>
            <a:r>
              <a:rPr lang="en-US" dirty="0"/>
              <a:t> </a:t>
            </a:r>
            <a:r>
              <a:rPr lang="en-US" dirty="0" err="1"/>
              <a:t>căn</a:t>
            </a:r>
            <a:r>
              <a:rPr lang="en-US" dirty="0"/>
              <a:t> </a:t>
            </a:r>
            <a:r>
              <a:rPr lang="en-US" dirty="0" err="1"/>
              <a:t>cứ</a:t>
            </a:r>
            <a:r>
              <a:rPr lang="en-US" dirty="0"/>
              <a:t> </a:t>
            </a:r>
            <a:r>
              <a:rPr lang="en-US" dirty="0" err="1"/>
              <a:t>để</a:t>
            </a:r>
            <a:r>
              <a:rPr lang="en-US" dirty="0"/>
              <a:t> </a:t>
            </a:r>
            <a:r>
              <a:rPr lang="en-US" dirty="0" err="1"/>
              <a:t>chọn</a:t>
            </a:r>
            <a:r>
              <a:rPr lang="en-US" dirty="0"/>
              <a:t> </a:t>
            </a:r>
            <a:r>
              <a:rPr lang="en-US" dirty="0" err="1"/>
              <a:t>lựa</a:t>
            </a:r>
            <a:r>
              <a:rPr lang="en-US" dirty="0"/>
              <a:t>.</a:t>
            </a:r>
            <a:endParaRPr dirty="0"/>
          </a:p>
          <a:p>
            <a:pPr marL="342900" indent="-342900"/>
            <a:r>
              <a:rPr lang="en-US" dirty="0"/>
              <a:t>SJF </a:t>
            </a:r>
            <a:r>
              <a:rPr lang="en-US" dirty="0" err="1"/>
              <a:t>có</a:t>
            </a:r>
            <a:r>
              <a:rPr lang="en-US" dirty="0"/>
              <a:t> </a:t>
            </a:r>
            <a:r>
              <a:rPr lang="en-US" dirty="0" err="1"/>
              <a:t>thể</a:t>
            </a:r>
            <a:r>
              <a:rPr lang="en-US" dirty="0"/>
              <a:t> </a:t>
            </a:r>
            <a:r>
              <a:rPr lang="en-US" dirty="0" err="1"/>
              <a:t>được</a:t>
            </a:r>
            <a:r>
              <a:rPr lang="en-US" dirty="0"/>
              <a:t> </a:t>
            </a:r>
            <a:r>
              <a:rPr lang="en-US" dirty="0" err="1"/>
              <a:t>hiện</a:t>
            </a:r>
            <a:r>
              <a:rPr lang="en-US" dirty="0"/>
              <a:t> </a:t>
            </a:r>
            <a:r>
              <a:rPr lang="en-US" dirty="0" err="1"/>
              <a:t>thực</a:t>
            </a:r>
            <a:r>
              <a:rPr lang="en-US" dirty="0"/>
              <a:t> </a:t>
            </a:r>
            <a:r>
              <a:rPr lang="en-US" dirty="0" err="1"/>
              <a:t>với</a:t>
            </a:r>
            <a:r>
              <a:rPr lang="en-US" dirty="0"/>
              <a:t> </a:t>
            </a:r>
            <a:r>
              <a:rPr lang="en-US" dirty="0" err="1"/>
              <a:t>cả</a:t>
            </a:r>
            <a:r>
              <a:rPr lang="en-US" dirty="0"/>
              <a:t> </a:t>
            </a:r>
            <a:r>
              <a:rPr lang="en-US" dirty="0" err="1"/>
              <a:t>hai</a:t>
            </a:r>
            <a:r>
              <a:rPr lang="en-US" dirty="0"/>
              <a:t> </a:t>
            </a:r>
            <a:r>
              <a:rPr lang="en-US" dirty="0" err="1"/>
              <a:t>chiến</a:t>
            </a:r>
            <a:r>
              <a:rPr lang="en-US" dirty="0"/>
              <a:t> </a:t>
            </a:r>
            <a:r>
              <a:rPr lang="en-US" dirty="0" err="1"/>
              <a:t>lược</a:t>
            </a:r>
            <a:r>
              <a:rPr lang="en-US" dirty="0"/>
              <a:t>: </a:t>
            </a:r>
            <a:r>
              <a:rPr lang="en-US" dirty="0" err="1"/>
              <a:t>trưng</a:t>
            </a:r>
            <a:r>
              <a:rPr lang="en-US" dirty="0"/>
              <a:t> </a:t>
            </a:r>
            <a:r>
              <a:rPr lang="en-US" dirty="0" err="1"/>
              <a:t>dụng</a:t>
            </a:r>
            <a:r>
              <a:rPr lang="en-US" dirty="0"/>
              <a:t> </a:t>
            </a:r>
            <a:r>
              <a:rPr lang="en-US" dirty="0" err="1"/>
              <a:t>và</a:t>
            </a:r>
            <a:r>
              <a:rPr lang="en-US" dirty="0"/>
              <a:t> </a:t>
            </a:r>
            <a:r>
              <a:rPr lang="en-US" dirty="0" err="1"/>
              <a:t>không</a:t>
            </a:r>
            <a:r>
              <a:rPr lang="en-US" dirty="0"/>
              <a:t> </a:t>
            </a:r>
            <a:r>
              <a:rPr lang="en-US" dirty="0" err="1"/>
              <a:t>trưng</a:t>
            </a:r>
            <a:r>
              <a:rPr lang="en-US" dirty="0"/>
              <a:t> </a:t>
            </a:r>
            <a:r>
              <a:rPr lang="en-US" dirty="0" err="1"/>
              <a:t>dụng</a:t>
            </a:r>
            <a:r>
              <a:rPr lang="en-US" dirty="0"/>
              <a:t>.</a:t>
            </a:r>
            <a:endParaRPr dirty="0"/>
          </a:p>
        </p:txBody>
      </p:sp>
      <p:sp>
        <p:nvSpPr>
          <p:cNvPr id="384" name="Google Shape;384;p2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3" name="Slide Number Placeholder 2">
            <a:extLst>
              <a:ext uri="{FF2B5EF4-FFF2-40B4-BE49-F238E27FC236}">
                <a16:creationId xmlns:a16="http://schemas.microsoft.com/office/drawing/2014/main" id="{A73B7606-B25E-829A-7BF8-9CBB42F44087}"/>
              </a:ext>
            </a:extLst>
          </p:cNvPr>
          <p:cNvSpPr>
            <a:spLocks noGrp="1"/>
          </p:cNvSpPr>
          <p:nvPr>
            <p:ph type="sldNum" sz="quarter" idx="12"/>
          </p:nvPr>
        </p:nvSpPr>
        <p:spPr/>
        <p:txBody>
          <a:bodyPr/>
          <a:lstStyle/>
          <a:p>
            <a:fld id="{00000000-1234-1234-1234-123412341234}" type="slidenum">
              <a:rPr lang="en-US" smtClean="0"/>
              <a:pPr/>
              <a:t>213</a:t>
            </a:fld>
            <a:endParaRPr lang="en-US" dirty="0"/>
          </a:p>
        </p:txBody>
      </p:sp>
    </p:spTree>
    <p:extLst>
      <p:ext uri="{BB962C8B-B14F-4D97-AF65-F5344CB8AC3E}">
        <p14:creationId xmlns:p14="http://schemas.microsoft.com/office/powerpoint/2010/main" val="32092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1">
                                            <p:txEl>
                                              <p:pRg st="0" end="0"/>
                                            </p:txEl>
                                          </p:spTgt>
                                        </p:tgtEl>
                                        <p:attrNameLst>
                                          <p:attrName>style.visibility</p:attrName>
                                        </p:attrNameLst>
                                      </p:cBhvr>
                                      <p:to>
                                        <p:strVal val="visible"/>
                                      </p:to>
                                    </p:set>
                                    <p:anim calcmode="lin" valueType="num">
                                      <p:cBhvr additive="base">
                                        <p:cTn id="7" dur="500" fill="hold"/>
                                        <p:tgtEl>
                                          <p:spTgt spid="3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1">
                                            <p:txEl>
                                              <p:pRg st="1" end="1"/>
                                            </p:txEl>
                                          </p:spTgt>
                                        </p:tgtEl>
                                        <p:attrNameLst>
                                          <p:attrName>style.visibility</p:attrName>
                                        </p:attrNameLst>
                                      </p:cBhvr>
                                      <p:to>
                                        <p:strVal val="visible"/>
                                      </p:to>
                                    </p:set>
                                    <p:anim calcmode="lin" valueType="num">
                                      <p:cBhvr additive="base">
                                        <p:cTn id="13" dur="500" fill="hold"/>
                                        <p:tgtEl>
                                          <p:spTgt spid="3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1">
                                            <p:txEl>
                                              <p:pRg st="2" end="2"/>
                                            </p:txEl>
                                          </p:spTgt>
                                        </p:tgtEl>
                                        <p:attrNameLst>
                                          <p:attrName>style.visibility</p:attrName>
                                        </p:attrNameLst>
                                      </p:cBhvr>
                                      <p:to>
                                        <p:strVal val="visible"/>
                                      </p:to>
                                    </p:set>
                                    <p:anim calcmode="lin" valueType="num">
                                      <p:cBhvr additive="base">
                                        <p:cTn id="19" dur="500" fill="hold"/>
                                        <p:tgtEl>
                                          <p:spTgt spid="38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1">
                                            <p:txEl>
                                              <p:pRg st="3" end="3"/>
                                            </p:txEl>
                                          </p:spTgt>
                                        </p:tgtEl>
                                        <p:attrNameLst>
                                          <p:attrName>style.visibility</p:attrName>
                                        </p:attrNameLst>
                                      </p:cBhvr>
                                      <p:to>
                                        <p:strVal val="visible"/>
                                      </p:to>
                                    </p:set>
                                    <p:anim calcmode="lin" valueType="num">
                                      <p:cBhvr additive="base">
                                        <p:cTn id="25" dur="500" fill="hold"/>
                                        <p:tgtEl>
                                          <p:spTgt spid="38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391" name="Google Shape;391;p2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dirty="0"/>
              <a:t>SJF </a:t>
            </a:r>
            <a:r>
              <a:rPr lang="en-US" dirty="0" err="1"/>
              <a:t>ở</a:t>
            </a:r>
            <a:r>
              <a:rPr lang="en-US" dirty="0"/>
              <a:t> </a:t>
            </a:r>
            <a:r>
              <a:rPr lang="en-US" dirty="0" err="1"/>
              <a:t>chế</a:t>
            </a:r>
            <a:r>
              <a:rPr lang="en-US" dirty="0"/>
              <a:t> </a:t>
            </a:r>
            <a:r>
              <a:rPr lang="en-US" dirty="0" err="1"/>
              <a:t>độ</a:t>
            </a:r>
            <a:r>
              <a:rPr lang="en-US" dirty="0"/>
              <a:t> </a:t>
            </a:r>
            <a:r>
              <a:rPr lang="en-US" dirty="0" err="1"/>
              <a:t>không</a:t>
            </a:r>
            <a:r>
              <a:rPr lang="en-US" dirty="0"/>
              <a:t> </a:t>
            </a:r>
            <a:r>
              <a:rPr lang="en-US" dirty="0" err="1"/>
              <a:t>trưng</a:t>
            </a:r>
            <a:r>
              <a:rPr lang="en-US" dirty="0"/>
              <a:t> </a:t>
            </a:r>
            <a:r>
              <a:rPr lang="en-US" dirty="0" err="1"/>
              <a:t>dụng</a:t>
            </a:r>
            <a:r>
              <a:rPr lang="en-US" dirty="0"/>
              <a:t>:</a:t>
            </a:r>
            <a:endParaRPr dirty="0"/>
          </a:p>
          <a:p>
            <a:pPr lvl="1"/>
            <a:r>
              <a:rPr lang="en-US" dirty="0" err="1"/>
              <a:t>Hàm</a:t>
            </a:r>
            <a:r>
              <a:rPr lang="en-US" dirty="0"/>
              <a:t> </a:t>
            </a:r>
            <a:r>
              <a:rPr lang="en-US" dirty="0" err="1"/>
              <a:t>chọn</a:t>
            </a:r>
            <a:r>
              <a:rPr lang="en-US" dirty="0"/>
              <a:t> </a:t>
            </a:r>
            <a:r>
              <a:rPr lang="en-US" dirty="0" err="1"/>
              <a:t>lựa</a:t>
            </a:r>
            <a:r>
              <a:rPr lang="en-US" dirty="0"/>
              <a:t> </a:t>
            </a:r>
            <a:r>
              <a:rPr lang="en-US" dirty="0" err="1"/>
              <a:t>được</a:t>
            </a:r>
            <a:r>
              <a:rPr lang="en-US" dirty="0"/>
              <a:t> </a:t>
            </a:r>
            <a:r>
              <a:rPr lang="en-US" dirty="0" err="1"/>
              <a:t>thực</a:t>
            </a:r>
            <a:r>
              <a:rPr lang="en-US" dirty="0"/>
              <a:t> </a:t>
            </a:r>
            <a:r>
              <a:rPr lang="en-US" dirty="0" err="1"/>
              <a:t>thi</a:t>
            </a:r>
            <a:r>
              <a:rPr lang="en-US" dirty="0"/>
              <a:t> </a:t>
            </a:r>
            <a:r>
              <a:rPr lang="en-US" dirty="0" err="1"/>
              <a:t>khi</a:t>
            </a:r>
            <a:r>
              <a:rPr lang="en-US" dirty="0"/>
              <a:t> CPU </a:t>
            </a:r>
            <a:r>
              <a:rPr lang="en-US" dirty="0" err="1"/>
              <a:t>trống</a:t>
            </a:r>
            <a:r>
              <a:rPr lang="en-US" dirty="0"/>
              <a:t>.</a:t>
            </a:r>
            <a:endParaRPr dirty="0"/>
          </a:p>
          <a:p>
            <a:pPr lvl="1"/>
            <a:r>
              <a:rPr lang="en-US" dirty="0"/>
              <a:t>Khi </a:t>
            </a:r>
            <a:r>
              <a:rPr lang="en-US" dirty="0" err="1"/>
              <a:t>tiến</a:t>
            </a:r>
            <a:r>
              <a:rPr lang="en-US" dirty="0"/>
              <a:t> </a:t>
            </a:r>
            <a:r>
              <a:rPr lang="en-US" dirty="0" err="1"/>
              <a:t>trình</a:t>
            </a:r>
            <a:r>
              <a:rPr lang="en-US" dirty="0"/>
              <a:t> </a:t>
            </a:r>
            <a:r>
              <a:rPr lang="en-US" dirty="0" err="1"/>
              <a:t>được</a:t>
            </a:r>
            <a:r>
              <a:rPr lang="en-US" dirty="0"/>
              <a:t> </a:t>
            </a:r>
            <a:r>
              <a:rPr lang="en-US" dirty="0" err="1"/>
              <a:t>cấp</a:t>
            </a:r>
            <a:r>
              <a:rPr lang="en-US" dirty="0"/>
              <a:t> CPU </a:t>
            </a:r>
            <a:r>
              <a:rPr lang="en-US" dirty="0" err="1"/>
              <a:t>thì</a:t>
            </a:r>
            <a:r>
              <a:rPr lang="en-US" dirty="0"/>
              <a:t> </a:t>
            </a:r>
            <a:r>
              <a:rPr lang="en-US" dirty="0" err="1"/>
              <a:t>sẽ</a:t>
            </a:r>
            <a:r>
              <a:rPr lang="en-US" dirty="0"/>
              <a:t> </a:t>
            </a:r>
            <a:r>
              <a:rPr lang="en-US" dirty="0" err="1"/>
              <a:t>thực</a:t>
            </a:r>
            <a:r>
              <a:rPr lang="en-US" dirty="0"/>
              <a:t> </a:t>
            </a:r>
            <a:r>
              <a:rPr lang="en-US" dirty="0" err="1"/>
              <a:t>thi</a:t>
            </a:r>
            <a:r>
              <a:rPr lang="en-US" dirty="0"/>
              <a:t> </a:t>
            </a:r>
            <a:r>
              <a:rPr lang="en-US" dirty="0" err="1"/>
              <a:t>cho</a:t>
            </a:r>
            <a:r>
              <a:rPr lang="en-US" dirty="0"/>
              <a:t> </a:t>
            </a:r>
            <a:r>
              <a:rPr lang="en-US" dirty="0" err="1"/>
              <a:t>đến</a:t>
            </a:r>
            <a:r>
              <a:rPr lang="en-US" dirty="0"/>
              <a:t> </a:t>
            </a:r>
            <a:r>
              <a:rPr lang="en-US" dirty="0" err="1"/>
              <a:t>khi</a:t>
            </a:r>
            <a:r>
              <a:rPr lang="en-US" dirty="0"/>
              <a:t> </a:t>
            </a:r>
            <a:r>
              <a:rPr lang="en-US" dirty="0" err="1"/>
              <a:t>kết</a:t>
            </a:r>
            <a:r>
              <a:rPr lang="en-US" dirty="0"/>
              <a:t> </a:t>
            </a:r>
            <a:r>
              <a:rPr lang="en-US" dirty="0" err="1"/>
              <a:t>thúc</a:t>
            </a:r>
            <a:r>
              <a:rPr lang="en-US" dirty="0"/>
              <a:t>.</a:t>
            </a:r>
            <a:endParaRPr dirty="0"/>
          </a:p>
          <a:p>
            <a:pPr lvl="1"/>
            <a:r>
              <a:rPr lang="en-US" dirty="0"/>
              <a:t>Khi </a:t>
            </a:r>
            <a:r>
              <a:rPr lang="en-US" dirty="0" err="1"/>
              <a:t>một</a:t>
            </a:r>
            <a:r>
              <a:rPr lang="en-US" dirty="0"/>
              <a:t> </a:t>
            </a:r>
            <a:r>
              <a:rPr lang="en-US" dirty="0" err="1"/>
              <a:t>tiến</a:t>
            </a:r>
            <a:r>
              <a:rPr lang="en-US" dirty="0"/>
              <a:t> </a:t>
            </a:r>
            <a:r>
              <a:rPr lang="en-US" dirty="0" err="1"/>
              <a:t>trình</a:t>
            </a:r>
            <a:r>
              <a:rPr lang="en-US" dirty="0"/>
              <a:t> </a:t>
            </a:r>
            <a:r>
              <a:rPr lang="en-US" dirty="0" err="1"/>
              <a:t>kết</a:t>
            </a:r>
            <a:r>
              <a:rPr lang="en-US" dirty="0"/>
              <a:t> </a:t>
            </a:r>
            <a:r>
              <a:rPr lang="en-US" dirty="0" err="1"/>
              <a:t>thúc</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khác</a:t>
            </a:r>
            <a:r>
              <a:rPr lang="en-US" dirty="0"/>
              <a:t> </a:t>
            </a:r>
            <a:r>
              <a:rPr lang="en-US" dirty="0" err="1"/>
              <a:t>có</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thi</a:t>
            </a:r>
            <a:r>
              <a:rPr lang="en-US" dirty="0"/>
              <a:t> </a:t>
            </a:r>
            <a:r>
              <a:rPr lang="en-US" dirty="0" err="1"/>
              <a:t>ngắn</a:t>
            </a:r>
            <a:r>
              <a:rPr lang="en-US" dirty="0"/>
              <a:t> </a:t>
            </a:r>
            <a:r>
              <a:rPr lang="en-US" dirty="0" err="1"/>
              <a:t>nhất</a:t>
            </a:r>
            <a:r>
              <a:rPr lang="en-US" dirty="0"/>
              <a:t> </a:t>
            </a:r>
            <a:r>
              <a:rPr lang="en-US" dirty="0" err="1"/>
              <a:t>sẽ</a:t>
            </a:r>
            <a:r>
              <a:rPr lang="en-US" dirty="0"/>
              <a:t> </a:t>
            </a:r>
            <a:r>
              <a:rPr lang="en-US" dirty="0" err="1"/>
              <a:t>được</a:t>
            </a:r>
            <a:r>
              <a:rPr lang="en-US" dirty="0"/>
              <a:t> </a:t>
            </a:r>
            <a:r>
              <a:rPr lang="en-US" dirty="0" err="1"/>
              <a:t>chọn</a:t>
            </a:r>
            <a:r>
              <a:rPr lang="en-US" dirty="0"/>
              <a:t>.</a:t>
            </a:r>
            <a:endParaRPr dirty="0"/>
          </a:p>
        </p:txBody>
      </p:sp>
      <p:sp>
        <p:nvSpPr>
          <p:cNvPr id="394" name="Google Shape;394;p2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E0B9361B-6EE9-2297-80BE-6EBAA2017F16}"/>
              </a:ext>
            </a:extLst>
          </p:cNvPr>
          <p:cNvSpPr>
            <a:spLocks noGrp="1"/>
          </p:cNvSpPr>
          <p:nvPr>
            <p:ph type="sldNum" sz="quarter" idx="12"/>
          </p:nvPr>
        </p:nvSpPr>
        <p:spPr/>
        <p:txBody>
          <a:bodyPr/>
          <a:lstStyle/>
          <a:p>
            <a:fld id="{00000000-1234-1234-1234-123412341234}" type="slidenum">
              <a:rPr lang="en-US" smtClean="0"/>
              <a:pPr/>
              <a:t>214</a:t>
            </a:fld>
            <a:endParaRPr lang="en-US" dirty="0"/>
          </a:p>
        </p:txBody>
      </p:sp>
    </p:spTree>
    <p:extLst>
      <p:ext uri="{BB962C8B-B14F-4D97-AF65-F5344CB8AC3E}">
        <p14:creationId xmlns:p14="http://schemas.microsoft.com/office/powerpoint/2010/main" val="6846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anim calcmode="lin" valueType="num">
                                      <p:cBhvr additive="base">
                                        <p:cTn id="7" dur="500" fill="hold"/>
                                        <p:tgtEl>
                                          <p:spTgt spid="3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1">
                                            <p:txEl>
                                              <p:pRg st="1" end="1"/>
                                            </p:txEl>
                                          </p:spTgt>
                                        </p:tgtEl>
                                        <p:attrNameLst>
                                          <p:attrName>style.visibility</p:attrName>
                                        </p:attrNameLst>
                                      </p:cBhvr>
                                      <p:to>
                                        <p:strVal val="visible"/>
                                      </p:to>
                                    </p:set>
                                    <p:anim calcmode="lin" valueType="num">
                                      <p:cBhvr additive="base">
                                        <p:cTn id="13" dur="500" fill="hold"/>
                                        <p:tgtEl>
                                          <p:spTgt spid="3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1">
                                            <p:txEl>
                                              <p:pRg st="2" end="2"/>
                                            </p:txEl>
                                          </p:spTgt>
                                        </p:tgtEl>
                                        <p:attrNameLst>
                                          <p:attrName>style.visibility</p:attrName>
                                        </p:attrNameLst>
                                      </p:cBhvr>
                                      <p:to>
                                        <p:strVal val="visible"/>
                                      </p:to>
                                    </p:set>
                                    <p:anim calcmode="lin" valueType="num">
                                      <p:cBhvr additive="base">
                                        <p:cTn id="19" dur="500" fill="hold"/>
                                        <p:tgtEl>
                                          <p:spTgt spid="3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1">
                                            <p:txEl>
                                              <p:pRg st="3" end="3"/>
                                            </p:txEl>
                                          </p:spTgt>
                                        </p:tgtEl>
                                        <p:attrNameLst>
                                          <p:attrName>style.visibility</p:attrName>
                                        </p:attrNameLst>
                                      </p:cBhvr>
                                      <p:to>
                                        <p:strVal val="visible"/>
                                      </p:to>
                                    </p:set>
                                    <p:anim calcmode="lin" valueType="num">
                                      <p:cBhvr additive="base">
                                        <p:cTn id="25" dur="500" fill="hold"/>
                                        <p:tgtEl>
                                          <p:spTgt spid="3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Ví dụ: SJF ở chế độ không trưng dụng</a:t>
            </a:r>
            <a:endParaRPr/>
          </a:p>
        </p:txBody>
      </p:sp>
      <p:sp>
        <p:nvSpPr>
          <p:cNvPr id="403" name="Google Shape;403;p2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404" name="Google Shape;404;p27"/>
          <p:cNvGraphicFramePr/>
          <p:nvPr/>
        </p:nvGraphicFramePr>
        <p:xfrm>
          <a:off x="914399" y="1169840"/>
          <a:ext cx="5181597" cy="2363406"/>
        </p:xfrm>
        <a:graphic>
          <a:graphicData uri="http://schemas.openxmlformats.org/drawingml/2006/table">
            <a:tbl>
              <a:tblPr firstRow="1" bandRow="1">
                <a:noFill/>
              </a:tblPr>
              <a:tblGrid>
                <a:gridCol w="1727199">
                  <a:extLst>
                    <a:ext uri="{9D8B030D-6E8A-4147-A177-3AD203B41FA5}">
                      <a16:colId xmlns:a16="http://schemas.microsoft.com/office/drawing/2014/main" val="20000"/>
                    </a:ext>
                  </a:extLst>
                </a:gridCol>
                <a:gridCol w="1727199">
                  <a:extLst>
                    <a:ext uri="{9D8B030D-6E8A-4147-A177-3AD203B41FA5}">
                      <a16:colId xmlns:a16="http://schemas.microsoft.com/office/drawing/2014/main" val="20001"/>
                    </a:ext>
                  </a:extLst>
                </a:gridCol>
                <a:gridCol w="1727199">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7A32A557-C83F-7F10-2A8C-77D795CDE143}"/>
              </a:ext>
            </a:extLst>
          </p:cNvPr>
          <p:cNvSpPr>
            <a:spLocks noGrp="1"/>
          </p:cNvSpPr>
          <p:nvPr>
            <p:ph type="sldNum" sz="quarter" idx="12"/>
          </p:nvPr>
        </p:nvSpPr>
        <p:spPr/>
        <p:txBody>
          <a:bodyPr/>
          <a:lstStyle/>
          <a:p>
            <a:fld id="{00000000-1234-1234-1234-123412341234}" type="slidenum">
              <a:rPr lang="en-US" smtClean="0"/>
              <a:pPr/>
              <a:t>215</a:t>
            </a:fld>
            <a:endParaRPr lang="en-US" dirty="0"/>
          </a:p>
        </p:txBody>
      </p:sp>
      <p:sp>
        <p:nvSpPr>
          <p:cNvPr id="5" name="TextBox 4">
            <a:extLst>
              <a:ext uri="{FF2B5EF4-FFF2-40B4-BE49-F238E27FC236}">
                <a16:creationId xmlns:a16="http://schemas.microsoft.com/office/drawing/2014/main" id="{15A9821D-DCE7-BFC6-0B97-F6DBE83201F9}"/>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
        <p:nvSpPr>
          <p:cNvPr id="4" name="Google Shape;324;p23">
            <a:extLst>
              <a:ext uri="{FF2B5EF4-FFF2-40B4-BE49-F238E27FC236}">
                <a16:creationId xmlns:a16="http://schemas.microsoft.com/office/drawing/2014/main" id="{729A0CD2-CBBE-1AC3-D074-5F1BCB8A765C}"/>
              </a:ext>
            </a:extLst>
          </p:cNvPr>
          <p:cNvSpPr txBox="1">
            <a:spLocks/>
          </p:cNvSpPr>
          <p:nvPr/>
        </p:nvSpPr>
        <p:spPr>
          <a:xfrm>
            <a:off x="6422577" y="142884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p>
          <a:p>
            <a:pPr marL="742950" lvl="1" indent="-285750"/>
            <a:r>
              <a:rPr lang="en-US" dirty="0"/>
              <a:t>P1 = 0, P2 = 19, P3 = 23, P4 = 3, P5 = 3</a:t>
            </a:r>
          </a:p>
          <a:p>
            <a:pPr marL="742950" lvl="1" indent="-285750"/>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trung</a:t>
            </a:r>
            <a:r>
              <a:rPr lang="en-US" dirty="0"/>
              <a:t> </a:t>
            </a:r>
            <a:r>
              <a:rPr lang="en-US" dirty="0" err="1"/>
              <a:t>bình</a:t>
            </a:r>
            <a:r>
              <a:rPr lang="en-US" dirty="0"/>
              <a:t>: </a:t>
            </a:r>
            <a:br>
              <a:rPr lang="en-US" dirty="0"/>
            </a:br>
            <a:r>
              <a:rPr lang="en-US" dirty="0"/>
              <a:t>(0 + 19 + 23 + 3 + 3)/5 = 9.6</a:t>
            </a:r>
          </a:p>
        </p:txBody>
      </p:sp>
      <p:sp>
        <p:nvSpPr>
          <p:cNvPr id="6" name="Rectangle 5">
            <a:extLst>
              <a:ext uri="{FF2B5EF4-FFF2-40B4-BE49-F238E27FC236}">
                <a16:creationId xmlns:a16="http://schemas.microsoft.com/office/drawing/2014/main" id="{24681E17-FAEE-A458-8263-F796F439D6C0}"/>
              </a:ext>
            </a:extLst>
          </p:cNvPr>
          <p:cNvSpPr>
            <a:spLocks noChangeArrowheads="1"/>
          </p:cNvSpPr>
          <p:nvPr/>
        </p:nvSpPr>
        <p:spPr bwMode="auto">
          <a:xfrm>
            <a:off x="810260" y="5105400"/>
            <a:ext cx="6583680" cy="457200"/>
          </a:xfrm>
          <a:prstGeom prst="rect">
            <a:avLst/>
          </a:prstGeom>
          <a:solidFill>
            <a:srgbClr val="92D050"/>
          </a:solidFill>
          <a:ln w="9525">
            <a:solidFill>
              <a:schemeClr val="tx1"/>
            </a:solidFill>
            <a:miter lim="800000"/>
            <a:headEnd/>
            <a:tailEnd/>
          </a:ln>
          <a:effec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1600">
              <a:latin typeface="Arial" panose="020B0604020202020204" pitchFamily="34" charset="0"/>
              <a:ea typeface="DFKai-SB" pitchFamily="65" charset="-128"/>
            </a:endParaRPr>
          </a:p>
        </p:txBody>
      </p:sp>
      <p:sp>
        <p:nvSpPr>
          <p:cNvPr id="7" name="Line 18">
            <a:extLst>
              <a:ext uri="{FF2B5EF4-FFF2-40B4-BE49-F238E27FC236}">
                <a16:creationId xmlns:a16="http://schemas.microsoft.com/office/drawing/2014/main" id="{0376B330-8111-2E6E-FC0A-834A82EE7216}"/>
              </a:ext>
            </a:extLst>
          </p:cNvPr>
          <p:cNvSpPr>
            <a:spLocks noChangeShapeType="1"/>
          </p:cNvSpPr>
          <p:nvPr/>
        </p:nvSpPr>
        <p:spPr bwMode="auto">
          <a:xfrm>
            <a:off x="810260"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18">
            <a:extLst>
              <a:ext uri="{FF2B5EF4-FFF2-40B4-BE49-F238E27FC236}">
                <a16:creationId xmlns:a16="http://schemas.microsoft.com/office/drawing/2014/main" id="{8D8866B8-7C4C-225D-026A-157B4086A305}"/>
              </a:ext>
            </a:extLst>
          </p:cNvPr>
          <p:cNvSpPr>
            <a:spLocks noChangeShapeType="1"/>
          </p:cNvSpPr>
          <p:nvPr/>
        </p:nvSpPr>
        <p:spPr bwMode="auto">
          <a:xfrm>
            <a:off x="3007868"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8">
            <a:extLst>
              <a:ext uri="{FF2B5EF4-FFF2-40B4-BE49-F238E27FC236}">
                <a16:creationId xmlns:a16="http://schemas.microsoft.com/office/drawing/2014/main" id="{96828BD4-0BC9-46BE-4B24-9755B1089E88}"/>
              </a:ext>
            </a:extLst>
          </p:cNvPr>
          <p:cNvSpPr>
            <a:spLocks noChangeShapeType="1"/>
          </p:cNvSpPr>
          <p:nvPr/>
        </p:nvSpPr>
        <p:spPr bwMode="auto">
          <a:xfrm>
            <a:off x="3556508"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8">
            <a:extLst>
              <a:ext uri="{FF2B5EF4-FFF2-40B4-BE49-F238E27FC236}">
                <a16:creationId xmlns:a16="http://schemas.microsoft.com/office/drawing/2014/main" id="{50B0CE59-DD01-90DC-CEA6-DB97AAFAB7F2}"/>
              </a:ext>
            </a:extLst>
          </p:cNvPr>
          <p:cNvSpPr>
            <a:spLocks noChangeShapeType="1"/>
          </p:cNvSpPr>
          <p:nvPr/>
        </p:nvSpPr>
        <p:spPr bwMode="auto">
          <a:xfrm>
            <a:off x="4653788"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8">
            <a:extLst>
              <a:ext uri="{FF2B5EF4-FFF2-40B4-BE49-F238E27FC236}">
                <a16:creationId xmlns:a16="http://schemas.microsoft.com/office/drawing/2014/main" id="{E789C060-9914-D41B-A585-A9315A48F090}"/>
              </a:ext>
            </a:extLst>
          </p:cNvPr>
          <p:cNvSpPr>
            <a:spLocks noChangeShapeType="1"/>
          </p:cNvSpPr>
          <p:nvPr/>
        </p:nvSpPr>
        <p:spPr bwMode="auto">
          <a:xfrm>
            <a:off x="5933948"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3">
            <a:extLst>
              <a:ext uri="{FF2B5EF4-FFF2-40B4-BE49-F238E27FC236}">
                <a16:creationId xmlns:a16="http://schemas.microsoft.com/office/drawing/2014/main" id="{A81F0D7B-95A7-A7C4-77EB-7383BFFBE023}"/>
              </a:ext>
            </a:extLst>
          </p:cNvPr>
          <p:cNvSpPr txBox="1">
            <a:spLocks noChangeArrowheads="1"/>
          </p:cNvSpPr>
          <p:nvPr/>
        </p:nvSpPr>
        <p:spPr bwMode="auto">
          <a:xfrm>
            <a:off x="1709420" y="5123688"/>
            <a:ext cx="533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P1</a:t>
            </a:r>
          </a:p>
        </p:txBody>
      </p:sp>
      <p:sp>
        <p:nvSpPr>
          <p:cNvPr id="13" name="Text Box 13">
            <a:extLst>
              <a:ext uri="{FF2B5EF4-FFF2-40B4-BE49-F238E27FC236}">
                <a16:creationId xmlns:a16="http://schemas.microsoft.com/office/drawing/2014/main" id="{13CDA127-C419-2715-FE89-2E8B9439E3BE}"/>
              </a:ext>
            </a:extLst>
          </p:cNvPr>
          <p:cNvSpPr txBox="1">
            <a:spLocks noChangeArrowheads="1"/>
          </p:cNvSpPr>
          <p:nvPr/>
        </p:nvSpPr>
        <p:spPr bwMode="auto">
          <a:xfrm>
            <a:off x="3035300" y="5123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P4</a:t>
            </a:r>
          </a:p>
        </p:txBody>
      </p:sp>
      <p:sp>
        <p:nvSpPr>
          <p:cNvPr id="14" name="Text Box 13">
            <a:extLst>
              <a:ext uri="{FF2B5EF4-FFF2-40B4-BE49-F238E27FC236}">
                <a16:creationId xmlns:a16="http://schemas.microsoft.com/office/drawing/2014/main" id="{F595F3E6-5B57-7402-3D99-AE55B7D306F0}"/>
              </a:ext>
            </a:extLst>
          </p:cNvPr>
          <p:cNvSpPr txBox="1">
            <a:spLocks noChangeArrowheads="1"/>
          </p:cNvSpPr>
          <p:nvPr/>
        </p:nvSpPr>
        <p:spPr bwMode="auto">
          <a:xfrm>
            <a:off x="3873500" y="5123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P5</a:t>
            </a:r>
          </a:p>
        </p:txBody>
      </p:sp>
      <p:sp>
        <p:nvSpPr>
          <p:cNvPr id="15" name="Text Box 13">
            <a:extLst>
              <a:ext uri="{FF2B5EF4-FFF2-40B4-BE49-F238E27FC236}">
                <a16:creationId xmlns:a16="http://schemas.microsoft.com/office/drawing/2014/main" id="{9614F23A-2A85-F318-6AAB-5FD4D91C3300}"/>
              </a:ext>
            </a:extLst>
          </p:cNvPr>
          <p:cNvSpPr txBox="1">
            <a:spLocks noChangeArrowheads="1"/>
          </p:cNvSpPr>
          <p:nvPr/>
        </p:nvSpPr>
        <p:spPr bwMode="auto">
          <a:xfrm>
            <a:off x="5082029" y="5123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P2</a:t>
            </a:r>
          </a:p>
        </p:txBody>
      </p:sp>
      <p:sp>
        <p:nvSpPr>
          <p:cNvPr id="16" name="Text Box 13">
            <a:extLst>
              <a:ext uri="{FF2B5EF4-FFF2-40B4-BE49-F238E27FC236}">
                <a16:creationId xmlns:a16="http://schemas.microsoft.com/office/drawing/2014/main" id="{210AE2C3-84E7-877D-D760-B5CF95ED51CD}"/>
              </a:ext>
            </a:extLst>
          </p:cNvPr>
          <p:cNvSpPr txBox="1">
            <a:spLocks noChangeArrowheads="1"/>
          </p:cNvSpPr>
          <p:nvPr/>
        </p:nvSpPr>
        <p:spPr bwMode="auto">
          <a:xfrm>
            <a:off x="6388100" y="5123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P3</a:t>
            </a:r>
          </a:p>
        </p:txBody>
      </p:sp>
      <p:sp>
        <p:nvSpPr>
          <p:cNvPr id="17" name="Text Box 13">
            <a:extLst>
              <a:ext uri="{FF2B5EF4-FFF2-40B4-BE49-F238E27FC236}">
                <a16:creationId xmlns:a16="http://schemas.microsoft.com/office/drawing/2014/main" id="{F16D039D-817D-F81B-5BBF-D15155304DC7}"/>
              </a:ext>
            </a:extLst>
          </p:cNvPr>
          <p:cNvSpPr txBox="1">
            <a:spLocks noChangeArrowheads="1"/>
          </p:cNvSpPr>
          <p:nvPr/>
        </p:nvSpPr>
        <p:spPr bwMode="auto">
          <a:xfrm>
            <a:off x="576324"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0</a:t>
            </a:r>
          </a:p>
        </p:txBody>
      </p:sp>
      <p:sp>
        <p:nvSpPr>
          <p:cNvPr id="18" name="Text Box 13">
            <a:extLst>
              <a:ext uri="{FF2B5EF4-FFF2-40B4-BE49-F238E27FC236}">
                <a16:creationId xmlns:a16="http://schemas.microsoft.com/office/drawing/2014/main" id="{C490239C-9F0F-D472-CACC-81B9E405032A}"/>
              </a:ext>
            </a:extLst>
          </p:cNvPr>
          <p:cNvSpPr txBox="1">
            <a:spLocks noChangeArrowheads="1"/>
          </p:cNvSpPr>
          <p:nvPr/>
        </p:nvSpPr>
        <p:spPr bwMode="auto">
          <a:xfrm>
            <a:off x="2796029"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12</a:t>
            </a:r>
          </a:p>
        </p:txBody>
      </p:sp>
      <p:sp>
        <p:nvSpPr>
          <p:cNvPr id="19" name="Text Box 13">
            <a:extLst>
              <a:ext uri="{FF2B5EF4-FFF2-40B4-BE49-F238E27FC236}">
                <a16:creationId xmlns:a16="http://schemas.microsoft.com/office/drawing/2014/main" id="{9022E3C7-1B57-BBC3-9890-0B2F11EF44D6}"/>
              </a:ext>
            </a:extLst>
          </p:cNvPr>
          <p:cNvSpPr txBox="1">
            <a:spLocks noChangeArrowheads="1"/>
          </p:cNvSpPr>
          <p:nvPr/>
        </p:nvSpPr>
        <p:spPr bwMode="auto">
          <a:xfrm>
            <a:off x="3340100"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15</a:t>
            </a:r>
          </a:p>
        </p:txBody>
      </p:sp>
      <p:sp>
        <p:nvSpPr>
          <p:cNvPr id="20" name="Text Box 13">
            <a:extLst>
              <a:ext uri="{FF2B5EF4-FFF2-40B4-BE49-F238E27FC236}">
                <a16:creationId xmlns:a16="http://schemas.microsoft.com/office/drawing/2014/main" id="{4BA29FE1-B29F-2CA2-5ECD-AB2A82DDC4CF}"/>
              </a:ext>
            </a:extLst>
          </p:cNvPr>
          <p:cNvSpPr txBox="1">
            <a:spLocks noChangeArrowheads="1"/>
          </p:cNvSpPr>
          <p:nvPr/>
        </p:nvSpPr>
        <p:spPr bwMode="auto">
          <a:xfrm>
            <a:off x="4406900"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21</a:t>
            </a:r>
          </a:p>
        </p:txBody>
      </p:sp>
      <p:sp>
        <p:nvSpPr>
          <p:cNvPr id="21" name="Text Box 13">
            <a:extLst>
              <a:ext uri="{FF2B5EF4-FFF2-40B4-BE49-F238E27FC236}">
                <a16:creationId xmlns:a16="http://schemas.microsoft.com/office/drawing/2014/main" id="{C0C2EFA7-E70D-8B58-2384-03540D02E5AE}"/>
              </a:ext>
            </a:extLst>
          </p:cNvPr>
          <p:cNvSpPr txBox="1">
            <a:spLocks noChangeArrowheads="1"/>
          </p:cNvSpPr>
          <p:nvPr/>
        </p:nvSpPr>
        <p:spPr bwMode="auto">
          <a:xfrm>
            <a:off x="5702300"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28</a:t>
            </a:r>
          </a:p>
        </p:txBody>
      </p:sp>
      <p:sp>
        <p:nvSpPr>
          <p:cNvPr id="22" name="Text Box 13">
            <a:extLst>
              <a:ext uri="{FF2B5EF4-FFF2-40B4-BE49-F238E27FC236}">
                <a16:creationId xmlns:a16="http://schemas.microsoft.com/office/drawing/2014/main" id="{3D5AFC2C-FDDA-7ACD-99EA-CC2B645A2F66}"/>
              </a:ext>
            </a:extLst>
          </p:cNvPr>
          <p:cNvSpPr txBox="1">
            <a:spLocks noChangeArrowheads="1"/>
          </p:cNvSpPr>
          <p:nvPr/>
        </p:nvSpPr>
        <p:spPr bwMode="auto">
          <a:xfrm>
            <a:off x="7140322" y="5791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36</a:t>
            </a:r>
          </a:p>
        </p:txBody>
      </p:sp>
      <p:sp>
        <p:nvSpPr>
          <p:cNvPr id="23" name="Line 18">
            <a:extLst>
              <a:ext uri="{FF2B5EF4-FFF2-40B4-BE49-F238E27FC236}">
                <a16:creationId xmlns:a16="http://schemas.microsoft.com/office/drawing/2014/main" id="{E9E0CFD0-97D4-18DC-FDFF-ABB269D3ADDC}"/>
              </a:ext>
            </a:extLst>
          </p:cNvPr>
          <p:cNvSpPr>
            <a:spLocks noChangeShapeType="1"/>
          </p:cNvSpPr>
          <p:nvPr/>
        </p:nvSpPr>
        <p:spPr bwMode="auto">
          <a:xfrm>
            <a:off x="7396988" y="5105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20456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0" end="0"/>
                                            </p:txEl>
                                          </p:spTgt>
                                        </p:tgtEl>
                                        <p:attrNameLst>
                                          <p:attrName>style.visibility</p:attrName>
                                        </p:attrNameLst>
                                      </p:cBhvr>
                                      <p:to>
                                        <p:strVal val="visible"/>
                                      </p:to>
                                    </p:set>
                                    <p:anim calcmode="lin" valueType="num">
                                      <p:cBhvr additive="base">
                                        <p:cTn id="7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
                                            <p:txEl>
                                              <p:pRg st="1" end="1"/>
                                            </p:txEl>
                                          </p:spTgt>
                                        </p:tgtEl>
                                        <p:attrNameLst>
                                          <p:attrName>style.visibility</p:attrName>
                                        </p:attrNameLst>
                                      </p:cBhvr>
                                      <p:to>
                                        <p:strVal val="visible"/>
                                      </p:to>
                                    </p:set>
                                    <p:anim calcmode="lin" valueType="num">
                                      <p:cBhvr additive="base">
                                        <p:cTn id="7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4">
                                            <p:txEl>
                                              <p:pRg st="2" end="2"/>
                                            </p:txEl>
                                          </p:spTgt>
                                        </p:tgtEl>
                                        <p:attrNameLst>
                                          <p:attrName>style.visibility</p:attrName>
                                        </p:attrNameLst>
                                      </p:cBhvr>
                                      <p:to>
                                        <p:strVal val="visible"/>
                                      </p:to>
                                    </p:set>
                                    <p:anim calcmode="lin" valueType="num">
                                      <p:cBhvr additive="base">
                                        <p:cTn id="8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Ví dụ: SJF ở chế độ không trưng dụng</a:t>
            </a:r>
            <a:endParaRPr/>
          </a:p>
        </p:txBody>
      </p:sp>
      <p:sp>
        <p:nvSpPr>
          <p:cNvPr id="403" name="Google Shape;403;p2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404" name="Google Shape;404;p27"/>
          <p:cNvGraphicFramePr/>
          <p:nvPr>
            <p:extLst/>
          </p:nvPr>
        </p:nvGraphicFramePr>
        <p:xfrm>
          <a:off x="914399" y="1169840"/>
          <a:ext cx="5181597" cy="2363406"/>
        </p:xfrm>
        <a:graphic>
          <a:graphicData uri="http://schemas.openxmlformats.org/drawingml/2006/table">
            <a:tbl>
              <a:tblPr firstRow="1" bandRow="1">
                <a:noFill/>
              </a:tblPr>
              <a:tblGrid>
                <a:gridCol w="1727199">
                  <a:extLst>
                    <a:ext uri="{9D8B030D-6E8A-4147-A177-3AD203B41FA5}">
                      <a16:colId xmlns:a16="http://schemas.microsoft.com/office/drawing/2014/main" val="20000"/>
                    </a:ext>
                  </a:extLst>
                </a:gridCol>
                <a:gridCol w="1727199">
                  <a:extLst>
                    <a:ext uri="{9D8B030D-6E8A-4147-A177-3AD203B41FA5}">
                      <a16:colId xmlns:a16="http://schemas.microsoft.com/office/drawing/2014/main" val="20001"/>
                    </a:ext>
                  </a:extLst>
                </a:gridCol>
                <a:gridCol w="1727199">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3" name="Group 2">
            <a:extLst>
              <a:ext uri="{FF2B5EF4-FFF2-40B4-BE49-F238E27FC236}">
                <a16:creationId xmlns:a16="http://schemas.microsoft.com/office/drawing/2014/main" id="{65FDDE0A-14F2-94CB-0753-80BBED621FEE}"/>
              </a:ext>
            </a:extLst>
          </p:cNvPr>
          <p:cNvGrpSpPr/>
          <p:nvPr/>
        </p:nvGrpSpPr>
        <p:grpSpPr>
          <a:xfrm>
            <a:off x="686996" y="5081221"/>
            <a:ext cx="7031869" cy="1085910"/>
            <a:chOff x="2494025" y="4114800"/>
            <a:chExt cx="7031869" cy="1085910"/>
          </a:xfrm>
        </p:grpSpPr>
        <p:sp>
          <p:nvSpPr>
            <p:cNvPr id="405" name="Google Shape;405;p27"/>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406" name="Google Shape;406;p27"/>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7" name="Google Shape;407;p27"/>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27"/>
            <p:cNvCxnSpPr/>
            <p:nvPr/>
          </p:nvCxnSpPr>
          <p:spPr>
            <a:xfrm>
              <a:off x="547420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27"/>
            <p:cNvCxnSpPr/>
            <p:nvPr/>
          </p:nvCxnSpPr>
          <p:spPr>
            <a:xfrm>
              <a:off x="657148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27"/>
            <p:cNvCxnSpPr/>
            <p:nvPr/>
          </p:nvCxnSpPr>
          <p:spPr>
            <a:xfrm>
              <a:off x="785164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27"/>
            <p:cNvSpPr txBox="1"/>
            <p:nvPr/>
          </p:nvSpPr>
          <p:spPr>
            <a:xfrm>
              <a:off x="3627121"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412" name="Google Shape;412;p27"/>
            <p:cNvSpPr txBox="1"/>
            <p:nvPr/>
          </p:nvSpPr>
          <p:spPr>
            <a:xfrm>
              <a:off x="49530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413" name="Google Shape;413;p27"/>
            <p:cNvSpPr txBox="1"/>
            <p:nvPr/>
          </p:nvSpPr>
          <p:spPr>
            <a:xfrm>
              <a:off x="57912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414" name="Google Shape;414;p27"/>
            <p:cNvSpPr txBox="1"/>
            <p:nvPr/>
          </p:nvSpPr>
          <p:spPr>
            <a:xfrm>
              <a:off x="6999730"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415" name="Google Shape;415;p27"/>
            <p:cNvSpPr txBox="1"/>
            <p:nvPr/>
          </p:nvSpPr>
          <p:spPr>
            <a:xfrm>
              <a:off x="83058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416" name="Google Shape;416;p27"/>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417" name="Google Shape;417;p27"/>
            <p:cNvSpPr txBox="1"/>
            <p:nvPr/>
          </p:nvSpPr>
          <p:spPr>
            <a:xfrm>
              <a:off x="47137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418" name="Google Shape;418;p27"/>
            <p:cNvSpPr txBox="1"/>
            <p:nvPr/>
          </p:nvSpPr>
          <p:spPr>
            <a:xfrm>
              <a:off x="52578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15</a:t>
              </a:r>
              <a:endParaRPr/>
            </a:p>
          </p:txBody>
        </p:sp>
        <p:sp>
          <p:nvSpPr>
            <p:cNvPr id="419" name="Google Shape;419;p27"/>
            <p:cNvSpPr txBox="1"/>
            <p:nvPr/>
          </p:nvSpPr>
          <p:spPr>
            <a:xfrm>
              <a:off x="63246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21</a:t>
              </a:r>
              <a:endParaRPr/>
            </a:p>
          </p:txBody>
        </p:sp>
        <p:sp>
          <p:nvSpPr>
            <p:cNvPr id="420" name="Google Shape;420;p27"/>
            <p:cNvSpPr txBox="1"/>
            <p:nvPr/>
          </p:nvSpPr>
          <p:spPr>
            <a:xfrm>
              <a:off x="76200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28</a:t>
              </a:r>
              <a:endParaRPr/>
            </a:p>
          </p:txBody>
        </p:sp>
        <p:sp>
          <p:nvSpPr>
            <p:cNvPr id="421" name="Google Shape;421;p27"/>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422" name="Google Shape;422;p27"/>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7A32A557-C83F-7F10-2A8C-77D795CDE143}"/>
              </a:ext>
            </a:extLst>
          </p:cNvPr>
          <p:cNvSpPr>
            <a:spLocks noGrp="1"/>
          </p:cNvSpPr>
          <p:nvPr>
            <p:ph type="sldNum" sz="quarter" idx="12"/>
          </p:nvPr>
        </p:nvSpPr>
        <p:spPr/>
        <p:txBody>
          <a:bodyPr/>
          <a:lstStyle/>
          <a:p>
            <a:fld id="{00000000-1234-1234-1234-123412341234}" type="slidenum">
              <a:rPr lang="en-US" smtClean="0"/>
              <a:pPr/>
              <a:t>216</a:t>
            </a:fld>
            <a:endParaRPr lang="en-US" dirty="0"/>
          </a:p>
        </p:txBody>
      </p:sp>
      <p:sp>
        <p:nvSpPr>
          <p:cNvPr id="5" name="TextBox 4">
            <a:extLst>
              <a:ext uri="{FF2B5EF4-FFF2-40B4-BE49-F238E27FC236}">
                <a16:creationId xmlns:a16="http://schemas.microsoft.com/office/drawing/2014/main" id="{15A9821D-DCE7-BFC6-0B97-F6DBE83201F9}"/>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
        <p:nvSpPr>
          <p:cNvPr id="4" name="Google Shape;324;p23">
            <a:extLst>
              <a:ext uri="{FF2B5EF4-FFF2-40B4-BE49-F238E27FC236}">
                <a16:creationId xmlns:a16="http://schemas.microsoft.com/office/drawing/2014/main" id="{729A0CD2-CBBE-1AC3-D074-5F1BCB8A765C}"/>
              </a:ext>
            </a:extLst>
          </p:cNvPr>
          <p:cNvSpPr txBox="1">
            <a:spLocks/>
          </p:cNvSpPr>
          <p:nvPr/>
        </p:nvSpPr>
        <p:spPr>
          <a:xfrm>
            <a:off x="6422577" y="142884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chờ</a:t>
            </a:r>
            <a:r>
              <a:rPr lang="en-US" dirty="0"/>
              <a:t>: </a:t>
            </a:r>
          </a:p>
          <a:p>
            <a:pPr marL="742950" lvl="1" indent="-285750"/>
            <a:r>
              <a:rPr lang="en-US" dirty="0"/>
              <a:t>P1 = 0, P2 = 19, P3 = 23, P4 = 3, P5 = 3</a:t>
            </a:r>
          </a:p>
          <a:p>
            <a:pPr marL="742950" lvl="1" indent="-285750"/>
            <a:r>
              <a:rPr lang="en-US" dirty="0" err="1"/>
              <a:t>Thời</a:t>
            </a:r>
            <a:r>
              <a:rPr lang="en-US" dirty="0"/>
              <a:t> </a:t>
            </a:r>
            <a:r>
              <a:rPr lang="en-US" dirty="0" err="1"/>
              <a:t>gian</a:t>
            </a:r>
            <a:r>
              <a:rPr lang="en-US" dirty="0"/>
              <a:t> </a:t>
            </a:r>
            <a:r>
              <a:rPr lang="en-US" dirty="0" err="1"/>
              <a:t>chờ</a:t>
            </a:r>
            <a:r>
              <a:rPr lang="en-US" dirty="0"/>
              <a:t> </a:t>
            </a:r>
            <a:r>
              <a:rPr lang="en-US" dirty="0" err="1"/>
              <a:t>trung</a:t>
            </a:r>
            <a:r>
              <a:rPr lang="en-US" dirty="0"/>
              <a:t> </a:t>
            </a:r>
            <a:r>
              <a:rPr lang="en-US" dirty="0" err="1"/>
              <a:t>bình</a:t>
            </a:r>
            <a:r>
              <a:rPr lang="en-US" dirty="0"/>
              <a:t>: </a:t>
            </a:r>
            <a:br>
              <a:rPr lang="en-US" dirty="0"/>
            </a:br>
            <a:r>
              <a:rPr lang="en-US" dirty="0"/>
              <a:t>(0 + 19 + 23 + 3 + 3)/5 = 9.6</a:t>
            </a:r>
          </a:p>
        </p:txBody>
      </p:sp>
    </p:spTree>
    <p:extLst>
      <p:ext uri="{BB962C8B-B14F-4D97-AF65-F5344CB8AC3E}">
        <p14:creationId xmlns:p14="http://schemas.microsoft.com/office/powerpoint/2010/main" val="24057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Ví dụ: SJF ở chế độ không trưng dụng</a:t>
            </a:r>
            <a:endParaRPr/>
          </a:p>
        </p:txBody>
      </p:sp>
      <p:sp>
        <p:nvSpPr>
          <p:cNvPr id="403" name="Google Shape;403;p2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404" name="Google Shape;404;p27"/>
          <p:cNvGraphicFramePr/>
          <p:nvPr>
            <p:extLst/>
          </p:nvPr>
        </p:nvGraphicFramePr>
        <p:xfrm>
          <a:off x="914399" y="1169840"/>
          <a:ext cx="5181597" cy="2363406"/>
        </p:xfrm>
        <a:graphic>
          <a:graphicData uri="http://schemas.openxmlformats.org/drawingml/2006/table">
            <a:tbl>
              <a:tblPr firstRow="1" bandRow="1">
                <a:noFill/>
              </a:tblPr>
              <a:tblGrid>
                <a:gridCol w="1727199">
                  <a:extLst>
                    <a:ext uri="{9D8B030D-6E8A-4147-A177-3AD203B41FA5}">
                      <a16:colId xmlns:a16="http://schemas.microsoft.com/office/drawing/2014/main" val="20000"/>
                    </a:ext>
                  </a:extLst>
                </a:gridCol>
                <a:gridCol w="1727199">
                  <a:extLst>
                    <a:ext uri="{9D8B030D-6E8A-4147-A177-3AD203B41FA5}">
                      <a16:colId xmlns:a16="http://schemas.microsoft.com/office/drawing/2014/main" val="20001"/>
                    </a:ext>
                  </a:extLst>
                </a:gridCol>
                <a:gridCol w="1727199">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3" name="Group 2">
            <a:extLst>
              <a:ext uri="{FF2B5EF4-FFF2-40B4-BE49-F238E27FC236}">
                <a16:creationId xmlns:a16="http://schemas.microsoft.com/office/drawing/2014/main" id="{65FDDE0A-14F2-94CB-0753-80BBED621FEE}"/>
              </a:ext>
            </a:extLst>
          </p:cNvPr>
          <p:cNvGrpSpPr/>
          <p:nvPr/>
        </p:nvGrpSpPr>
        <p:grpSpPr>
          <a:xfrm>
            <a:off x="686996" y="5081221"/>
            <a:ext cx="7031869" cy="1085910"/>
            <a:chOff x="2494025" y="4114800"/>
            <a:chExt cx="7031869" cy="1085910"/>
          </a:xfrm>
        </p:grpSpPr>
        <p:sp>
          <p:nvSpPr>
            <p:cNvPr id="405" name="Google Shape;405;p27"/>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406" name="Google Shape;406;p27"/>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7" name="Google Shape;407;p27"/>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27"/>
            <p:cNvCxnSpPr/>
            <p:nvPr/>
          </p:nvCxnSpPr>
          <p:spPr>
            <a:xfrm>
              <a:off x="547420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27"/>
            <p:cNvCxnSpPr/>
            <p:nvPr/>
          </p:nvCxnSpPr>
          <p:spPr>
            <a:xfrm>
              <a:off x="657148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27"/>
            <p:cNvCxnSpPr/>
            <p:nvPr/>
          </p:nvCxnSpPr>
          <p:spPr>
            <a:xfrm>
              <a:off x="785164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411" name="Google Shape;411;p27"/>
            <p:cNvSpPr txBox="1"/>
            <p:nvPr/>
          </p:nvSpPr>
          <p:spPr>
            <a:xfrm>
              <a:off x="3627121"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412" name="Google Shape;412;p27"/>
            <p:cNvSpPr txBox="1"/>
            <p:nvPr/>
          </p:nvSpPr>
          <p:spPr>
            <a:xfrm>
              <a:off x="49530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413" name="Google Shape;413;p27"/>
            <p:cNvSpPr txBox="1"/>
            <p:nvPr/>
          </p:nvSpPr>
          <p:spPr>
            <a:xfrm>
              <a:off x="57912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414" name="Google Shape;414;p27"/>
            <p:cNvSpPr txBox="1"/>
            <p:nvPr/>
          </p:nvSpPr>
          <p:spPr>
            <a:xfrm>
              <a:off x="6999730"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415" name="Google Shape;415;p27"/>
            <p:cNvSpPr txBox="1"/>
            <p:nvPr/>
          </p:nvSpPr>
          <p:spPr>
            <a:xfrm>
              <a:off x="83058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416" name="Google Shape;416;p27"/>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417" name="Google Shape;417;p27"/>
            <p:cNvSpPr txBox="1"/>
            <p:nvPr/>
          </p:nvSpPr>
          <p:spPr>
            <a:xfrm>
              <a:off x="47137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418" name="Google Shape;418;p27"/>
            <p:cNvSpPr txBox="1"/>
            <p:nvPr/>
          </p:nvSpPr>
          <p:spPr>
            <a:xfrm>
              <a:off x="52578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15</a:t>
              </a:r>
              <a:endParaRPr/>
            </a:p>
          </p:txBody>
        </p:sp>
        <p:sp>
          <p:nvSpPr>
            <p:cNvPr id="419" name="Google Shape;419;p27"/>
            <p:cNvSpPr txBox="1"/>
            <p:nvPr/>
          </p:nvSpPr>
          <p:spPr>
            <a:xfrm>
              <a:off x="63246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21</a:t>
              </a:r>
              <a:endParaRPr/>
            </a:p>
          </p:txBody>
        </p:sp>
        <p:sp>
          <p:nvSpPr>
            <p:cNvPr id="420" name="Google Shape;420;p27"/>
            <p:cNvSpPr txBox="1"/>
            <p:nvPr/>
          </p:nvSpPr>
          <p:spPr>
            <a:xfrm>
              <a:off x="762000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28</a:t>
              </a:r>
              <a:endParaRPr/>
            </a:p>
          </p:txBody>
        </p:sp>
        <p:sp>
          <p:nvSpPr>
            <p:cNvPr id="421" name="Google Shape;421;p27"/>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422" name="Google Shape;422;p27"/>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grpSp>
      <p:sp>
        <p:nvSpPr>
          <p:cNvPr id="2" name="Slide Number Placeholder 1">
            <a:extLst>
              <a:ext uri="{FF2B5EF4-FFF2-40B4-BE49-F238E27FC236}">
                <a16:creationId xmlns:a16="http://schemas.microsoft.com/office/drawing/2014/main" id="{7A32A557-C83F-7F10-2A8C-77D795CDE143}"/>
              </a:ext>
            </a:extLst>
          </p:cNvPr>
          <p:cNvSpPr>
            <a:spLocks noGrp="1"/>
          </p:cNvSpPr>
          <p:nvPr>
            <p:ph type="sldNum" sz="quarter" idx="12"/>
          </p:nvPr>
        </p:nvSpPr>
        <p:spPr/>
        <p:txBody>
          <a:bodyPr/>
          <a:lstStyle/>
          <a:p>
            <a:fld id="{00000000-1234-1234-1234-123412341234}" type="slidenum">
              <a:rPr lang="en-US" smtClean="0"/>
              <a:pPr/>
              <a:t>217</a:t>
            </a:fld>
            <a:endParaRPr lang="en-US" dirty="0"/>
          </a:p>
        </p:txBody>
      </p:sp>
      <p:sp>
        <p:nvSpPr>
          <p:cNvPr id="5" name="TextBox 4">
            <a:extLst>
              <a:ext uri="{FF2B5EF4-FFF2-40B4-BE49-F238E27FC236}">
                <a16:creationId xmlns:a16="http://schemas.microsoft.com/office/drawing/2014/main" id="{15A9821D-DCE7-BFC6-0B97-F6DBE83201F9}"/>
              </a:ext>
            </a:extLst>
          </p:cNvPr>
          <p:cNvSpPr txBox="1"/>
          <p:nvPr/>
        </p:nvSpPr>
        <p:spPr>
          <a:xfrm>
            <a:off x="812074" y="4136571"/>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
        <p:nvSpPr>
          <p:cNvPr id="4" name="Google Shape;324;p23">
            <a:extLst>
              <a:ext uri="{FF2B5EF4-FFF2-40B4-BE49-F238E27FC236}">
                <a16:creationId xmlns:a16="http://schemas.microsoft.com/office/drawing/2014/main" id="{729A0CD2-CBBE-1AC3-D074-5F1BCB8A765C}"/>
              </a:ext>
            </a:extLst>
          </p:cNvPr>
          <p:cNvSpPr txBox="1">
            <a:spLocks/>
          </p:cNvSpPr>
          <p:nvPr/>
        </p:nvSpPr>
        <p:spPr>
          <a:xfrm>
            <a:off x="6498772" y="1163845"/>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p>
          <a:p>
            <a:pPr marL="742950" lvl="1" indent="-285750"/>
            <a:r>
              <a:rPr lang="en-US" dirty="0"/>
              <a:t>P1 = 12, P2 = 26, P3 = 31, P4 = 6, P5 = 9</a:t>
            </a:r>
          </a:p>
          <a:p>
            <a:pPr marL="742950" lvl="1" indent="-285750"/>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 (12 + 26 + 31 + 6 + 9)/5 = 16.8</a:t>
            </a:r>
          </a:p>
        </p:txBody>
      </p:sp>
    </p:spTree>
    <p:extLst>
      <p:ext uri="{BB962C8B-B14F-4D97-AF65-F5344CB8AC3E}">
        <p14:creationId xmlns:p14="http://schemas.microsoft.com/office/powerpoint/2010/main" val="214477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485" name="Google Shape;485;p30"/>
          <p:cNvSpPr txBox="1">
            <a:spLocks noGrp="1"/>
          </p:cNvSpPr>
          <p:nvPr>
            <p:ph idx="1"/>
          </p:nvPr>
        </p:nvSpPr>
        <p:spPr>
          <a:xfrm>
            <a:off x="774145" y="1233824"/>
            <a:ext cx="10579654" cy="3588547"/>
          </a:xfrm>
          <a:prstGeom prst="rect">
            <a:avLst/>
          </a:prstGeom>
          <a:noFill/>
          <a:ln>
            <a:noFill/>
          </a:ln>
        </p:spPr>
        <p:txBody>
          <a:bodyPr spcFirstLastPara="1" wrap="square" lIns="91425" tIns="45700" rIns="91425" bIns="45700" anchor="t" anchorCtr="0">
            <a:noAutofit/>
          </a:bodyPr>
          <a:lstStyle/>
          <a:p>
            <a:pPr>
              <a:spcBef>
                <a:spcPts val="0"/>
              </a:spcBef>
            </a:pPr>
            <a:r>
              <a:rPr lang="en-US" sz="2200" b="1" dirty="0">
                <a:gradFill>
                  <a:gsLst>
                    <a:gs pos="0">
                      <a:srgbClr val="0072FF"/>
                    </a:gs>
                    <a:gs pos="100000">
                      <a:srgbClr val="00C6FF"/>
                    </a:gs>
                  </a:gsLst>
                  <a:lin ang="2700000" scaled="1"/>
                </a:gradFill>
              </a:rPr>
              <a:t>SJF </a:t>
            </a:r>
            <a:r>
              <a:rPr lang="en-US" sz="2200" b="1" dirty="0" err="1">
                <a:gradFill>
                  <a:gsLst>
                    <a:gs pos="0">
                      <a:srgbClr val="0072FF"/>
                    </a:gs>
                    <a:gs pos="100000">
                      <a:srgbClr val="00C6FF"/>
                    </a:gs>
                  </a:gsLst>
                  <a:lin ang="2700000" scaled="1"/>
                </a:gradFill>
              </a:rPr>
              <a:t>ở</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chế</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độ</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trưng</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dụng</a:t>
            </a:r>
            <a:endParaRPr sz="2200" b="1" dirty="0">
              <a:gradFill>
                <a:gsLst>
                  <a:gs pos="0">
                    <a:srgbClr val="0072FF"/>
                  </a:gs>
                  <a:gs pos="100000">
                    <a:srgbClr val="00C6FF"/>
                  </a:gs>
                </a:gsLst>
                <a:lin ang="2700000" scaled="1"/>
              </a:gradFill>
            </a:endParaRPr>
          </a:p>
          <a:p>
            <a:pPr lvl="1">
              <a:spcBef>
                <a:spcPts val="400"/>
              </a:spcBef>
              <a:buSzPts val="2000"/>
            </a:pPr>
            <a:r>
              <a:rPr lang="en-US" sz="2000" dirty="0" err="1"/>
              <a:t>Hàm</a:t>
            </a:r>
            <a:r>
              <a:rPr lang="en-US" sz="2000" dirty="0"/>
              <a:t> </a:t>
            </a:r>
            <a:r>
              <a:rPr lang="en-US" sz="2000" dirty="0" err="1"/>
              <a:t>chọn</a:t>
            </a:r>
            <a:r>
              <a:rPr lang="en-US" sz="2000" dirty="0"/>
              <a:t> </a:t>
            </a:r>
            <a:r>
              <a:rPr lang="en-US" sz="2000" dirty="0" err="1"/>
              <a:t>lựa</a:t>
            </a:r>
            <a:r>
              <a:rPr lang="en-US" sz="2000" dirty="0"/>
              <a:t> </a:t>
            </a:r>
            <a:r>
              <a:rPr lang="en-US" sz="2000" dirty="0" err="1"/>
              <a:t>được</a:t>
            </a:r>
            <a:r>
              <a:rPr lang="en-US" sz="2000" dirty="0"/>
              <a:t> </a:t>
            </a:r>
            <a:r>
              <a:rPr lang="en-US" sz="2000" dirty="0" err="1"/>
              <a:t>thực</a:t>
            </a:r>
            <a:r>
              <a:rPr lang="en-US" sz="2000" dirty="0"/>
              <a:t> </a:t>
            </a:r>
            <a:r>
              <a:rPr lang="en-US" sz="2000" dirty="0" err="1"/>
              <a:t>thi</a:t>
            </a:r>
            <a:r>
              <a:rPr lang="en-US" sz="2000" dirty="0"/>
              <a:t> </a:t>
            </a:r>
            <a:r>
              <a:rPr lang="en-US" sz="2000" dirty="0" err="1"/>
              <a:t>khi</a:t>
            </a:r>
            <a:r>
              <a:rPr lang="en-US" sz="2000" dirty="0"/>
              <a:t>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mới</a:t>
            </a:r>
            <a:r>
              <a:rPr lang="en-US" sz="2000" dirty="0"/>
              <a:t> </a:t>
            </a:r>
            <a:r>
              <a:rPr lang="en-US" sz="2000" dirty="0" err="1"/>
              <a:t>xuất</a:t>
            </a:r>
            <a:r>
              <a:rPr lang="en-US" sz="2000" dirty="0"/>
              <a:t> </a:t>
            </a:r>
            <a:r>
              <a:rPr lang="en-US" sz="2000" dirty="0" err="1"/>
              <a:t>hiện</a:t>
            </a:r>
            <a:r>
              <a:rPr lang="en-US" sz="2000" dirty="0"/>
              <a:t> </a:t>
            </a:r>
            <a:r>
              <a:rPr lang="en-US" sz="2000" dirty="0" err="1"/>
              <a:t>hoặc</a:t>
            </a:r>
            <a:r>
              <a:rPr lang="en-US" sz="2000" dirty="0"/>
              <a:t>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kết</a:t>
            </a:r>
            <a:r>
              <a:rPr lang="en-US" sz="2000" dirty="0"/>
              <a:t> </a:t>
            </a:r>
            <a:r>
              <a:rPr lang="en-US" sz="2000" dirty="0" err="1"/>
              <a:t>thúc</a:t>
            </a:r>
            <a:r>
              <a:rPr lang="en-US" sz="2000" dirty="0"/>
              <a:t>.</a:t>
            </a:r>
            <a:endParaRPr sz="2000" dirty="0"/>
          </a:p>
          <a:p>
            <a:pPr lvl="1">
              <a:spcBef>
                <a:spcPts val="400"/>
              </a:spcBef>
              <a:buSzPts val="2000"/>
            </a:pPr>
            <a:r>
              <a:rPr lang="en-US" sz="2000" dirty="0"/>
              <a:t>Khi </a:t>
            </a:r>
            <a:r>
              <a:rPr lang="en-US" sz="2000" dirty="0" err="1"/>
              <a:t>có</a:t>
            </a:r>
            <a:r>
              <a:rPr lang="en-US" sz="2000" dirty="0"/>
              <a:t> </a:t>
            </a:r>
            <a:r>
              <a:rPr lang="en-US" sz="2000" dirty="0" err="1"/>
              <a:t>tiến</a:t>
            </a:r>
            <a:r>
              <a:rPr lang="en-US" sz="2000" dirty="0"/>
              <a:t> </a:t>
            </a:r>
            <a:r>
              <a:rPr lang="en-US" sz="2000" dirty="0" err="1"/>
              <a:t>trình</a:t>
            </a:r>
            <a:r>
              <a:rPr lang="en-US" sz="2000" dirty="0"/>
              <a:t> </a:t>
            </a:r>
            <a:r>
              <a:rPr lang="en-US" sz="2000" dirty="0" err="1"/>
              <a:t>mới</a:t>
            </a:r>
            <a:r>
              <a:rPr lang="en-US" sz="2000" dirty="0"/>
              <a:t> </a:t>
            </a:r>
            <a:r>
              <a:rPr lang="en-US" sz="2000" dirty="0" err="1"/>
              <a:t>xuất</a:t>
            </a:r>
            <a:r>
              <a:rPr lang="en-US" sz="2000" dirty="0"/>
              <a:t> </a:t>
            </a:r>
            <a:r>
              <a:rPr lang="en-US" sz="2000" dirty="0" err="1"/>
              <a:t>hiện</a:t>
            </a:r>
            <a:r>
              <a:rPr lang="en-US" sz="2000" dirty="0"/>
              <a:t> </a:t>
            </a:r>
            <a:r>
              <a:rPr lang="en-US" sz="2000" dirty="0" err="1"/>
              <a:t>với</a:t>
            </a:r>
            <a:r>
              <a:rPr lang="en-US" sz="2000" dirty="0"/>
              <a:t> </a:t>
            </a:r>
            <a:r>
              <a:rPr lang="en-US" sz="2000" b="1" i="1" dirty="0"/>
              <a:t>CPU-burst</a:t>
            </a:r>
            <a:r>
              <a:rPr lang="en-US" sz="2000" b="1" dirty="0"/>
              <a:t> </a:t>
            </a:r>
            <a:r>
              <a:rPr lang="en-US" sz="2000" b="1" dirty="0" err="1"/>
              <a:t>nhỏ</a:t>
            </a:r>
            <a:r>
              <a:rPr lang="en-US" sz="2000" b="1" dirty="0"/>
              <a:t> </a:t>
            </a:r>
            <a:r>
              <a:rPr lang="en-US" sz="2000" b="1" dirty="0" err="1"/>
              <a:t>hơn</a:t>
            </a:r>
            <a:r>
              <a:rPr lang="en-US" sz="2000" b="1" dirty="0"/>
              <a:t> </a:t>
            </a:r>
            <a:r>
              <a:rPr lang="en-US" sz="2000" b="1" dirty="0" err="1"/>
              <a:t>thời</a:t>
            </a:r>
            <a:r>
              <a:rPr lang="en-US" sz="2000" b="1" dirty="0"/>
              <a:t> </a:t>
            </a:r>
            <a:r>
              <a:rPr lang="en-US" sz="2000" b="1" dirty="0" err="1"/>
              <a:t>gian</a:t>
            </a:r>
            <a:r>
              <a:rPr lang="en-US" sz="2000" b="1" dirty="0"/>
              <a:t> </a:t>
            </a:r>
            <a:r>
              <a:rPr lang="en-US" sz="2000" b="1" dirty="0" err="1"/>
              <a:t>yêu</a:t>
            </a:r>
            <a:r>
              <a:rPr lang="en-US" sz="2000" b="1" dirty="0"/>
              <a:t> </a:t>
            </a:r>
            <a:r>
              <a:rPr lang="en-US" sz="2000" b="1" dirty="0" err="1"/>
              <a:t>cầu</a:t>
            </a:r>
            <a:r>
              <a:rPr lang="en-US" sz="2000" b="1" dirty="0"/>
              <a:t> </a:t>
            </a:r>
            <a:r>
              <a:rPr lang="en-US" sz="2000" b="1" dirty="0" err="1"/>
              <a:t>còn</a:t>
            </a:r>
            <a:r>
              <a:rPr lang="en-US" sz="2000" b="1" dirty="0"/>
              <a:t> </a:t>
            </a:r>
            <a:r>
              <a:rPr lang="en-US" sz="2000" b="1" dirty="0" err="1"/>
              <a:t>lại</a:t>
            </a:r>
            <a:r>
              <a:rPr lang="en-US" sz="2000" b="1" dirty="0"/>
              <a:t> </a:t>
            </a:r>
            <a:r>
              <a:rPr lang="en-US" sz="2000" dirty="0"/>
              <a:t>(remaining time) </a:t>
            </a:r>
            <a:r>
              <a:rPr lang="en-US" sz="2000" dirty="0" err="1"/>
              <a:t>của</a:t>
            </a:r>
            <a:r>
              <a:rPr lang="en-US" sz="2000" dirty="0"/>
              <a:t> </a:t>
            </a:r>
            <a:r>
              <a:rPr lang="en-US" sz="2000" dirty="0" err="1"/>
              <a:t>tiến</a:t>
            </a:r>
            <a:r>
              <a:rPr lang="en-US" sz="2000" dirty="0"/>
              <a:t> </a:t>
            </a:r>
            <a:r>
              <a:rPr lang="en-US" sz="2000" dirty="0" err="1"/>
              <a:t>trình</a:t>
            </a:r>
            <a:r>
              <a:rPr lang="en-US" sz="2000" dirty="0"/>
              <a:t> </a:t>
            </a:r>
            <a:r>
              <a:rPr lang="en-US" sz="2000" dirty="0" err="1"/>
              <a:t>đang</a:t>
            </a:r>
            <a:r>
              <a:rPr lang="en-US" sz="2000" dirty="0"/>
              <a:t> </a:t>
            </a:r>
            <a:r>
              <a:rPr lang="en-US" sz="2000" dirty="0" err="1"/>
              <a:t>thực</a:t>
            </a:r>
            <a:r>
              <a:rPr lang="en-US" sz="2000" dirty="0"/>
              <a:t> </a:t>
            </a:r>
            <a:r>
              <a:rPr lang="en-US" sz="2000" dirty="0" err="1"/>
              <a:t>thi</a:t>
            </a:r>
            <a:r>
              <a:rPr lang="en-US" sz="2000" dirty="0"/>
              <a:t>, </a:t>
            </a:r>
            <a:r>
              <a:rPr lang="en-US" sz="2000" b="1" dirty="0" err="1"/>
              <a:t>tiến</a:t>
            </a:r>
            <a:r>
              <a:rPr lang="en-US" sz="2000" b="1" dirty="0"/>
              <a:t> </a:t>
            </a:r>
            <a:r>
              <a:rPr lang="en-US" sz="2000" b="1" dirty="0" err="1"/>
              <a:t>trình</a:t>
            </a:r>
            <a:r>
              <a:rPr lang="en-US" sz="2000" b="1" dirty="0"/>
              <a:t> </a:t>
            </a:r>
            <a:r>
              <a:rPr lang="en-US" sz="2000" b="1" dirty="0" err="1"/>
              <a:t>mới</a:t>
            </a:r>
            <a:r>
              <a:rPr lang="en-US" sz="2000" b="1" dirty="0"/>
              <a:t> </a:t>
            </a:r>
            <a:r>
              <a:rPr lang="en-US" sz="2000" b="1" dirty="0" err="1"/>
              <a:t>sẽ</a:t>
            </a:r>
            <a:r>
              <a:rPr lang="en-US" sz="2000" b="1" dirty="0"/>
              <a:t> </a:t>
            </a:r>
            <a:r>
              <a:rPr lang="en-US" sz="2000" b="1" dirty="0" err="1"/>
              <a:t>được</a:t>
            </a:r>
            <a:r>
              <a:rPr lang="en-US" sz="2000" b="1" dirty="0"/>
              <a:t> </a:t>
            </a:r>
            <a:r>
              <a:rPr lang="en-US" sz="2000" b="1" dirty="0" err="1"/>
              <a:t>chọn</a:t>
            </a:r>
            <a:r>
              <a:rPr lang="en-US" sz="2000" b="1" dirty="0"/>
              <a:t> </a:t>
            </a:r>
            <a:r>
              <a:rPr lang="en-US" sz="2000" b="1" dirty="0" err="1"/>
              <a:t>và</a:t>
            </a:r>
            <a:r>
              <a:rPr lang="en-US" sz="2000" b="1" dirty="0"/>
              <a:t> </a:t>
            </a:r>
            <a:r>
              <a:rPr lang="en-US" sz="2000" b="1" dirty="0" err="1"/>
              <a:t>tiến</a:t>
            </a:r>
            <a:r>
              <a:rPr lang="en-US" sz="2000" b="1" dirty="0"/>
              <a:t> </a:t>
            </a:r>
            <a:r>
              <a:rPr lang="en-US" sz="2000" b="1" dirty="0" err="1"/>
              <a:t>trình</a:t>
            </a:r>
            <a:r>
              <a:rPr lang="en-US" sz="2000" b="1" dirty="0"/>
              <a:t> </a:t>
            </a:r>
            <a:r>
              <a:rPr lang="en-US" sz="2000" b="1" dirty="0" err="1"/>
              <a:t>đang</a:t>
            </a:r>
            <a:r>
              <a:rPr lang="en-US" sz="2000" b="1" dirty="0"/>
              <a:t> </a:t>
            </a:r>
            <a:r>
              <a:rPr lang="en-US" sz="2000" b="1" dirty="0" err="1"/>
              <a:t>thực</a:t>
            </a:r>
            <a:r>
              <a:rPr lang="en-US" sz="2000" b="1" dirty="0"/>
              <a:t> </a:t>
            </a:r>
            <a:r>
              <a:rPr lang="en-US" sz="2000" b="1" dirty="0" err="1"/>
              <a:t>thi</a:t>
            </a:r>
            <a:r>
              <a:rPr lang="en-US" sz="2000" b="1" dirty="0"/>
              <a:t> </a:t>
            </a:r>
            <a:r>
              <a:rPr lang="en-US" sz="2000" b="1" dirty="0" err="1"/>
              <a:t>sẽ</a:t>
            </a:r>
            <a:r>
              <a:rPr lang="en-US" sz="2000" b="1" dirty="0"/>
              <a:t> </a:t>
            </a:r>
            <a:r>
              <a:rPr lang="en-US" sz="2000" b="1" dirty="0" err="1"/>
              <a:t>bị</a:t>
            </a:r>
            <a:r>
              <a:rPr lang="en-US" sz="2000" b="1" dirty="0"/>
              <a:t> </a:t>
            </a:r>
            <a:r>
              <a:rPr lang="en-US" sz="2000" b="1" dirty="0" err="1"/>
              <a:t>dừng</a:t>
            </a:r>
            <a:r>
              <a:rPr lang="en-US" sz="2000" b="1" dirty="0"/>
              <a:t> </a:t>
            </a:r>
            <a:r>
              <a:rPr lang="en-US" sz="2000" b="1" dirty="0" err="1"/>
              <a:t>lại</a:t>
            </a:r>
            <a:r>
              <a:rPr lang="en-US" sz="2000" dirty="0"/>
              <a:t>.</a:t>
            </a:r>
            <a:endParaRPr sz="2000" dirty="0"/>
          </a:p>
          <a:p>
            <a:pPr lvl="1">
              <a:spcBef>
                <a:spcPts val="400"/>
              </a:spcBef>
              <a:buSzPts val="2000"/>
            </a:pPr>
            <a:r>
              <a:rPr lang="en-US" sz="2000" dirty="0"/>
              <a:t>Khi </a:t>
            </a:r>
            <a:r>
              <a:rPr lang="en-US" sz="2000" dirty="0" err="1"/>
              <a:t>một</a:t>
            </a:r>
            <a:r>
              <a:rPr lang="en-US" sz="2000" dirty="0"/>
              <a:t> </a:t>
            </a:r>
            <a:r>
              <a:rPr lang="en-US" sz="2000" dirty="0" err="1"/>
              <a:t>tiến</a:t>
            </a:r>
            <a:r>
              <a:rPr lang="en-US" sz="2000" dirty="0"/>
              <a:t> </a:t>
            </a:r>
            <a:r>
              <a:rPr lang="en-US" sz="2000" dirty="0" err="1"/>
              <a:t>trình</a:t>
            </a:r>
            <a:r>
              <a:rPr lang="en-US" sz="2000" dirty="0"/>
              <a:t> </a:t>
            </a:r>
            <a:r>
              <a:rPr lang="en-US" sz="2000" dirty="0" err="1"/>
              <a:t>kết</a:t>
            </a:r>
            <a:r>
              <a:rPr lang="en-US" sz="2000" dirty="0"/>
              <a:t> </a:t>
            </a:r>
            <a:r>
              <a:rPr lang="en-US" sz="2000" dirty="0" err="1"/>
              <a:t>thúc</a:t>
            </a:r>
            <a:r>
              <a:rPr lang="en-US" sz="2000" dirty="0"/>
              <a:t>, </a:t>
            </a:r>
            <a:r>
              <a:rPr lang="en-US" sz="2000" dirty="0" err="1"/>
              <a:t>một</a:t>
            </a:r>
            <a:r>
              <a:rPr lang="en-US" sz="2000" dirty="0"/>
              <a:t> </a:t>
            </a:r>
            <a:r>
              <a:rPr lang="en-US" sz="2000" dirty="0" err="1"/>
              <a:t>tiến</a:t>
            </a:r>
            <a:r>
              <a:rPr lang="en-US" sz="2000" dirty="0"/>
              <a:t> </a:t>
            </a:r>
            <a:r>
              <a:rPr lang="en-US" sz="2000" dirty="0" err="1"/>
              <a:t>trình</a:t>
            </a:r>
            <a:r>
              <a:rPr lang="en-US" sz="2000" dirty="0"/>
              <a:t> </a:t>
            </a:r>
            <a:r>
              <a:rPr lang="en-US" sz="2000" dirty="0" err="1"/>
              <a:t>khác</a:t>
            </a:r>
            <a:r>
              <a:rPr lang="en-US" sz="2000" dirty="0"/>
              <a:t> </a:t>
            </a:r>
            <a:r>
              <a:rPr lang="en-US" sz="2000" dirty="0" err="1"/>
              <a:t>có</a:t>
            </a:r>
            <a:r>
              <a:rPr lang="en-US" sz="2000" dirty="0"/>
              <a:t> </a:t>
            </a:r>
            <a:r>
              <a:rPr lang="en-US" sz="2000" i="1" dirty="0"/>
              <a:t>CPU-burst</a:t>
            </a:r>
            <a:r>
              <a:rPr lang="en-US" sz="2000" dirty="0"/>
              <a:t> (</a:t>
            </a:r>
            <a:r>
              <a:rPr lang="en-US" sz="2000" dirty="0" err="1"/>
              <a:t>hoặc</a:t>
            </a:r>
            <a:r>
              <a:rPr lang="en-US" sz="2000" dirty="0"/>
              <a:t> </a:t>
            </a:r>
            <a:r>
              <a:rPr lang="en-US" sz="2000" dirty="0" err="1"/>
              <a:t>thời</a:t>
            </a:r>
            <a:r>
              <a:rPr lang="en-US" sz="2000" dirty="0"/>
              <a:t> </a:t>
            </a:r>
            <a:r>
              <a:rPr lang="en-US" sz="2000" dirty="0" err="1"/>
              <a:t>gian</a:t>
            </a:r>
            <a:r>
              <a:rPr lang="en-US" sz="2000" dirty="0"/>
              <a:t> </a:t>
            </a:r>
            <a:r>
              <a:rPr lang="en-US" sz="2000" dirty="0" err="1"/>
              <a:t>yêu</a:t>
            </a:r>
            <a:r>
              <a:rPr lang="en-US" sz="2000" dirty="0"/>
              <a:t> </a:t>
            </a:r>
            <a:r>
              <a:rPr lang="en-US" sz="2000" dirty="0" err="1"/>
              <a:t>cầu</a:t>
            </a:r>
            <a:r>
              <a:rPr lang="en-US" sz="2000" dirty="0"/>
              <a:t> </a:t>
            </a:r>
            <a:r>
              <a:rPr lang="en-US" sz="2000" dirty="0" err="1"/>
              <a:t>còn</a:t>
            </a:r>
            <a:r>
              <a:rPr lang="en-US" sz="2000" dirty="0"/>
              <a:t> </a:t>
            </a:r>
            <a:r>
              <a:rPr lang="en-US" sz="2000" dirty="0" err="1"/>
              <a:t>lại</a:t>
            </a:r>
            <a:r>
              <a:rPr lang="en-US" sz="2000" dirty="0"/>
              <a:t>) </a:t>
            </a:r>
            <a:r>
              <a:rPr lang="en-US" sz="2000" dirty="0" err="1"/>
              <a:t>nhỏ</a:t>
            </a:r>
            <a:r>
              <a:rPr lang="en-US" sz="2000" dirty="0"/>
              <a:t> </a:t>
            </a:r>
            <a:r>
              <a:rPr lang="en-US" sz="2000" dirty="0" err="1"/>
              <a:t>nhất</a:t>
            </a:r>
            <a:r>
              <a:rPr lang="en-US" sz="2000" dirty="0"/>
              <a:t> </a:t>
            </a:r>
            <a:r>
              <a:rPr lang="en-US" sz="2000" dirty="0" err="1"/>
              <a:t>sẽ</a:t>
            </a:r>
            <a:r>
              <a:rPr lang="en-US" sz="2000" dirty="0"/>
              <a:t> </a:t>
            </a:r>
            <a:r>
              <a:rPr lang="en-US" sz="2000" dirty="0" err="1"/>
              <a:t>được</a:t>
            </a:r>
            <a:r>
              <a:rPr lang="en-US" sz="2000" dirty="0"/>
              <a:t> </a:t>
            </a:r>
            <a:r>
              <a:rPr lang="en-US" sz="2000" dirty="0" err="1"/>
              <a:t>chọn</a:t>
            </a:r>
            <a:r>
              <a:rPr lang="en-US" sz="2000" dirty="0"/>
              <a:t> </a:t>
            </a:r>
            <a:r>
              <a:rPr lang="en-US" sz="2000" dirty="0" err="1"/>
              <a:t>tiếp</a:t>
            </a:r>
            <a:r>
              <a:rPr lang="en-US" sz="2000" dirty="0"/>
              <a:t> </a:t>
            </a:r>
            <a:r>
              <a:rPr lang="en-US" sz="2000" dirty="0" err="1"/>
              <a:t>theo.</a:t>
            </a:r>
            <a:endParaRPr sz="2000" i="1" dirty="0"/>
          </a:p>
          <a:p>
            <a:pPr lvl="1">
              <a:spcBef>
                <a:spcPts val="400"/>
              </a:spcBef>
              <a:buSzPts val="2000"/>
            </a:pPr>
            <a:r>
              <a:rPr lang="en-US" sz="2000" b="1" dirty="0"/>
              <a:t>SJF ở </a:t>
            </a:r>
            <a:r>
              <a:rPr lang="en-US" sz="2000" b="1" dirty="0" err="1"/>
              <a:t>chế</a:t>
            </a:r>
            <a:r>
              <a:rPr lang="en-US" sz="2000" b="1" dirty="0"/>
              <a:t> </a:t>
            </a:r>
            <a:r>
              <a:rPr lang="en-US" sz="2000" b="1" dirty="0" err="1"/>
              <a:t>độ</a:t>
            </a:r>
            <a:r>
              <a:rPr lang="en-US" sz="2000" b="1" dirty="0"/>
              <a:t> </a:t>
            </a:r>
            <a:r>
              <a:rPr lang="en-US" sz="2000" b="1" dirty="0" err="1"/>
              <a:t>trưng</a:t>
            </a:r>
            <a:r>
              <a:rPr lang="en-US" sz="2000" b="1" dirty="0"/>
              <a:t> </a:t>
            </a:r>
            <a:r>
              <a:rPr lang="en-US" sz="2000" b="1" dirty="0" err="1"/>
              <a:t>dụng</a:t>
            </a:r>
            <a:r>
              <a:rPr lang="en-US" sz="2000" b="1" dirty="0"/>
              <a:t> </a:t>
            </a:r>
            <a:r>
              <a:rPr lang="en-US" sz="2000" b="1" dirty="0" err="1"/>
              <a:t>còn</a:t>
            </a:r>
            <a:r>
              <a:rPr lang="en-US" sz="2000" b="1" dirty="0"/>
              <a:t> </a:t>
            </a:r>
            <a:r>
              <a:rPr lang="en-US" sz="2000" b="1" dirty="0" err="1"/>
              <a:t>được</a:t>
            </a:r>
            <a:r>
              <a:rPr lang="en-US" sz="2000" b="1" dirty="0"/>
              <a:t> </a:t>
            </a:r>
            <a:r>
              <a:rPr lang="en-US" sz="2000" b="1" dirty="0" err="1"/>
              <a:t>gọi</a:t>
            </a:r>
            <a:r>
              <a:rPr lang="en-US" sz="2000" b="1" dirty="0"/>
              <a:t> </a:t>
            </a:r>
            <a:r>
              <a:rPr lang="en-US" sz="2000" b="1" dirty="0" err="1"/>
              <a:t>là</a:t>
            </a:r>
            <a:r>
              <a:rPr lang="en-US" sz="2000" b="1" dirty="0"/>
              <a:t> </a:t>
            </a:r>
            <a:r>
              <a:rPr lang="en-US" sz="2000" b="1" dirty="0">
                <a:gradFill>
                  <a:gsLst>
                    <a:gs pos="0">
                      <a:srgbClr val="0072FF"/>
                    </a:gs>
                    <a:gs pos="100000">
                      <a:srgbClr val="00C6FF"/>
                    </a:gs>
                  </a:gsLst>
                  <a:lin ang="2700000" scaled="1"/>
                </a:gradFill>
              </a:rPr>
              <a:t>Shortest-Remaining-Time-First (SRTF)</a:t>
            </a:r>
            <a:r>
              <a:rPr lang="en-US" sz="2000" b="1" dirty="0"/>
              <a:t>.</a:t>
            </a:r>
            <a:endParaRPr sz="2000" b="1" dirty="0"/>
          </a:p>
        </p:txBody>
      </p:sp>
      <p:sp>
        <p:nvSpPr>
          <p:cNvPr id="488" name="Google Shape;488;p3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9C15843-287C-9DFC-A017-8B7ADEA5E20E}"/>
              </a:ext>
            </a:extLst>
          </p:cNvPr>
          <p:cNvSpPr>
            <a:spLocks noGrp="1"/>
          </p:cNvSpPr>
          <p:nvPr>
            <p:ph type="sldNum" sz="quarter" idx="12"/>
          </p:nvPr>
        </p:nvSpPr>
        <p:spPr/>
        <p:txBody>
          <a:bodyPr/>
          <a:lstStyle/>
          <a:p>
            <a:fld id="{00000000-1234-1234-1234-123412341234}" type="slidenum">
              <a:rPr lang="en-US" smtClean="0"/>
              <a:pPr/>
              <a:t>218</a:t>
            </a:fld>
            <a:endParaRPr lang="en-US" dirty="0"/>
          </a:p>
        </p:txBody>
      </p:sp>
      <p:sp>
        <p:nvSpPr>
          <p:cNvPr id="4" name="TextBox 3">
            <a:extLst>
              <a:ext uri="{FF2B5EF4-FFF2-40B4-BE49-F238E27FC236}">
                <a16:creationId xmlns:a16="http://schemas.microsoft.com/office/drawing/2014/main" id="{611AE221-DBE6-1A1F-2017-5EEAC70F1ACE}"/>
              </a:ext>
            </a:extLst>
          </p:cNvPr>
          <p:cNvSpPr txBox="1"/>
          <p:nvPr/>
        </p:nvSpPr>
        <p:spPr>
          <a:xfrm>
            <a:off x="774145" y="5364833"/>
            <a:ext cx="10579653" cy="769441"/>
          </a:xfrm>
          <a:prstGeom prst="rect">
            <a:avLst/>
          </a:prstGeom>
          <a:gradFill>
            <a:gsLst>
              <a:gs pos="0">
                <a:srgbClr val="0072FF"/>
              </a:gs>
              <a:gs pos="100000">
                <a:srgbClr val="00C6FF"/>
              </a:gs>
            </a:gsLst>
            <a:lin ang="2700000" scaled="1"/>
          </a:gradFill>
        </p:spPr>
        <p:txBody>
          <a:bodyPr wrap="square">
            <a:spAutoFit/>
          </a:bodyPr>
          <a:lstStyle/>
          <a:p>
            <a:r>
              <a:rPr lang="vi-VN" sz="2200" b="1" dirty="0">
                <a:solidFill>
                  <a:schemeClr val="bg1"/>
                </a:solidFill>
              </a:rPr>
              <a:t>SJF là tối ưu về thời gian đợi: có thời gian chờ đợi trung bình ngắn nhất với một tập tiến trình cho trước</a:t>
            </a:r>
            <a:r>
              <a:rPr lang="en-US" sz="2200" b="1" dirty="0">
                <a:solidFill>
                  <a:schemeClr val="bg1"/>
                </a:solidFill>
              </a:rPr>
              <a:t>.</a:t>
            </a:r>
            <a:endParaRPr lang="vi-VN" sz="2200" b="1" dirty="0">
              <a:solidFill>
                <a:schemeClr val="bg1"/>
              </a:solidFill>
            </a:endParaRPr>
          </a:p>
        </p:txBody>
      </p:sp>
    </p:spTree>
    <p:extLst>
      <p:ext uri="{BB962C8B-B14F-4D97-AF65-F5344CB8AC3E}">
        <p14:creationId xmlns:p14="http://schemas.microsoft.com/office/powerpoint/2010/main" val="253485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anim calcmode="lin" valueType="num">
                                      <p:cBhvr additive="base">
                                        <p:cTn id="7" dur="500" fill="hold"/>
                                        <p:tgtEl>
                                          <p:spTgt spid="4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85">
                                            <p:txEl>
                                              <p:pRg st="1" end="1"/>
                                            </p:txEl>
                                          </p:spTgt>
                                        </p:tgtEl>
                                        <p:attrNameLst>
                                          <p:attrName>style.visibility</p:attrName>
                                        </p:attrNameLst>
                                      </p:cBhvr>
                                      <p:to>
                                        <p:strVal val="visible"/>
                                      </p:to>
                                    </p:set>
                                    <p:anim calcmode="lin" valueType="num">
                                      <p:cBhvr additive="base">
                                        <p:cTn id="13" dur="500" fill="hold"/>
                                        <p:tgtEl>
                                          <p:spTgt spid="4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85">
                                            <p:txEl>
                                              <p:pRg st="2" end="2"/>
                                            </p:txEl>
                                          </p:spTgt>
                                        </p:tgtEl>
                                        <p:attrNameLst>
                                          <p:attrName>style.visibility</p:attrName>
                                        </p:attrNameLst>
                                      </p:cBhvr>
                                      <p:to>
                                        <p:strVal val="visible"/>
                                      </p:to>
                                    </p:set>
                                    <p:anim calcmode="lin" valueType="num">
                                      <p:cBhvr additive="base">
                                        <p:cTn id="19" dur="500" fill="hold"/>
                                        <p:tgtEl>
                                          <p:spTgt spid="4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5">
                                            <p:txEl>
                                              <p:pRg st="3" end="3"/>
                                            </p:txEl>
                                          </p:spTgt>
                                        </p:tgtEl>
                                        <p:attrNameLst>
                                          <p:attrName>style.visibility</p:attrName>
                                        </p:attrNameLst>
                                      </p:cBhvr>
                                      <p:to>
                                        <p:strVal val="visible"/>
                                      </p:to>
                                    </p:set>
                                    <p:anim calcmode="lin" valueType="num">
                                      <p:cBhvr additive="base">
                                        <p:cTn id="25" dur="500" fill="hold"/>
                                        <p:tgtEl>
                                          <p:spTgt spid="48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85">
                                            <p:txEl>
                                              <p:pRg st="4" end="4"/>
                                            </p:txEl>
                                          </p:spTgt>
                                        </p:tgtEl>
                                        <p:attrNameLst>
                                          <p:attrName>style.visibility</p:attrName>
                                        </p:attrNameLst>
                                      </p:cBhvr>
                                      <p:to>
                                        <p:strVal val="visible"/>
                                      </p:to>
                                    </p:set>
                                    <p:anim calcmode="lin" valueType="num">
                                      <p:cBhvr additive="base">
                                        <p:cTn id="31" dur="500" fill="hold"/>
                                        <p:tgtEl>
                                          <p:spTgt spid="48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6" name="Google Shape;496;p3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497" name="Google Shape;497;p31"/>
          <p:cNvGraphicFramePr/>
          <p:nvPr/>
        </p:nvGraphicFramePr>
        <p:xfrm>
          <a:off x="780289" y="2057400"/>
          <a:ext cx="5105400" cy="2363406"/>
        </p:xfrm>
        <a:graphic>
          <a:graphicData uri="http://schemas.openxmlformats.org/drawingml/2006/table">
            <a:tbl>
              <a:tblPr firstRow="1" bandRow="1">
                <a:noFil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98E58AA3-56A1-16D0-B4FF-0A07DDFAFCDD}"/>
              </a:ext>
            </a:extLst>
          </p:cNvPr>
          <p:cNvSpPr>
            <a:spLocks noGrp="1"/>
          </p:cNvSpPr>
          <p:nvPr>
            <p:ph type="sldNum" sz="quarter" idx="12"/>
          </p:nvPr>
        </p:nvSpPr>
        <p:spPr/>
        <p:txBody>
          <a:bodyPr/>
          <a:lstStyle/>
          <a:p>
            <a:fld id="{00000000-1234-1234-1234-123412341234}" type="slidenum">
              <a:rPr lang="en-US" smtClean="0"/>
              <a:pPr/>
              <a:t>219</a:t>
            </a:fld>
            <a:endParaRPr lang="en-US" dirty="0"/>
          </a:p>
        </p:txBody>
      </p:sp>
      <p:sp>
        <p:nvSpPr>
          <p:cNvPr id="4" name="Google Shape;484;p30">
            <a:extLst>
              <a:ext uri="{FF2B5EF4-FFF2-40B4-BE49-F238E27FC236}">
                <a16:creationId xmlns:a16="http://schemas.microsoft.com/office/drawing/2014/main" id="{BC525A8B-489B-8A96-2C56-CF9EA6E9E8C3}"/>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5" name="Google Shape;275;p20">
            <a:extLst>
              <a:ext uri="{FF2B5EF4-FFF2-40B4-BE49-F238E27FC236}">
                <a16:creationId xmlns:a16="http://schemas.microsoft.com/office/drawing/2014/main" id="{0457EA99-4EA3-D28F-49BF-E1AD591872E1}"/>
              </a:ext>
            </a:extLst>
          </p:cNvPr>
          <p:cNvSpPr txBox="1">
            <a:spLocks/>
          </p:cNvSpPr>
          <p:nvPr/>
        </p:nvSpPr>
        <p:spPr>
          <a:xfrm>
            <a:off x="774145" y="1221989"/>
            <a:ext cx="2489784"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a:solidFill>
                  <a:schemeClr val="bg1"/>
                </a:solidFill>
                <a:latin typeface="Arial" panose="020B0604020202020204" pitchFamily="34" charset="0"/>
                <a:ea typeface="+mn-ea"/>
                <a:cs typeface="Arial" panose="020B0604020202020204" pitchFamily="34" charset="0"/>
              </a:rPr>
              <a:t>SJF </a:t>
            </a:r>
            <a:r>
              <a:rPr lang="en-US" sz="2400" dirty="0" err="1">
                <a:solidFill>
                  <a:schemeClr val="bg1"/>
                </a:solidFill>
                <a:latin typeface="Arial" panose="020B0604020202020204" pitchFamily="34" charset="0"/>
                <a:ea typeface="+mn-ea"/>
                <a:cs typeface="Arial" panose="020B0604020202020204" pitchFamily="34" charset="0"/>
              </a:rPr>
              <a:t>trưng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dụng</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7" name="Google Shape;324;p23">
            <a:extLst>
              <a:ext uri="{FF2B5EF4-FFF2-40B4-BE49-F238E27FC236}">
                <a16:creationId xmlns:a16="http://schemas.microsoft.com/office/drawing/2014/main" id="{D34BCAF4-9A9A-C18B-8822-B4D653AB1E24}"/>
              </a:ext>
            </a:extLst>
          </p:cNvPr>
          <p:cNvSpPr txBox="1">
            <a:spLocks/>
          </p:cNvSpPr>
          <p:nvPr/>
        </p:nvSpPr>
        <p:spPr>
          <a:xfrm>
            <a:off x="6498772" y="205740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p>
          <a:p>
            <a:pPr marL="742950" lvl="1" indent="-285750"/>
            <a:r>
              <a:rPr lang="en-US" dirty="0"/>
              <a:t>P1 = 0, P2 = 0, P3 = 13, P4 = 0, P5 = 0</a:t>
            </a:r>
          </a:p>
          <a:p>
            <a:pPr marL="742950" lvl="1" indent="-285750"/>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trung</a:t>
            </a:r>
            <a:r>
              <a:rPr lang="en-US" dirty="0"/>
              <a:t> </a:t>
            </a:r>
            <a:r>
              <a:rPr lang="en-US" dirty="0" err="1"/>
              <a:t>bình</a:t>
            </a:r>
            <a:r>
              <a:rPr lang="en-US" dirty="0"/>
              <a:t>: </a:t>
            </a:r>
            <a:br>
              <a:rPr lang="en-US" dirty="0"/>
            </a:br>
            <a:r>
              <a:rPr lang="en-US" dirty="0"/>
              <a:t>(0 + 0 + 13 + 0 + 0)/5 = 2.6</a:t>
            </a:r>
          </a:p>
        </p:txBody>
      </p:sp>
      <p:sp>
        <p:nvSpPr>
          <p:cNvPr id="10" name="TextBox 9">
            <a:extLst>
              <a:ext uri="{FF2B5EF4-FFF2-40B4-BE49-F238E27FC236}">
                <a16:creationId xmlns:a16="http://schemas.microsoft.com/office/drawing/2014/main" id="{33B8CBD2-B404-41B7-3F88-171EE9963799}"/>
              </a:ext>
            </a:extLst>
          </p:cNvPr>
          <p:cNvSpPr txBox="1"/>
          <p:nvPr/>
        </p:nvSpPr>
        <p:spPr>
          <a:xfrm>
            <a:off x="812074" y="4714876"/>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
        <p:nvSpPr>
          <p:cNvPr id="2" name="Rectangle 5">
            <a:extLst>
              <a:ext uri="{FF2B5EF4-FFF2-40B4-BE49-F238E27FC236}">
                <a16:creationId xmlns:a16="http://schemas.microsoft.com/office/drawing/2014/main" id="{9E306991-5460-FBF0-97C1-4F8ED15ADE29}"/>
              </a:ext>
            </a:extLst>
          </p:cNvPr>
          <p:cNvSpPr>
            <a:spLocks noChangeArrowheads="1"/>
          </p:cNvSpPr>
          <p:nvPr/>
        </p:nvSpPr>
        <p:spPr bwMode="auto">
          <a:xfrm>
            <a:off x="822960" y="5346700"/>
            <a:ext cx="6583680" cy="457200"/>
          </a:xfrm>
          <a:prstGeom prst="rect">
            <a:avLst/>
          </a:prstGeom>
          <a:solidFill>
            <a:srgbClr val="92D050"/>
          </a:solidFill>
          <a:ln w="9525">
            <a:solidFill>
              <a:schemeClr val="tx1"/>
            </a:solidFill>
            <a:miter lim="800000"/>
            <a:headEnd/>
            <a:tailEnd/>
          </a:ln>
          <a:effec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1600">
              <a:latin typeface="Arial" panose="020B0604020202020204" pitchFamily="34" charset="0"/>
              <a:ea typeface="DFKai-SB" pitchFamily="65" charset="-128"/>
            </a:endParaRPr>
          </a:p>
        </p:txBody>
      </p:sp>
      <p:sp>
        <p:nvSpPr>
          <p:cNvPr id="8" name="Line 18">
            <a:extLst>
              <a:ext uri="{FF2B5EF4-FFF2-40B4-BE49-F238E27FC236}">
                <a16:creationId xmlns:a16="http://schemas.microsoft.com/office/drawing/2014/main" id="{CD70EAE2-2CAD-6D1D-D155-DCAAF64FA7DD}"/>
              </a:ext>
            </a:extLst>
          </p:cNvPr>
          <p:cNvSpPr>
            <a:spLocks noChangeShapeType="1"/>
          </p:cNvSpPr>
          <p:nvPr/>
        </p:nvSpPr>
        <p:spPr bwMode="auto">
          <a:xfrm>
            <a:off x="822960"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8">
            <a:extLst>
              <a:ext uri="{FF2B5EF4-FFF2-40B4-BE49-F238E27FC236}">
                <a16:creationId xmlns:a16="http://schemas.microsoft.com/office/drawing/2014/main" id="{4A7B9770-FE41-7BCA-D2B5-D77F6B11018B}"/>
              </a:ext>
            </a:extLst>
          </p:cNvPr>
          <p:cNvSpPr>
            <a:spLocks noChangeShapeType="1"/>
          </p:cNvSpPr>
          <p:nvPr/>
        </p:nvSpPr>
        <p:spPr bwMode="auto">
          <a:xfrm>
            <a:off x="247192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8">
            <a:extLst>
              <a:ext uri="{FF2B5EF4-FFF2-40B4-BE49-F238E27FC236}">
                <a16:creationId xmlns:a16="http://schemas.microsoft.com/office/drawing/2014/main" id="{339D41D5-87EC-3D9C-F6E0-F1FF9616E297}"/>
              </a:ext>
            </a:extLst>
          </p:cNvPr>
          <p:cNvSpPr>
            <a:spLocks noChangeShapeType="1"/>
          </p:cNvSpPr>
          <p:nvPr/>
        </p:nvSpPr>
        <p:spPr bwMode="auto">
          <a:xfrm>
            <a:off x="302056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8">
            <a:extLst>
              <a:ext uri="{FF2B5EF4-FFF2-40B4-BE49-F238E27FC236}">
                <a16:creationId xmlns:a16="http://schemas.microsoft.com/office/drawing/2014/main" id="{70DC8726-2645-D671-05B2-AC412D854F7E}"/>
              </a:ext>
            </a:extLst>
          </p:cNvPr>
          <p:cNvSpPr>
            <a:spLocks noChangeShapeType="1"/>
          </p:cNvSpPr>
          <p:nvPr/>
        </p:nvSpPr>
        <p:spPr bwMode="auto">
          <a:xfrm>
            <a:off x="411784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8">
            <a:extLst>
              <a:ext uri="{FF2B5EF4-FFF2-40B4-BE49-F238E27FC236}">
                <a16:creationId xmlns:a16="http://schemas.microsoft.com/office/drawing/2014/main" id="{324C3FAA-2309-5387-4EC6-DBB9968380A2}"/>
              </a:ext>
            </a:extLst>
          </p:cNvPr>
          <p:cNvSpPr>
            <a:spLocks noChangeShapeType="1"/>
          </p:cNvSpPr>
          <p:nvPr/>
        </p:nvSpPr>
        <p:spPr bwMode="auto">
          <a:xfrm>
            <a:off x="558088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Text Box 13">
            <a:extLst>
              <a:ext uri="{FF2B5EF4-FFF2-40B4-BE49-F238E27FC236}">
                <a16:creationId xmlns:a16="http://schemas.microsoft.com/office/drawing/2014/main" id="{7CA76B37-FC46-C254-86ED-677E29628C37}"/>
              </a:ext>
            </a:extLst>
          </p:cNvPr>
          <p:cNvSpPr txBox="1">
            <a:spLocks noChangeArrowheads="1"/>
          </p:cNvSpPr>
          <p:nvPr/>
        </p:nvSpPr>
        <p:spPr bwMode="auto">
          <a:xfrm>
            <a:off x="780288" y="5364988"/>
            <a:ext cx="533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P1</a:t>
            </a:r>
          </a:p>
        </p:txBody>
      </p:sp>
      <p:sp>
        <p:nvSpPr>
          <p:cNvPr id="15" name="Text Box 13">
            <a:extLst>
              <a:ext uri="{FF2B5EF4-FFF2-40B4-BE49-F238E27FC236}">
                <a16:creationId xmlns:a16="http://schemas.microsoft.com/office/drawing/2014/main" id="{F4F28CF0-D70F-F1D4-8390-DBC534300CA3}"/>
              </a:ext>
            </a:extLst>
          </p:cNvPr>
          <p:cNvSpPr txBox="1">
            <a:spLocks noChangeArrowheads="1"/>
          </p:cNvSpPr>
          <p:nvPr/>
        </p:nvSpPr>
        <p:spPr bwMode="auto">
          <a:xfrm>
            <a:off x="2517648" y="53649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P4</a:t>
            </a:r>
          </a:p>
        </p:txBody>
      </p:sp>
      <p:sp>
        <p:nvSpPr>
          <p:cNvPr id="16" name="Text Box 13">
            <a:extLst>
              <a:ext uri="{FF2B5EF4-FFF2-40B4-BE49-F238E27FC236}">
                <a16:creationId xmlns:a16="http://schemas.microsoft.com/office/drawing/2014/main" id="{11B8B3C9-854D-4320-7465-730B59E8CCAC}"/>
              </a:ext>
            </a:extLst>
          </p:cNvPr>
          <p:cNvSpPr txBox="1">
            <a:spLocks noChangeArrowheads="1"/>
          </p:cNvSpPr>
          <p:nvPr/>
        </p:nvSpPr>
        <p:spPr bwMode="auto">
          <a:xfrm>
            <a:off x="3340608" y="53649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P5</a:t>
            </a:r>
          </a:p>
        </p:txBody>
      </p:sp>
      <p:sp>
        <p:nvSpPr>
          <p:cNvPr id="17" name="Text Box 13">
            <a:extLst>
              <a:ext uri="{FF2B5EF4-FFF2-40B4-BE49-F238E27FC236}">
                <a16:creationId xmlns:a16="http://schemas.microsoft.com/office/drawing/2014/main" id="{6726DE20-CF00-CB6E-D748-DBD3F2C4860F}"/>
              </a:ext>
            </a:extLst>
          </p:cNvPr>
          <p:cNvSpPr txBox="1">
            <a:spLocks noChangeArrowheads="1"/>
          </p:cNvSpPr>
          <p:nvPr/>
        </p:nvSpPr>
        <p:spPr bwMode="auto">
          <a:xfrm>
            <a:off x="4620768" y="53649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P3</a:t>
            </a:r>
          </a:p>
        </p:txBody>
      </p:sp>
      <p:sp>
        <p:nvSpPr>
          <p:cNvPr id="18" name="Text Box 13">
            <a:extLst>
              <a:ext uri="{FF2B5EF4-FFF2-40B4-BE49-F238E27FC236}">
                <a16:creationId xmlns:a16="http://schemas.microsoft.com/office/drawing/2014/main" id="{8E583A50-DB07-C84C-3328-5322B655438E}"/>
              </a:ext>
            </a:extLst>
          </p:cNvPr>
          <p:cNvSpPr txBox="1">
            <a:spLocks noChangeArrowheads="1"/>
          </p:cNvSpPr>
          <p:nvPr/>
        </p:nvSpPr>
        <p:spPr bwMode="auto">
          <a:xfrm>
            <a:off x="6220968" y="53649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P1</a:t>
            </a:r>
          </a:p>
        </p:txBody>
      </p:sp>
      <p:sp>
        <p:nvSpPr>
          <p:cNvPr id="19" name="Text Box 13">
            <a:extLst>
              <a:ext uri="{FF2B5EF4-FFF2-40B4-BE49-F238E27FC236}">
                <a16:creationId xmlns:a16="http://schemas.microsoft.com/office/drawing/2014/main" id="{CFF4027D-48B8-CDA2-0016-7A62700AE568}"/>
              </a:ext>
            </a:extLst>
          </p:cNvPr>
          <p:cNvSpPr txBox="1">
            <a:spLocks noChangeArrowheads="1"/>
          </p:cNvSpPr>
          <p:nvPr/>
        </p:nvSpPr>
        <p:spPr bwMode="auto">
          <a:xfrm>
            <a:off x="589024"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0</a:t>
            </a:r>
          </a:p>
        </p:txBody>
      </p:sp>
      <p:sp>
        <p:nvSpPr>
          <p:cNvPr id="20" name="Text Box 13">
            <a:extLst>
              <a:ext uri="{FF2B5EF4-FFF2-40B4-BE49-F238E27FC236}">
                <a16:creationId xmlns:a16="http://schemas.microsoft.com/office/drawing/2014/main" id="{260DC3C2-1B81-A878-8067-4AF5BCC0668C}"/>
              </a:ext>
            </a:extLst>
          </p:cNvPr>
          <p:cNvSpPr txBox="1">
            <a:spLocks noChangeArrowheads="1"/>
          </p:cNvSpPr>
          <p:nvPr/>
        </p:nvSpPr>
        <p:spPr bwMode="auto">
          <a:xfrm>
            <a:off x="2218416"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9</a:t>
            </a:r>
          </a:p>
        </p:txBody>
      </p:sp>
      <p:sp>
        <p:nvSpPr>
          <p:cNvPr id="21" name="Text Box 13">
            <a:extLst>
              <a:ext uri="{FF2B5EF4-FFF2-40B4-BE49-F238E27FC236}">
                <a16:creationId xmlns:a16="http://schemas.microsoft.com/office/drawing/2014/main" id="{A5585B2D-2218-7CBF-3230-465FB7E7CF66}"/>
              </a:ext>
            </a:extLst>
          </p:cNvPr>
          <p:cNvSpPr txBox="1">
            <a:spLocks noChangeArrowheads="1"/>
          </p:cNvSpPr>
          <p:nvPr/>
        </p:nvSpPr>
        <p:spPr bwMode="auto">
          <a:xfrm>
            <a:off x="2801112"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12</a:t>
            </a:r>
          </a:p>
        </p:txBody>
      </p:sp>
      <p:sp>
        <p:nvSpPr>
          <p:cNvPr id="22" name="Text Box 13">
            <a:extLst>
              <a:ext uri="{FF2B5EF4-FFF2-40B4-BE49-F238E27FC236}">
                <a16:creationId xmlns:a16="http://schemas.microsoft.com/office/drawing/2014/main" id="{D90AF4FF-F706-1C3C-F937-D3B66DBDEFC8}"/>
              </a:ext>
            </a:extLst>
          </p:cNvPr>
          <p:cNvSpPr txBox="1">
            <a:spLocks noChangeArrowheads="1"/>
          </p:cNvSpPr>
          <p:nvPr/>
        </p:nvSpPr>
        <p:spPr bwMode="auto">
          <a:xfrm>
            <a:off x="3916680"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18</a:t>
            </a:r>
          </a:p>
        </p:txBody>
      </p:sp>
      <p:sp>
        <p:nvSpPr>
          <p:cNvPr id="23" name="Text Box 13">
            <a:extLst>
              <a:ext uri="{FF2B5EF4-FFF2-40B4-BE49-F238E27FC236}">
                <a16:creationId xmlns:a16="http://schemas.microsoft.com/office/drawing/2014/main" id="{EA896C8A-2ACE-36BA-2BA4-2B20BD00A991}"/>
              </a:ext>
            </a:extLst>
          </p:cNvPr>
          <p:cNvSpPr txBox="1">
            <a:spLocks noChangeArrowheads="1"/>
          </p:cNvSpPr>
          <p:nvPr/>
        </p:nvSpPr>
        <p:spPr bwMode="auto">
          <a:xfrm>
            <a:off x="5379720"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26</a:t>
            </a:r>
          </a:p>
        </p:txBody>
      </p:sp>
      <p:sp>
        <p:nvSpPr>
          <p:cNvPr id="24" name="Text Box 13">
            <a:extLst>
              <a:ext uri="{FF2B5EF4-FFF2-40B4-BE49-F238E27FC236}">
                <a16:creationId xmlns:a16="http://schemas.microsoft.com/office/drawing/2014/main" id="{4357CBFE-916A-D17C-84AC-70216E6D872B}"/>
              </a:ext>
            </a:extLst>
          </p:cNvPr>
          <p:cNvSpPr txBox="1">
            <a:spLocks noChangeArrowheads="1"/>
          </p:cNvSpPr>
          <p:nvPr/>
        </p:nvSpPr>
        <p:spPr bwMode="auto">
          <a:xfrm>
            <a:off x="7153022"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36</a:t>
            </a:r>
          </a:p>
        </p:txBody>
      </p:sp>
      <p:sp>
        <p:nvSpPr>
          <p:cNvPr id="25" name="Line 18">
            <a:extLst>
              <a:ext uri="{FF2B5EF4-FFF2-40B4-BE49-F238E27FC236}">
                <a16:creationId xmlns:a16="http://schemas.microsoft.com/office/drawing/2014/main" id="{0D595210-4F5F-F1D8-0CD2-080B7AB1A649}"/>
              </a:ext>
            </a:extLst>
          </p:cNvPr>
          <p:cNvSpPr>
            <a:spLocks noChangeShapeType="1"/>
          </p:cNvSpPr>
          <p:nvPr/>
        </p:nvSpPr>
        <p:spPr bwMode="auto">
          <a:xfrm>
            <a:off x="740968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8">
            <a:extLst>
              <a:ext uri="{FF2B5EF4-FFF2-40B4-BE49-F238E27FC236}">
                <a16:creationId xmlns:a16="http://schemas.microsoft.com/office/drawing/2014/main" id="{F4950625-3EAE-F34D-1869-B5391B5D6039}"/>
              </a:ext>
            </a:extLst>
          </p:cNvPr>
          <p:cNvSpPr>
            <a:spLocks noChangeShapeType="1"/>
          </p:cNvSpPr>
          <p:nvPr/>
        </p:nvSpPr>
        <p:spPr bwMode="auto">
          <a:xfrm>
            <a:off x="1191768" y="53467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13">
            <a:extLst>
              <a:ext uri="{FF2B5EF4-FFF2-40B4-BE49-F238E27FC236}">
                <a16:creationId xmlns:a16="http://schemas.microsoft.com/office/drawing/2014/main" id="{D7D348FC-F065-8D2E-E241-3A41E8397343}"/>
              </a:ext>
            </a:extLst>
          </p:cNvPr>
          <p:cNvSpPr txBox="1">
            <a:spLocks noChangeArrowheads="1"/>
          </p:cNvSpPr>
          <p:nvPr/>
        </p:nvSpPr>
        <p:spPr bwMode="auto">
          <a:xfrm>
            <a:off x="979929" y="60325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a:t>
            </a:r>
          </a:p>
        </p:txBody>
      </p:sp>
      <p:sp>
        <p:nvSpPr>
          <p:cNvPr id="28" name="Text Box 13">
            <a:extLst>
              <a:ext uri="{FF2B5EF4-FFF2-40B4-BE49-F238E27FC236}">
                <a16:creationId xmlns:a16="http://schemas.microsoft.com/office/drawing/2014/main" id="{34921F47-8EC2-C5C1-7146-DDD3327A89E4}"/>
              </a:ext>
            </a:extLst>
          </p:cNvPr>
          <p:cNvSpPr txBox="1">
            <a:spLocks noChangeArrowheads="1"/>
          </p:cNvSpPr>
          <p:nvPr/>
        </p:nvSpPr>
        <p:spPr bwMode="auto">
          <a:xfrm>
            <a:off x="1524000" y="53649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P2</a:t>
            </a:r>
          </a:p>
        </p:txBody>
      </p:sp>
    </p:spTree>
    <p:extLst>
      <p:ext uri="{BB962C8B-B14F-4D97-AF65-F5344CB8AC3E}">
        <p14:creationId xmlns:p14="http://schemas.microsoft.com/office/powerpoint/2010/main" val="29301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7">
                                            <p:txEl>
                                              <p:pRg st="0" end="0"/>
                                            </p:txEl>
                                          </p:spTgt>
                                        </p:tgtEl>
                                        <p:attrNameLst>
                                          <p:attrName>style.visibility</p:attrName>
                                        </p:attrNameLst>
                                      </p:cBhvr>
                                      <p:to>
                                        <p:strVal val="visible"/>
                                      </p:to>
                                    </p:set>
                                    <p:anim calcmode="lin" valueType="num">
                                      <p:cBhvr additive="base">
                                        <p:cTn id="8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7">
                                            <p:txEl>
                                              <p:pRg st="1" end="1"/>
                                            </p:txEl>
                                          </p:spTgt>
                                        </p:tgtEl>
                                        <p:attrNameLst>
                                          <p:attrName>style.visibility</p:attrName>
                                        </p:attrNameLst>
                                      </p:cBhvr>
                                      <p:to>
                                        <p:strVal val="visible"/>
                                      </p:to>
                                    </p:set>
                                    <p:anim calcmode="lin" valueType="num">
                                      <p:cBhvr additive="base">
                                        <p:cTn id="90"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7">
                                            <p:txEl>
                                              <p:pRg st="2" end="2"/>
                                            </p:txEl>
                                          </p:spTgt>
                                        </p:tgtEl>
                                        <p:attrNameLst>
                                          <p:attrName>style.visibility</p:attrName>
                                        </p:attrNameLst>
                                      </p:cBhvr>
                                      <p:to>
                                        <p:strVal val="visible"/>
                                      </p:to>
                                    </p:set>
                                    <p:anim calcmode="lin" valueType="num">
                                      <p:cBhvr additive="base">
                                        <p:cTn id="96"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animBg="1"/>
      <p:bldP spid="26" grpId="0" animBg="1"/>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2.4. </a:t>
            </a:r>
            <a:r>
              <a:rPr lang="en-US" altLang="ja-JP" dirty="0" err="1"/>
              <a:t>Cấu</a:t>
            </a:r>
            <a:r>
              <a:rPr lang="en-US" altLang="ja-JP" dirty="0"/>
              <a:t> </a:t>
            </a:r>
            <a:r>
              <a:rPr lang="en-US" altLang="ja-JP" dirty="0" err="1"/>
              <a:t>trúc</a:t>
            </a:r>
            <a:r>
              <a:rPr lang="en-US" altLang="ja-JP" dirty="0"/>
              <a:t> </a:t>
            </a:r>
            <a:r>
              <a:rPr lang="en-US" altLang="ja-JP" dirty="0" err="1"/>
              <a:t>lưu</a:t>
            </a:r>
            <a:r>
              <a:rPr lang="en-US" altLang="ja-JP" dirty="0"/>
              <a:t> </a:t>
            </a:r>
            <a:r>
              <a:rPr lang="en-US" altLang="ja-JP" dirty="0" err="1"/>
              <a:t>trữ</a:t>
            </a:r>
            <a:r>
              <a:rPr lang="en-US" altLang="ja-JP" dirty="0"/>
              <a:t> (storage)</a:t>
            </a:r>
          </a:p>
        </p:txBody>
      </p:sp>
      <p:sp>
        <p:nvSpPr>
          <p:cNvPr id="7" name="Content Placeholder 6"/>
          <p:cNvSpPr>
            <a:spLocks noGrp="1"/>
          </p:cNvSpPr>
          <p:nvPr>
            <p:ph idx="1"/>
          </p:nvPr>
        </p:nvSpPr>
        <p:spPr>
          <a:xfrm>
            <a:off x="774145" y="1447800"/>
            <a:ext cx="10579654" cy="4729163"/>
          </a:xfrm>
        </p:spPr>
        <p:txBody>
          <a:bodyPr>
            <a:normAutofit/>
          </a:bodyPr>
          <a:lstStyle/>
          <a:p>
            <a:r>
              <a:rPr lang="en-US" altLang="en-US" sz="2400" b="1" dirty="0" err="1"/>
              <a:t>Bộ</a:t>
            </a:r>
            <a:r>
              <a:rPr lang="en-US" altLang="en-US" sz="2400" b="1" dirty="0"/>
              <a:t> </a:t>
            </a:r>
            <a:r>
              <a:rPr lang="en-US" altLang="en-US" sz="2400" b="1" dirty="0" err="1"/>
              <a:t>nhớ</a:t>
            </a:r>
            <a:r>
              <a:rPr lang="en-US" altLang="en-US" sz="2400" b="1" dirty="0"/>
              <a:t> </a:t>
            </a:r>
            <a:r>
              <a:rPr lang="en-US" altLang="en-US" sz="2400" b="1" dirty="0" err="1"/>
              <a:t>chính</a:t>
            </a:r>
            <a:r>
              <a:rPr lang="en-US" altLang="en-US" sz="2400" b="1" dirty="0"/>
              <a:t> (main memory) </a:t>
            </a:r>
            <a:r>
              <a:rPr lang="en-US" altLang="en-US" sz="2400" dirty="0"/>
              <a:t>– </a:t>
            </a:r>
            <a:r>
              <a:rPr lang="en-US" altLang="en-US" sz="2400" dirty="0" err="1"/>
              <a:t>thiết</a:t>
            </a:r>
            <a:r>
              <a:rPr lang="en-US" altLang="en-US" sz="2400" dirty="0"/>
              <a:t> </a:t>
            </a:r>
            <a:r>
              <a:rPr lang="en-US" altLang="en-US" sz="2400" dirty="0" err="1"/>
              <a:t>bị</a:t>
            </a:r>
            <a:r>
              <a:rPr lang="en-US" altLang="en-US" sz="2400" dirty="0"/>
              <a:t> </a:t>
            </a:r>
            <a:r>
              <a:rPr lang="en-US" altLang="en-US" sz="2400" dirty="0" err="1"/>
              <a:t>lưu</a:t>
            </a:r>
            <a:r>
              <a:rPr lang="en-US" altLang="en-US" sz="2400" dirty="0"/>
              <a:t> </a:t>
            </a:r>
            <a:r>
              <a:rPr lang="en-US" altLang="en-US" sz="2400" dirty="0" err="1"/>
              <a:t>trữ</a:t>
            </a:r>
            <a:r>
              <a:rPr lang="en-US" altLang="en-US" sz="2400" dirty="0"/>
              <a:t> dung </a:t>
            </a:r>
            <a:r>
              <a:rPr lang="en-US" altLang="en-US" sz="2400" dirty="0" err="1"/>
              <a:t>lượng</a:t>
            </a:r>
            <a:r>
              <a:rPr lang="en-US" altLang="en-US" sz="2400" dirty="0"/>
              <a:t> </a:t>
            </a:r>
            <a:r>
              <a:rPr lang="en-US" altLang="en-US" sz="2400" dirty="0" err="1"/>
              <a:t>lớn</a:t>
            </a:r>
            <a:r>
              <a:rPr lang="en-US" altLang="en-US" sz="2400" dirty="0"/>
              <a:t> </a:t>
            </a:r>
            <a:r>
              <a:rPr lang="en-US" altLang="en-US" sz="2400" dirty="0" err="1"/>
              <a:t>duy</a:t>
            </a:r>
            <a:r>
              <a:rPr lang="en-US" altLang="en-US" sz="2400" dirty="0"/>
              <a:t> </a:t>
            </a:r>
            <a:r>
              <a:rPr lang="en-US" altLang="en-US" sz="2400" dirty="0" err="1"/>
              <a:t>nhất</a:t>
            </a:r>
            <a:r>
              <a:rPr lang="en-US" altLang="en-US" sz="2400" dirty="0"/>
              <a:t> </a:t>
            </a:r>
            <a:r>
              <a:rPr lang="en-US" altLang="en-US" sz="2400" dirty="0" err="1"/>
              <a:t>mà</a:t>
            </a:r>
            <a:r>
              <a:rPr lang="en-US" altLang="en-US" sz="2400" dirty="0"/>
              <a:t> CPU </a:t>
            </a:r>
            <a:r>
              <a:rPr lang="en-US" altLang="en-US" sz="2400" dirty="0" err="1"/>
              <a:t>truy</a:t>
            </a:r>
            <a:r>
              <a:rPr lang="en-US" altLang="en-US" sz="2400" dirty="0"/>
              <a:t> </a:t>
            </a:r>
            <a:r>
              <a:rPr lang="en-US" altLang="en-US" sz="2400" dirty="0" err="1"/>
              <a:t>xuất</a:t>
            </a:r>
            <a:r>
              <a:rPr lang="en-US" altLang="en-US" sz="2400" dirty="0"/>
              <a:t> </a:t>
            </a:r>
            <a:r>
              <a:rPr lang="en-US" altLang="en-US" sz="2400" dirty="0" err="1"/>
              <a:t>trực</a:t>
            </a:r>
            <a:r>
              <a:rPr lang="en-US" altLang="en-US" sz="2400" dirty="0"/>
              <a:t> </a:t>
            </a:r>
            <a:r>
              <a:rPr lang="en-US" altLang="en-US" sz="2400" dirty="0" err="1"/>
              <a:t>tiếp</a:t>
            </a:r>
            <a:r>
              <a:rPr lang="en-US" altLang="en-US" sz="2400" dirty="0"/>
              <a:t>.</a:t>
            </a:r>
          </a:p>
          <a:p>
            <a:pPr lvl="1"/>
            <a:r>
              <a:rPr lang="en-US" altLang="en-US" sz="2200" dirty="0" err="1"/>
              <a:t>Truy</a:t>
            </a:r>
            <a:r>
              <a:rPr lang="en-US" altLang="en-US" sz="2200" dirty="0"/>
              <a:t> </a:t>
            </a:r>
            <a:r>
              <a:rPr lang="en-US" altLang="en-US" sz="2200" dirty="0" err="1"/>
              <a:t>xuất</a:t>
            </a:r>
            <a:r>
              <a:rPr lang="en-US" altLang="en-US" sz="2200" dirty="0"/>
              <a:t> </a:t>
            </a:r>
            <a:r>
              <a:rPr lang="en-US" altLang="en-US" sz="2200" dirty="0" err="1"/>
              <a:t>ngẫu</a:t>
            </a:r>
            <a:r>
              <a:rPr lang="en-US" altLang="en-US" sz="2200" dirty="0"/>
              <a:t> </a:t>
            </a:r>
            <a:r>
              <a:rPr lang="en-US" altLang="en-US" sz="2200" dirty="0" err="1"/>
              <a:t>nhiên</a:t>
            </a:r>
            <a:r>
              <a:rPr lang="en-US" altLang="en-US" sz="2200" dirty="0"/>
              <a:t> (random access).</a:t>
            </a:r>
          </a:p>
          <a:p>
            <a:pPr lvl="1"/>
            <a:r>
              <a:rPr lang="en-US" altLang="en-US" sz="2200" dirty="0" err="1"/>
              <a:t>Mất</a:t>
            </a:r>
            <a:r>
              <a:rPr lang="en-US" altLang="en-US" sz="2200" dirty="0"/>
              <a:t> </a:t>
            </a:r>
            <a:r>
              <a:rPr lang="en-US" altLang="en-US" sz="2200" dirty="0" err="1"/>
              <a:t>dữ</a:t>
            </a:r>
            <a:r>
              <a:rPr lang="en-US" altLang="en-US" sz="2200" dirty="0"/>
              <a:t> </a:t>
            </a:r>
            <a:r>
              <a:rPr lang="en-US" altLang="en-US" sz="2200" dirty="0" err="1"/>
              <a:t>liệu</a:t>
            </a:r>
            <a:r>
              <a:rPr lang="en-US" altLang="en-US" sz="2200" dirty="0"/>
              <a:t> </a:t>
            </a:r>
            <a:r>
              <a:rPr lang="en-US" altLang="en-US" sz="2200" dirty="0" err="1"/>
              <a:t>khi</a:t>
            </a:r>
            <a:r>
              <a:rPr lang="en-US" altLang="en-US" sz="2200" dirty="0"/>
              <a:t> </a:t>
            </a:r>
            <a:r>
              <a:rPr lang="en-US" altLang="en-US" sz="2200" dirty="0" err="1"/>
              <a:t>không</a:t>
            </a:r>
            <a:r>
              <a:rPr lang="en-US" altLang="en-US" sz="2200" dirty="0"/>
              <a:t> </a:t>
            </a:r>
            <a:r>
              <a:rPr lang="en-US" altLang="en-US" sz="2200" dirty="0" err="1"/>
              <a:t>có</a:t>
            </a:r>
            <a:r>
              <a:rPr lang="en-US" altLang="en-US" sz="2200" dirty="0"/>
              <a:t> </a:t>
            </a:r>
            <a:r>
              <a:rPr lang="en-US" altLang="en-US" sz="2200" dirty="0" err="1"/>
              <a:t>nguồn</a:t>
            </a:r>
            <a:r>
              <a:rPr lang="en-US" altLang="en-US" sz="2200" dirty="0"/>
              <a:t> </a:t>
            </a:r>
            <a:r>
              <a:rPr lang="en-US" altLang="en-US" sz="2200" dirty="0" err="1"/>
              <a:t>điện</a:t>
            </a:r>
            <a:r>
              <a:rPr lang="en-US" altLang="en-US" sz="2200" dirty="0"/>
              <a:t>.</a:t>
            </a:r>
          </a:p>
          <a:p>
            <a:pPr lvl="1"/>
            <a:r>
              <a:rPr lang="en-US" altLang="en-US" sz="2200" dirty="0" err="1"/>
              <a:t>Được</a:t>
            </a:r>
            <a:r>
              <a:rPr lang="en-US" altLang="en-US" sz="2200" dirty="0"/>
              <a:t> </a:t>
            </a:r>
            <a:r>
              <a:rPr lang="en-US" altLang="en-US" sz="2200" dirty="0" err="1"/>
              <a:t>xây</a:t>
            </a:r>
            <a:r>
              <a:rPr lang="en-US" altLang="en-US" sz="2200" dirty="0"/>
              <a:t> </a:t>
            </a:r>
            <a:r>
              <a:rPr lang="en-US" altLang="en-US" sz="2200" dirty="0" err="1"/>
              <a:t>dựng</a:t>
            </a:r>
            <a:r>
              <a:rPr lang="en-US" altLang="en-US" sz="2200" dirty="0"/>
              <a:t> </a:t>
            </a:r>
            <a:r>
              <a:rPr lang="en-US" altLang="en-US" sz="2200" dirty="0" err="1"/>
              <a:t>dựa</a:t>
            </a:r>
            <a:r>
              <a:rPr lang="en-US" altLang="en-US" sz="2200" dirty="0"/>
              <a:t> </a:t>
            </a:r>
            <a:r>
              <a:rPr lang="en-US" altLang="en-US" sz="2200" dirty="0" err="1"/>
              <a:t>trên</a:t>
            </a:r>
            <a:r>
              <a:rPr lang="en-US" altLang="en-US" sz="2200" dirty="0"/>
              <a:t> </a:t>
            </a:r>
            <a:r>
              <a:rPr lang="en-US" altLang="en-US" sz="2200" dirty="0" err="1"/>
              <a:t>công</a:t>
            </a:r>
            <a:r>
              <a:rPr lang="en-US" altLang="en-US" sz="2200" dirty="0"/>
              <a:t> </a:t>
            </a:r>
            <a:r>
              <a:rPr lang="en-US" altLang="en-US" sz="2200" dirty="0" err="1"/>
              <a:t>nghệ</a:t>
            </a:r>
            <a:r>
              <a:rPr lang="en-US" altLang="en-US" sz="2200" dirty="0"/>
              <a:t> </a:t>
            </a:r>
            <a:r>
              <a:rPr lang="en-US" altLang="en-US" sz="2200" dirty="0" err="1"/>
              <a:t>bán</a:t>
            </a:r>
            <a:r>
              <a:rPr lang="en-US" altLang="en-US" sz="2200" dirty="0"/>
              <a:t> </a:t>
            </a:r>
            <a:r>
              <a:rPr lang="en-US" altLang="en-US" sz="2200" dirty="0" err="1"/>
              <a:t>dẫn</a:t>
            </a:r>
            <a:r>
              <a:rPr lang="en-US" altLang="en-US" sz="2200" dirty="0"/>
              <a:t> Dynamic Random-access Memory (DRAM).</a:t>
            </a:r>
          </a:p>
          <a:p>
            <a:r>
              <a:rPr lang="en-US" altLang="en-US" sz="2400" b="1" dirty="0" err="1"/>
              <a:t>Bộ</a:t>
            </a:r>
            <a:r>
              <a:rPr lang="en-US" altLang="en-US" sz="2400" b="1" dirty="0"/>
              <a:t> </a:t>
            </a:r>
            <a:r>
              <a:rPr lang="en-US" altLang="en-US" sz="2400" b="1" dirty="0" err="1"/>
              <a:t>nhớ</a:t>
            </a:r>
            <a:r>
              <a:rPr lang="en-US" altLang="en-US" sz="2400" b="1" dirty="0"/>
              <a:t> </a:t>
            </a:r>
            <a:r>
              <a:rPr lang="en-US" altLang="en-US" sz="2400" b="1" dirty="0" err="1"/>
              <a:t>thứ</a:t>
            </a:r>
            <a:r>
              <a:rPr lang="en-US" altLang="en-US" sz="2400" b="1" dirty="0"/>
              <a:t> </a:t>
            </a:r>
            <a:r>
              <a:rPr lang="en-US" altLang="en-US" sz="2400" b="1" dirty="0" err="1"/>
              <a:t>cấp</a:t>
            </a:r>
            <a:r>
              <a:rPr lang="en-US" altLang="en-US" sz="2400" b="1" dirty="0"/>
              <a:t> (secondary storage) </a:t>
            </a:r>
            <a:r>
              <a:rPr lang="en-US" altLang="en-US" sz="2400" dirty="0"/>
              <a:t>– </a:t>
            </a:r>
            <a:r>
              <a:rPr lang="en-US" altLang="en-US" sz="2400" dirty="0" err="1"/>
              <a:t>mở</a:t>
            </a:r>
            <a:r>
              <a:rPr lang="en-US" altLang="en-US" sz="2400" dirty="0"/>
              <a:t> </a:t>
            </a:r>
            <a:r>
              <a:rPr lang="en-US" altLang="en-US" sz="2400" dirty="0" err="1"/>
              <a:t>rộng</a:t>
            </a:r>
            <a:r>
              <a:rPr lang="en-US" altLang="en-US" sz="2400" dirty="0"/>
              <a:t> </a:t>
            </a:r>
            <a:r>
              <a:rPr lang="en-US" altLang="en-US" sz="2400" dirty="0" err="1"/>
              <a:t>cho</a:t>
            </a:r>
            <a:r>
              <a:rPr lang="en-US" altLang="en-US" sz="2400" dirty="0"/>
              <a:t> </a:t>
            </a:r>
            <a:r>
              <a:rPr lang="en-US" altLang="en-US" sz="2400" dirty="0" err="1"/>
              <a:t>bộ</a:t>
            </a:r>
            <a:r>
              <a:rPr lang="en-US" altLang="en-US" sz="2400" dirty="0"/>
              <a:t> </a:t>
            </a:r>
            <a:r>
              <a:rPr lang="en-US" altLang="en-US" sz="2400" dirty="0" err="1"/>
              <a:t>nhớ</a:t>
            </a:r>
            <a:r>
              <a:rPr lang="en-US" altLang="en-US" sz="2400" dirty="0"/>
              <a:t> </a:t>
            </a:r>
            <a:r>
              <a:rPr lang="en-US" altLang="en-US" sz="2400" dirty="0" err="1"/>
              <a:t>chính</a:t>
            </a:r>
            <a:r>
              <a:rPr lang="en-US" altLang="en-US" sz="2400" dirty="0"/>
              <a:t> </a:t>
            </a:r>
            <a:r>
              <a:rPr lang="en-US" altLang="en-US" sz="2400" dirty="0" err="1"/>
              <a:t>để</a:t>
            </a:r>
            <a:r>
              <a:rPr lang="en-US" altLang="en-US" sz="2400" dirty="0"/>
              <a:t> </a:t>
            </a:r>
            <a:r>
              <a:rPr lang="en-US" altLang="en-US" sz="2400" dirty="0" err="1"/>
              <a:t>cung</a:t>
            </a:r>
            <a:r>
              <a:rPr lang="en-US" altLang="en-US" sz="2400" dirty="0"/>
              <a:t> </a:t>
            </a:r>
            <a:r>
              <a:rPr lang="en-US" altLang="en-US" sz="2400" dirty="0" err="1"/>
              <a:t>cấp</a:t>
            </a:r>
            <a:r>
              <a:rPr lang="en-US" altLang="en-US" sz="2400" dirty="0"/>
              <a:t> </a:t>
            </a:r>
            <a:r>
              <a:rPr lang="en-US" altLang="en-US" sz="2400" dirty="0" err="1"/>
              <a:t>khả</a:t>
            </a:r>
            <a:r>
              <a:rPr lang="en-US" altLang="en-US" sz="2400" dirty="0"/>
              <a:t> </a:t>
            </a:r>
            <a:r>
              <a:rPr lang="en-US" altLang="en-US" sz="2400" dirty="0" err="1"/>
              <a:t>năng</a:t>
            </a:r>
            <a:r>
              <a:rPr lang="en-US" altLang="en-US" sz="2400" dirty="0"/>
              <a:t> </a:t>
            </a:r>
            <a:r>
              <a:rPr lang="en-US" altLang="en-US" sz="2400" dirty="0" err="1"/>
              <a:t>lưu</a:t>
            </a:r>
            <a:r>
              <a:rPr lang="en-US" altLang="en-US" sz="2400" dirty="0"/>
              <a:t> </a:t>
            </a:r>
            <a:r>
              <a:rPr lang="en-US" altLang="en-US" sz="2400" dirty="0" err="1"/>
              <a:t>trữ</a:t>
            </a:r>
            <a:r>
              <a:rPr lang="en-US" altLang="en-US" sz="2400" dirty="0"/>
              <a:t> </a:t>
            </a:r>
            <a:r>
              <a:rPr lang="en-US" altLang="en-US" sz="2400" dirty="0" err="1"/>
              <a:t>không</a:t>
            </a:r>
            <a:r>
              <a:rPr lang="en-US" altLang="en-US" sz="2400" dirty="0"/>
              <a:t> bay </a:t>
            </a:r>
            <a:r>
              <a:rPr lang="en-US" altLang="en-US" sz="2400" dirty="0" err="1"/>
              <a:t>hơi</a:t>
            </a:r>
            <a:r>
              <a:rPr lang="en-US" altLang="en-US" sz="2400" dirty="0"/>
              <a:t> dung </a:t>
            </a:r>
            <a:r>
              <a:rPr lang="en-US" altLang="en-US" sz="2400" dirty="0" err="1"/>
              <a:t>lượng</a:t>
            </a:r>
            <a:r>
              <a:rPr lang="en-US" altLang="en-US" sz="2400" dirty="0"/>
              <a:t> </a:t>
            </a:r>
            <a:r>
              <a:rPr lang="en-US" altLang="en-US" sz="2400" dirty="0" err="1"/>
              <a:t>lớn</a:t>
            </a:r>
            <a:r>
              <a:rPr lang="en-US" altLang="en-US" sz="2400" dirty="0"/>
              <a:t>.</a:t>
            </a:r>
            <a:endParaRPr lang="vi-VN" sz="2400" dirty="0"/>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22</a:t>
            </a:fld>
            <a:endParaRPr kumimoji="1" lang="ja-JP" altLang="en-US"/>
          </a:p>
        </p:txBody>
      </p:sp>
    </p:spTree>
    <p:extLst>
      <p:ext uri="{BB962C8B-B14F-4D97-AF65-F5344CB8AC3E}">
        <p14:creationId xmlns:p14="http://schemas.microsoft.com/office/powerpoint/2010/main" val="270989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6" name="Google Shape;496;p3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497" name="Google Shape;497;p31"/>
          <p:cNvGraphicFramePr/>
          <p:nvPr>
            <p:extLst/>
          </p:nvPr>
        </p:nvGraphicFramePr>
        <p:xfrm>
          <a:off x="780289" y="2057400"/>
          <a:ext cx="5105400" cy="2363406"/>
        </p:xfrm>
        <a:graphic>
          <a:graphicData uri="http://schemas.openxmlformats.org/drawingml/2006/table">
            <a:tbl>
              <a:tblPr firstRow="1" bandRow="1">
                <a:noFil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6" name="Group 5">
            <a:extLst>
              <a:ext uri="{FF2B5EF4-FFF2-40B4-BE49-F238E27FC236}">
                <a16:creationId xmlns:a16="http://schemas.microsoft.com/office/drawing/2014/main" id="{CAF0AFA6-BE3C-342E-45F8-26250D3E88EC}"/>
              </a:ext>
            </a:extLst>
          </p:cNvPr>
          <p:cNvGrpSpPr/>
          <p:nvPr/>
        </p:nvGrpSpPr>
        <p:grpSpPr>
          <a:xfrm>
            <a:off x="545483" y="5422448"/>
            <a:ext cx="7031869" cy="1085910"/>
            <a:chOff x="2494025" y="4114800"/>
            <a:chExt cx="7031869" cy="1085910"/>
          </a:xfrm>
        </p:grpSpPr>
        <p:sp>
          <p:nvSpPr>
            <p:cNvPr id="498" name="Google Shape;498;p31"/>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499" name="Google Shape;499;p31"/>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31"/>
            <p:cNvCxnSpPr/>
            <p:nvPr/>
          </p:nvCxnSpPr>
          <p:spPr>
            <a:xfrm>
              <a:off x="437692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31"/>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1"/>
            <p:cNvCxnSpPr/>
            <p:nvPr/>
          </p:nvCxnSpPr>
          <p:spPr>
            <a:xfrm>
              <a:off x="602284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31"/>
            <p:cNvCxnSpPr/>
            <p:nvPr/>
          </p:nvCxnSpPr>
          <p:spPr>
            <a:xfrm>
              <a:off x="748588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1"/>
            <p:cNvSpPr txBox="1"/>
            <p:nvPr/>
          </p:nvSpPr>
          <p:spPr>
            <a:xfrm>
              <a:off x="2685289"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505" name="Google Shape;505;p31"/>
            <p:cNvSpPr txBox="1"/>
            <p:nvPr/>
          </p:nvSpPr>
          <p:spPr>
            <a:xfrm>
              <a:off x="442264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506" name="Google Shape;506;p31"/>
            <p:cNvSpPr txBox="1"/>
            <p:nvPr/>
          </p:nvSpPr>
          <p:spPr>
            <a:xfrm>
              <a:off x="524560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507" name="Google Shape;507;p31"/>
            <p:cNvSpPr txBox="1"/>
            <p:nvPr/>
          </p:nvSpPr>
          <p:spPr>
            <a:xfrm>
              <a:off x="652576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508" name="Google Shape;508;p31"/>
            <p:cNvSpPr txBox="1"/>
            <p:nvPr/>
          </p:nvSpPr>
          <p:spPr>
            <a:xfrm>
              <a:off x="812596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509" name="Google Shape;509;p31"/>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510" name="Google Shape;510;p31"/>
            <p:cNvSpPr txBox="1"/>
            <p:nvPr/>
          </p:nvSpPr>
          <p:spPr>
            <a:xfrm>
              <a:off x="4123417"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9</a:t>
              </a:r>
              <a:endParaRPr/>
            </a:p>
          </p:txBody>
        </p:sp>
        <p:sp>
          <p:nvSpPr>
            <p:cNvPr id="511" name="Google Shape;511;p31"/>
            <p:cNvSpPr txBox="1"/>
            <p:nvPr/>
          </p:nvSpPr>
          <p:spPr>
            <a:xfrm>
              <a:off x="470611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512" name="Google Shape;512;p31"/>
            <p:cNvSpPr txBox="1"/>
            <p:nvPr/>
          </p:nvSpPr>
          <p:spPr>
            <a:xfrm>
              <a:off x="582168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18</a:t>
              </a:r>
              <a:endParaRPr/>
            </a:p>
          </p:txBody>
        </p:sp>
        <p:sp>
          <p:nvSpPr>
            <p:cNvPr id="513" name="Google Shape;513;p31"/>
            <p:cNvSpPr txBox="1"/>
            <p:nvPr/>
          </p:nvSpPr>
          <p:spPr>
            <a:xfrm>
              <a:off x="728472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26</a:t>
              </a:r>
              <a:endParaRPr/>
            </a:p>
          </p:txBody>
        </p:sp>
        <p:sp>
          <p:nvSpPr>
            <p:cNvPr id="514" name="Google Shape;514;p31"/>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515" name="Google Shape;515;p31"/>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31"/>
            <p:cNvCxnSpPr/>
            <p:nvPr/>
          </p:nvCxnSpPr>
          <p:spPr>
            <a:xfrm>
              <a:off x="309676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517" name="Google Shape;517;p31"/>
            <p:cNvSpPr txBox="1"/>
            <p:nvPr/>
          </p:nvSpPr>
          <p:spPr>
            <a:xfrm>
              <a:off x="28849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a:t>
              </a:r>
              <a:endParaRPr/>
            </a:p>
          </p:txBody>
        </p:sp>
        <p:sp>
          <p:nvSpPr>
            <p:cNvPr id="518" name="Google Shape;518;p31"/>
            <p:cNvSpPr txBox="1"/>
            <p:nvPr/>
          </p:nvSpPr>
          <p:spPr>
            <a:xfrm>
              <a:off x="34290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grpSp>
      <p:sp>
        <p:nvSpPr>
          <p:cNvPr id="3" name="Slide Number Placeholder 2">
            <a:extLst>
              <a:ext uri="{FF2B5EF4-FFF2-40B4-BE49-F238E27FC236}">
                <a16:creationId xmlns:a16="http://schemas.microsoft.com/office/drawing/2014/main" id="{98E58AA3-56A1-16D0-B4FF-0A07DDFAFCDD}"/>
              </a:ext>
            </a:extLst>
          </p:cNvPr>
          <p:cNvSpPr>
            <a:spLocks noGrp="1"/>
          </p:cNvSpPr>
          <p:nvPr>
            <p:ph type="sldNum" sz="quarter" idx="12"/>
          </p:nvPr>
        </p:nvSpPr>
        <p:spPr/>
        <p:txBody>
          <a:bodyPr/>
          <a:lstStyle/>
          <a:p>
            <a:fld id="{00000000-1234-1234-1234-123412341234}" type="slidenum">
              <a:rPr lang="en-US" smtClean="0"/>
              <a:pPr/>
              <a:t>220</a:t>
            </a:fld>
            <a:endParaRPr lang="en-US" dirty="0"/>
          </a:p>
        </p:txBody>
      </p:sp>
      <p:sp>
        <p:nvSpPr>
          <p:cNvPr id="4" name="Google Shape;484;p30">
            <a:extLst>
              <a:ext uri="{FF2B5EF4-FFF2-40B4-BE49-F238E27FC236}">
                <a16:creationId xmlns:a16="http://schemas.microsoft.com/office/drawing/2014/main" id="{BC525A8B-489B-8A96-2C56-CF9EA6E9E8C3}"/>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5" name="Google Shape;275;p20">
            <a:extLst>
              <a:ext uri="{FF2B5EF4-FFF2-40B4-BE49-F238E27FC236}">
                <a16:creationId xmlns:a16="http://schemas.microsoft.com/office/drawing/2014/main" id="{0457EA99-4EA3-D28F-49BF-E1AD591872E1}"/>
              </a:ext>
            </a:extLst>
          </p:cNvPr>
          <p:cNvSpPr txBox="1">
            <a:spLocks/>
          </p:cNvSpPr>
          <p:nvPr/>
        </p:nvSpPr>
        <p:spPr>
          <a:xfrm>
            <a:off x="774145" y="1221989"/>
            <a:ext cx="2489784"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a:solidFill>
                  <a:schemeClr val="bg1"/>
                </a:solidFill>
                <a:latin typeface="Arial" panose="020B0604020202020204" pitchFamily="34" charset="0"/>
                <a:ea typeface="+mn-ea"/>
                <a:cs typeface="Arial" panose="020B0604020202020204" pitchFamily="34" charset="0"/>
              </a:rPr>
              <a:t>SJF </a:t>
            </a:r>
            <a:r>
              <a:rPr lang="en-US" sz="2400" dirty="0" err="1">
                <a:solidFill>
                  <a:schemeClr val="bg1"/>
                </a:solidFill>
                <a:latin typeface="Arial" panose="020B0604020202020204" pitchFamily="34" charset="0"/>
                <a:ea typeface="+mn-ea"/>
                <a:cs typeface="Arial" panose="020B0604020202020204" pitchFamily="34" charset="0"/>
              </a:rPr>
              <a:t>trưng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dụng</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7" name="Google Shape;324;p23">
            <a:extLst>
              <a:ext uri="{FF2B5EF4-FFF2-40B4-BE49-F238E27FC236}">
                <a16:creationId xmlns:a16="http://schemas.microsoft.com/office/drawing/2014/main" id="{D34BCAF4-9A9A-C18B-8822-B4D653AB1E24}"/>
              </a:ext>
            </a:extLst>
          </p:cNvPr>
          <p:cNvSpPr txBox="1">
            <a:spLocks/>
          </p:cNvSpPr>
          <p:nvPr/>
        </p:nvSpPr>
        <p:spPr>
          <a:xfrm>
            <a:off x="6498772" y="205740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chờ</a:t>
            </a:r>
            <a:r>
              <a:rPr lang="en-US" dirty="0"/>
              <a:t>: </a:t>
            </a:r>
          </a:p>
          <a:p>
            <a:pPr marL="742950" lvl="1" indent="-285750"/>
            <a:r>
              <a:rPr lang="en-US" dirty="0"/>
              <a:t>P1 = 24, P2 = 0, P3 = 13, P4 = 0, P5 = 0</a:t>
            </a:r>
          </a:p>
          <a:p>
            <a:pPr marL="742950" lvl="1" indent="-285750"/>
            <a:r>
              <a:rPr lang="en-US" dirty="0" err="1"/>
              <a:t>Thời</a:t>
            </a:r>
            <a:r>
              <a:rPr lang="en-US" dirty="0"/>
              <a:t> </a:t>
            </a:r>
            <a:r>
              <a:rPr lang="en-US" dirty="0" err="1"/>
              <a:t>gian</a:t>
            </a:r>
            <a:r>
              <a:rPr lang="en-US" dirty="0"/>
              <a:t> </a:t>
            </a:r>
            <a:r>
              <a:rPr lang="en-US" dirty="0" err="1"/>
              <a:t>chờ</a:t>
            </a:r>
            <a:r>
              <a:rPr lang="en-US" dirty="0"/>
              <a:t> </a:t>
            </a:r>
            <a:r>
              <a:rPr lang="en-US" dirty="0" err="1"/>
              <a:t>trung</a:t>
            </a:r>
            <a:r>
              <a:rPr lang="en-US" dirty="0"/>
              <a:t> </a:t>
            </a:r>
            <a:r>
              <a:rPr lang="en-US" dirty="0" err="1"/>
              <a:t>bình</a:t>
            </a:r>
            <a:r>
              <a:rPr lang="en-US" dirty="0"/>
              <a:t>: </a:t>
            </a:r>
            <a:br>
              <a:rPr lang="en-US" dirty="0"/>
            </a:br>
            <a:r>
              <a:rPr lang="en-US" dirty="0"/>
              <a:t>(24 + 0 + 13 + 0 + 0)/5 = 7.4</a:t>
            </a:r>
          </a:p>
        </p:txBody>
      </p:sp>
      <p:sp>
        <p:nvSpPr>
          <p:cNvPr id="10" name="TextBox 9">
            <a:extLst>
              <a:ext uri="{FF2B5EF4-FFF2-40B4-BE49-F238E27FC236}">
                <a16:creationId xmlns:a16="http://schemas.microsoft.com/office/drawing/2014/main" id="{33B8CBD2-B404-41B7-3F88-171EE9963799}"/>
              </a:ext>
            </a:extLst>
          </p:cNvPr>
          <p:cNvSpPr txBox="1"/>
          <p:nvPr/>
        </p:nvSpPr>
        <p:spPr>
          <a:xfrm>
            <a:off x="812074" y="4714876"/>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Tree>
    <p:extLst>
      <p:ext uri="{BB962C8B-B14F-4D97-AF65-F5344CB8AC3E}">
        <p14:creationId xmlns:p14="http://schemas.microsoft.com/office/powerpoint/2010/main" val="3764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6" name="Google Shape;496;p3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497" name="Google Shape;497;p31"/>
          <p:cNvGraphicFramePr/>
          <p:nvPr>
            <p:extLst/>
          </p:nvPr>
        </p:nvGraphicFramePr>
        <p:xfrm>
          <a:off x="780289" y="2057400"/>
          <a:ext cx="5105400" cy="2363406"/>
        </p:xfrm>
        <a:graphic>
          <a:graphicData uri="http://schemas.openxmlformats.org/drawingml/2006/table">
            <a:tbl>
              <a:tblPr firstRow="1" bandRow="1">
                <a:noFill/>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pSp>
        <p:nvGrpSpPr>
          <p:cNvPr id="6" name="Group 5">
            <a:extLst>
              <a:ext uri="{FF2B5EF4-FFF2-40B4-BE49-F238E27FC236}">
                <a16:creationId xmlns:a16="http://schemas.microsoft.com/office/drawing/2014/main" id="{CAF0AFA6-BE3C-342E-45F8-26250D3E88EC}"/>
              </a:ext>
            </a:extLst>
          </p:cNvPr>
          <p:cNvGrpSpPr/>
          <p:nvPr/>
        </p:nvGrpSpPr>
        <p:grpSpPr>
          <a:xfrm>
            <a:off x="545483" y="5422448"/>
            <a:ext cx="7031869" cy="1085910"/>
            <a:chOff x="2494025" y="4114800"/>
            <a:chExt cx="7031869" cy="1085910"/>
          </a:xfrm>
        </p:grpSpPr>
        <p:sp>
          <p:nvSpPr>
            <p:cNvPr id="498" name="Google Shape;498;p31"/>
            <p:cNvSpPr/>
            <p:nvPr/>
          </p:nvSpPr>
          <p:spPr>
            <a:xfrm>
              <a:off x="2727960" y="4114800"/>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499" name="Google Shape;499;p31"/>
            <p:cNvCxnSpPr/>
            <p:nvPr/>
          </p:nvCxnSpPr>
          <p:spPr>
            <a:xfrm>
              <a:off x="2727960"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0" name="Google Shape;500;p31"/>
            <p:cNvCxnSpPr/>
            <p:nvPr/>
          </p:nvCxnSpPr>
          <p:spPr>
            <a:xfrm>
              <a:off x="437692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p31"/>
            <p:cNvCxnSpPr/>
            <p:nvPr/>
          </p:nvCxnSpPr>
          <p:spPr>
            <a:xfrm>
              <a:off x="492556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p31"/>
            <p:cNvCxnSpPr/>
            <p:nvPr/>
          </p:nvCxnSpPr>
          <p:spPr>
            <a:xfrm>
              <a:off x="602284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03" name="Google Shape;503;p31"/>
            <p:cNvCxnSpPr/>
            <p:nvPr/>
          </p:nvCxnSpPr>
          <p:spPr>
            <a:xfrm>
              <a:off x="748588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504" name="Google Shape;504;p31"/>
            <p:cNvSpPr txBox="1"/>
            <p:nvPr/>
          </p:nvSpPr>
          <p:spPr>
            <a:xfrm>
              <a:off x="2685289" y="4133088"/>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505" name="Google Shape;505;p31"/>
            <p:cNvSpPr txBox="1"/>
            <p:nvPr/>
          </p:nvSpPr>
          <p:spPr>
            <a:xfrm>
              <a:off x="442264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506" name="Google Shape;506;p31"/>
            <p:cNvSpPr txBox="1"/>
            <p:nvPr/>
          </p:nvSpPr>
          <p:spPr>
            <a:xfrm>
              <a:off x="524560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507" name="Google Shape;507;p31"/>
            <p:cNvSpPr txBox="1"/>
            <p:nvPr/>
          </p:nvSpPr>
          <p:spPr>
            <a:xfrm>
              <a:off x="652576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508" name="Google Shape;508;p31"/>
            <p:cNvSpPr txBox="1"/>
            <p:nvPr/>
          </p:nvSpPr>
          <p:spPr>
            <a:xfrm>
              <a:off x="8125969"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509" name="Google Shape;509;p31"/>
            <p:cNvSpPr txBox="1"/>
            <p:nvPr/>
          </p:nvSpPr>
          <p:spPr>
            <a:xfrm>
              <a:off x="2494025"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510" name="Google Shape;510;p31"/>
            <p:cNvSpPr txBox="1"/>
            <p:nvPr/>
          </p:nvSpPr>
          <p:spPr>
            <a:xfrm>
              <a:off x="4123417"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9</a:t>
              </a:r>
              <a:endParaRPr/>
            </a:p>
          </p:txBody>
        </p:sp>
        <p:sp>
          <p:nvSpPr>
            <p:cNvPr id="511" name="Google Shape;511;p31"/>
            <p:cNvSpPr txBox="1"/>
            <p:nvPr/>
          </p:nvSpPr>
          <p:spPr>
            <a:xfrm>
              <a:off x="470611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512" name="Google Shape;512;p31"/>
            <p:cNvSpPr txBox="1"/>
            <p:nvPr/>
          </p:nvSpPr>
          <p:spPr>
            <a:xfrm>
              <a:off x="582168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18</a:t>
              </a:r>
              <a:endParaRPr/>
            </a:p>
          </p:txBody>
        </p:sp>
        <p:sp>
          <p:nvSpPr>
            <p:cNvPr id="513" name="Google Shape;513;p31"/>
            <p:cNvSpPr txBox="1"/>
            <p:nvPr/>
          </p:nvSpPr>
          <p:spPr>
            <a:xfrm>
              <a:off x="7284721"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26</a:t>
              </a:r>
              <a:endParaRPr/>
            </a:p>
          </p:txBody>
        </p:sp>
        <p:sp>
          <p:nvSpPr>
            <p:cNvPr id="514" name="Google Shape;514;p31"/>
            <p:cNvSpPr txBox="1"/>
            <p:nvPr/>
          </p:nvSpPr>
          <p:spPr>
            <a:xfrm>
              <a:off x="9058023"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515" name="Google Shape;515;p31"/>
            <p:cNvCxnSpPr/>
            <p:nvPr/>
          </p:nvCxnSpPr>
          <p:spPr>
            <a:xfrm>
              <a:off x="9314688" y="4114800"/>
              <a:ext cx="0" cy="6858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31"/>
            <p:cNvCxnSpPr/>
            <p:nvPr/>
          </p:nvCxnSpPr>
          <p:spPr>
            <a:xfrm>
              <a:off x="3096768" y="4114800"/>
              <a:ext cx="0" cy="685800"/>
            </a:xfrm>
            <a:prstGeom prst="straightConnector1">
              <a:avLst/>
            </a:prstGeom>
            <a:noFill/>
            <a:ln w="9525" cap="flat" cmpd="sng">
              <a:solidFill>
                <a:schemeClr val="dk1"/>
              </a:solidFill>
              <a:prstDash val="solid"/>
              <a:round/>
              <a:headEnd type="none" w="med" len="med"/>
              <a:tailEnd type="none" w="med" len="med"/>
            </a:ln>
          </p:spPr>
        </p:cxnSp>
        <p:sp>
          <p:nvSpPr>
            <p:cNvPr id="517" name="Google Shape;517;p31"/>
            <p:cNvSpPr txBox="1"/>
            <p:nvPr/>
          </p:nvSpPr>
          <p:spPr>
            <a:xfrm>
              <a:off x="2884930" y="4800600"/>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a:t>
              </a:r>
              <a:endParaRPr/>
            </a:p>
          </p:txBody>
        </p:sp>
        <p:sp>
          <p:nvSpPr>
            <p:cNvPr id="518" name="Google Shape;518;p31"/>
            <p:cNvSpPr txBox="1"/>
            <p:nvPr/>
          </p:nvSpPr>
          <p:spPr>
            <a:xfrm>
              <a:off x="3429001" y="4133088"/>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grpSp>
      <p:sp>
        <p:nvSpPr>
          <p:cNvPr id="3" name="Slide Number Placeholder 2">
            <a:extLst>
              <a:ext uri="{FF2B5EF4-FFF2-40B4-BE49-F238E27FC236}">
                <a16:creationId xmlns:a16="http://schemas.microsoft.com/office/drawing/2014/main" id="{98E58AA3-56A1-16D0-B4FF-0A07DDFAFCDD}"/>
              </a:ext>
            </a:extLst>
          </p:cNvPr>
          <p:cNvSpPr>
            <a:spLocks noGrp="1"/>
          </p:cNvSpPr>
          <p:nvPr>
            <p:ph type="sldNum" sz="quarter" idx="12"/>
          </p:nvPr>
        </p:nvSpPr>
        <p:spPr/>
        <p:txBody>
          <a:bodyPr/>
          <a:lstStyle/>
          <a:p>
            <a:fld id="{00000000-1234-1234-1234-123412341234}" type="slidenum">
              <a:rPr lang="en-US" smtClean="0"/>
              <a:pPr/>
              <a:t>221</a:t>
            </a:fld>
            <a:endParaRPr lang="en-US" dirty="0"/>
          </a:p>
        </p:txBody>
      </p:sp>
      <p:sp>
        <p:nvSpPr>
          <p:cNvPr id="4" name="Google Shape;484;p30">
            <a:extLst>
              <a:ext uri="{FF2B5EF4-FFF2-40B4-BE49-F238E27FC236}">
                <a16:creationId xmlns:a16="http://schemas.microsoft.com/office/drawing/2014/main" id="{BC525A8B-489B-8A96-2C56-CF9EA6E9E8C3}"/>
              </a:ext>
            </a:extLst>
          </p:cNvPr>
          <p:cNvSpPr txBox="1">
            <a:spLocks noGrp="1"/>
          </p:cNvSpPr>
          <p:nvPr>
            <p:ph type="title"/>
          </p:nvPr>
        </p:nvSpPr>
        <p:spPr>
          <a:xfrm>
            <a:off x="774145" y="223964"/>
            <a:ext cx="10579655" cy="785896"/>
          </a:xfrm>
          <a:prstGeom prst="rect">
            <a:avLst/>
          </a:prstGeom>
          <a:noFill/>
          <a:ln>
            <a:noFill/>
          </a:ln>
        </p:spPr>
        <p:txBody>
          <a:bodyPr spcFirstLastPara="1" wrap="square" lIns="91425" tIns="45700" rIns="91425" bIns="45700" anchor="ctr" anchorCtr="0">
            <a:noAutofit/>
          </a:bodyPr>
          <a:lstStyle/>
          <a:p>
            <a:r>
              <a:rPr lang="en-US" dirty="0"/>
              <a:t>4.3. Shortest-Job-First (SJF)</a:t>
            </a:r>
            <a:endParaRPr dirty="0"/>
          </a:p>
        </p:txBody>
      </p:sp>
      <p:sp>
        <p:nvSpPr>
          <p:cNvPr id="5" name="Google Shape;275;p20">
            <a:extLst>
              <a:ext uri="{FF2B5EF4-FFF2-40B4-BE49-F238E27FC236}">
                <a16:creationId xmlns:a16="http://schemas.microsoft.com/office/drawing/2014/main" id="{0457EA99-4EA3-D28F-49BF-E1AD591872E1}"/>
              </a:ext>
            </a:extLst>
          </p:cNvPr>
          <p:cNvSpPr txBox="1">
            <a:spLocks/>
          </p:cNvSpPr>
          <p:nvPr/>
        </p:nvSpPr>
        <p:spPr>
          <a:xfrm>
            <a:off x="774145" y="1221989"/>
            <a:ext cx="2489784"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a:solidFill>
                  <a:schemeClr val="bg1"/>
                </a:solidFill>
                <a:latin typeface="Arial" panose="020B0604020202020204" pitchFamily="34" charset="0"/>
                <a:ea typeface="+mn-ea"/>
                <a:cs typeface="Arial" panose="020B0604020202020204" pitchFamily="34" charset="0"/>
              </a:rPr>
              <a:t>SJF </a:t>
            </a:r>
            <a:r>
              <a:rPr lang="en-US" sz="2400" dirty="0" err="1">
                <a:solidFill>
                  <a:schemeClr val="bg1"/>
                </a:solidFill>
                <a:latin typeface="Arial" panose="020B0604020202020204" pitchFamily="34" charset="0"/>
                <a:ea typeface="+mn-ea"/>
                <a:cs typeface="Arial" panose="020B0604020202020204" pitchFamily="34" charset="0"/>
              </a:rPr>
              <a:t>trưng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dụng</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7" name="Google Shape;324;p23">
            <a:extLst>
              <a:ext uri="{FF2B5EF4-FFF2-40B4-BE49-F238E27FC236}">
                <a16:creationId xmlns:a16="http://schemas.microsoft.com/office/drawing/2014/main" id="{D34BCAF4-9A9A-C18B-8822-B4D653AB1E24}"/>
              </a:ext>
            </a:extLst>
          </p:cNvPr>
          <p:cNvSpPr txBox="1">
            <a:spLocks/>
          </p:cNvSpPr>
          <p:nvPr/>
        </p:nvSpPr>
        <p:spPr>
          <a:xfrm>
            <a:off x="6498772" y="205740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p>
          <a:p>
            <a:pPr marL="742950" lvl="1" indent="-285750"/>
            <a:r>
              <a:rPr lang="en-US" dirty="0"/>
              <a:t>P1 = 36, P2 = 7, P3 = 21, P4 = 3, P5 = 6</a:t>
            </a:r>
          </a:p>
          <a:p>
            <a:pPr marL="742950" lvl="1" indent="-285750"/>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 (36 + 7 + 21 + 3 + 6)/5 = 14.6</a:t>
            </a:r>
          </a:p>
        </p:txBody>
      </p:sp>
      <p:sp>
        <p:nvSpPr>
          <p:cNvPr id="10" name="TextBox 9">
            <a:extLst>
              <a:ext uri="{FF2B5EF4-FFF2-40B4-BE49-F238E27FC236}">
                <a16:creationId xmlns:a16="http://schemas.microsoft.com/office/drawing/2014/main" id="{33B8CBD2-B404-41B7-3F88-171EE9963799}"/>
              </a:ext>
            </a:extLst>
          </p:cNvPr>
          <p:cNvSpPr txBox="1"/>
          <p:nvPr/>
        </p:nvSpPr>
        <p:spPr>
          <a:xfrm>
            <a:off x="812074" y="4714876"/>
            <a:ext cx="221567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p>
        </p:txBody>
      </p:sp>
    </p:spTree>
    <p:extLst>
      <p:ext uri="{BB962C8B-B14F-4D97-AF65-F5344CB8AC3E}">
        <p14:creationId xmlns:p14="http://schemas.microsoft.com/office/powerpoint/2010/main" val="2486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4"/>
          <p:cNvSpPr txBox="1">
            <a:spLocks noGrp="1"/>
          </p:cNvSpPr>
          <p:nvPr>
            <p:ph type="title"/>
          </p:nvPr>
        </p:nvSpPr>
        <p:spPr>
          <a:xfrm>
            <a:off x="774145" y="1159072"/>
            <a:ext cx="401263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Nhận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xét</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về</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giải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thuật</a:t>
            </a:r>
            <a:r>
              <a:rPr lang="en-US" sz="2400" dirty="0">
                <a:solidFill>
                  <a:schemeClr val="bg1"/>
                </a:solidFill>
                <a:latin typeface="Arial" panose="020B0604020202020204" pitchFamily="34" charset="0"/>
                <a:ea typeface="+mn-ea"/>
                <a:cs typeface="Arial" panose="020B0604020202020204" pitchFamily="34" charset="0"/>
              </a:rPr>
              <a:t> SJF</a:t>
            </a:r>
            <a:endParaRPr sz="2400" dirty="0">
              <a:solidFill>
                <a:schemeClr val="bg1"/>
              </a:solidFill>
              <a:latin typeface="Arial" panose="020B0604020202020204" pitchFamily="34" charset="0"/>
              <a:ea typeface="+mn-ea"/>
              <a:cs typeface="Arial" panose="020B0604020202020204" pitchFamily="34" charset="0"/>
            </a:endParaRPr>
          </a:p>
        </p:txBody>
      </p:sp>
      <p:sp>
        <p:nvSpPr>
          <p:cNvPr id="588" name="Google Shape;588;p34"/>
          <p:cNvSpPr txBox="1">
            <a:spLocks noGrp="1"/>
          </p:cNvSpPr>
          <p:nvPr>
            <p:ph idx="1"/>
          </p:nvPr>
        </p:nvSpPr>
        <p:spPr>
          <a:xfrm>
            <a:off x="774145" y="1948544"/>
            <a:ext cx="10579654" cy="3750384"/>
          </a:xfrm>
          <a:prstGeom prst="rect">
            <a:avLst/>
          </a:prstGeom>
          <a:noFill/>
          <a:ln>
            <a:noFill/>
          </a:ln>
        </p:spPr>
        <p:txBody>
          <a:bodyPr spcFirstLastPara="1" wrap="square" lIns="91425" tIns="45700" rIns="91425" bIns="45700" anchor="t" anchorCtr="0">
            <a:noAutofit/>
          </a:bodyPr>
          <a:lstStyle/>
          <a:p>
            <a:pPr marL="342900" indent="-342900"/>
            <a:r>
              <a:rPr lang="en-US" sz="2000" dirty="0" err="1"/>
              <a:t>Có</a:t>
            </a:r>
            <a:r>
              <a:rPr lang="en-US" sz="2000" dirty="0"/>
              <a:t> </a:t>
            </a:r>
            <a:r>
              <a:rPr lang="en-US" sz="2000" dirty="0" err="1"/>
              <a:t>thể</a:t>
            </a:r>
            <a:r>
              <a:rPr lang="en-US" sz="2000" dirty="0"/>
              <a:t> </a:t>
            </a:r>
            <a:r>
              <a:rPr lang="en-US" sz="2000" dirty="0" err="1"/>
              <a:t>xảy</a:t>
            </a:r>
            <a:r>
              <a:rPr lang="en-US" sz="2000" dirty="0"/>
              <a:t> </a:t>
            </a:r>
            <a:r>
              <a:rPr lang="en-US" sz="2000" dirty="0" err="1"/>
              <a:t>ra</a:t>
            </a:r>
            <a:r>
              <a:rPr lang="en-US" sz="2000" dirty="0"/>
              <a:t> </a:t>
            </a:r>
            <a:r>
              <a:rPr lang="en-US" sz="2000" dirty="0" err="1"/>
              <a:t>tình</a:t>
            </a:r>
            <a:r>
              <a:rPr lang="en-US" sz="2000" dirty="0"/>
              <a:t> </a:t>
            </a:r>
            <a:r>
              <a:rPr lang="en-US" sz="2000" dirty="0" err="1"/>
              <a:t>trạng</a:t>
            </a:r>
            <a:r>
              <a:rPr lang="en-US" sz="2000" dirty="0"/>
              <a:t> “</a:t>
            </a:r>
            <a:r>
              <a:rPr lang="en-US" sz="2000" dirty="0" err="1"/>
              <a:t>đói</a:t>
            </a:r>
            <a:r>
              <a:rPr lang="en-US" sz="2000" dirty="0"/>
              <a:t>” </a:t>
            </a:r>
            <a:r>
              <a:rPr lang="en-US" sz="2000" dirty="0" err="1"/>
              <a:t>tài</a:t>
            </a:r>
            <a:r>
              <a:rPr lang="en-US" sz="2000" dirty="0"/>
              <a:t> </a:t>
            </a:r>
            <a:r>
              <a:rPr lang="en-US" sz="2000" dirty="0" err="1"/>
              <a:t>nguyên</a:t>
            </a:r>
            <a:r>
              <a:rPr lang="en-US" sz="2000" dirty="0"/>
              <a:t> (</a:t>
            </a:r>
            <a:r>
              <a:rPr lang="en-US" sz="2000" b="1" dirty="0">
                <a:gradFill>
                  <a:gsLst>
                    <a:gs pos="0">
                      <a:srgbClr val="0072FF"/>
                    </a:gs>
                    <a:gs pos="100000">
                      <a:srgbClr val="00C6FF"/>
                    </a:gs>
                  </a:gsLst>
                  <a:lin ang="2700000" scaled="1"/>
                </a:gradFill>
              </a:rPr>
              <a:t>starvation</a:t>
            </a:r>
            <a:r>
              <a:rPr lang="en-US" sz="2000" dirty="0"/>
              <a:t>) </a:t>
            </a:r>
            <a:r>
              <a:rPr lang="en-US" sz="2000" dirty="0" err="1"/>
              <a:t>đối</a:t>
            </a:r>
            <a:r>
              <a:rPr lang="en-US" sz="2000" dirty="0"/>
              <a:t> </a:t>
            </a:r>
            <a:r>
              <a:rPr lang="en-US" sz="2000" dirty="0" err="1"/>
              <a:t>với</a:t>
            </a:r>
            <a:r>
              <a:rPr lang="en-US" sz="2000" dirty="0"/>
              <a:t> </a:t>
            </a:r>
            <a:r>
              <a:rPr lang="en-US" sz="2000" dirty="0" err="1"/>
              <a:t>các</a:t>
            </a:r>
            <a:r>
              <a:rPr lang="en-US" sz="2000" dirty="0"/>
              <a:t> </a:t>
            </a:r>
            <a:r>
              <a:rPr lang="en-US" sz="2000" dirty="0" err="1"/>
              <a:t>tiến</a:t>
            </a:r>
            <a:r>
              <a:rPr lang="en-US" sz="2000" dirty="0"/>
              <a:t> </a:t>
            </a:r>
            <a:r>
              <a:rPr lang="en-US" sz="2000" dirty="0" err="1"/>
              <a:t>trình</a:t>
            </a:r>
            <a:r>
              <a:rPr lang="en-US" sz="2000" dirty="0"/>
              <a:t> </a:t>
            </a:r>
            <a:r>
              <a:rPr lang="en-US" sz="2000" dirty="0" err="1"/>
              <a:t>có</a:t>
            </a:r>
            <a:r>
              <a:rPr lang="en-US" sz="2000" dirty="0"/>
              <a:t> </a:t>
            </a:r>
            <a:r>
              <a:rPr lang="en-US" sz="2000" i="1" dirty="0"/>
              <a:t>CPU-burst</a:t>
            </a:r>
            <a:r>
              <a:rPr lang="en-US" sz="2000" dirty="0"/>
              <a:t> </a:t>
            </a:r>
            <a:r>
              <a:rPr lang="en-US" sz="2000" dirty="0" err="1"/>
              <a:t>lớn</a:t>
            </a:r>
            <a:r>
              <a:rPr lang="en-US" sz="2000" dirty="0"/>
              <a:t> </a:t>
            </a:r>
            <a:r>
              <a:rPr lang="en-US" sz="2000" dirty="0" err="1"/>
              <a:t>nếu</a:t>
            </a:r>
            <a:r>
              <a:rPr lang="en-US" sz="2000" dirty="0"/>
              <a:t> </a:t>
            </a:r>
            <a:r>
              <a:rPr lang="en-US" sz="2000" dirty="0" err="1"/>
              <a:t>có</a:t>
            </a:r>
            <a:r>
              <a:rPr lang="en-US" sz="2000" dirty="0"/>
              <a:t> </a:t>
            </a:r>
            <a:r>
              <a:rPr lang="en-US" sz="2000" dirty="0" err="1"/>
              <a:t>nhiều</a:t>
            </a:r>
            <a:r>
              <a:rPr lang="en-US" sz="2000" dirty="0"/>
              <a:t> </a:t>
            </a:r>
            <a:r>
              <a:rPr lang="en-US" sz="2000" dirty="0" err="1"/>
              <a:t>tiến</a:t>
            </a:r>
            <a:r>
              <a:rPr lang="en-US" sz="2000" dirty="0"/>
              <a:t> </a:t>
            </a:r>
            <a:r>
              <a:rPr lang="en-US" sz="2000" dirty="0" err="1"/>
              <a:t>trình</a:t>
            </a:r>
            <a:r>
              <a:rPr lang="en-US" sz="2000" dirty="0"/>
              <a:t> </a:t>
            </a:r>
            <a:r>
              <a:rPr lang="en-US" sz="2000" dirty="0" err="1"/>
              <a:t>với</a:t>
            </a:r>
            <a:r>
              <a:rPr lang="en-US" sz="2000" dirty="0"/>
              <a:t> </a:t>
            </a:r>
            <a:r>
              <a:rPr lang="en-US" sz="2000" i="1" dirty="0"/>
              <a:t>CPU-burst</a:t>
            </a:r>
            <a:r>
              <a:rPr lang="en-US" sz="2000" dirty="0"/>
              <a:t> </a:t>
            </a:r>
            <a:r>
              <a:rPr lang="en-US" sz="2000" dirty="0" err="1"/>
              <a:t>nhỏ</a:t>
            </a:r>
            <a:r>
              <a:rPr lang="en-US" sz="2000" dirty="0"/>
              <a:t> (</a:t>
            </a:r>
            <a:r>
              <a:rPr lang="en-US" sz="2000" dirty="0" err="1"/>
              <a:t>liên</a:t>
            </a:r>
            <a:r>
              <a:rPr lang="en-US" sz="2000" dirty="0"/>
              <a:t> </a:t>
            </a:r>
            <a:r>
              <a:rPr lang="en-US" sz="2000" dirty="0" err="1"/>
              <a:t>tục</a:t>
            </a:r>
            <a:r>
              <a:rPr lang="en-US" sz="2000" dirty="0"/>
              <a:t>) </a:t>
            </a:r>
            <a:r>
              <a:rPr lang="en-US" sz="2000" dirty="0" err="1"/>
              <a:t>xuất</a:t>
            </a:r>
            <a:r>
              <a:rPr lang="en-US" sz="2000" dirty="0"/>
              <a:t> </a:t>
            </a:r>
            <a:r>
              <a:rPr lang="en-US" sz="2000" dirty="0" err="1"/>
              <a:t>hiện</a:t>
            </a:r>
            <a:r>
              <a:rPr lang="en-US" sz="2000" dirty="0"/>
              <a:t> </a:t>
            </a:r>
            <a:r>
              <a:rPr lang="en-US" sz="2000" dirty="0" err="1"/>
              <a:t>trong</a:t>
            </a:r>
            <a:r>
              <a:rPr lang="en-US" sz="2000" dirty="0"/>
              <a:t> </a:t>
            </a:r>
            <a:r>
              <a:rPr lang="en-US" sz="2000" dirty="0" err="1"/>
              <a:t>hệ</a:t>
            </a:r>
            <a:r>
              <a:rPr lang="en-US" sz="2000" dirty="0"/>
              <a:t> </a:t>
            </a:r>
            <a:r>
              <a:rPr lang="en-US" sz="2000" dirty="0" err="1"/>
              <a:t>thống</a:t>
            </a:r>
            <a:r>
              <a:rPr lang="en-US" sz="2000" dirty="0"/>
              <a:t>.</a:t>
            </a:r>
            <a:endParaRPr sz="2000" dirty="0"/>
          </a:p>
          <a:p>
            <a:pPr marL="342900" indent="-342900"/>
            <a:r>
              <a:rPr lang="en-US" sz="2000" dirty="0" err="1"/>
              <a:t>Cơ</a:t>
            </a:r>
            <a:r>
              <a:rPr lang="en-US" sz="2000" dirty="0"/>
              <a:t> </a:t>
            </a:r>
            <a:r>
              <a:rPr lang="en-US" sz="2000" dirty="0" err="1"/>
              <a:t>chế</a:t>
            </a:r>
            <a:r>
              <a:rPr lang="en-US" sz="2000" dirty="0"/>
              <a:t> </a:t>
            </a:r>
            <a:r>
              <a:rPr lang="en-US" sz="2000" dirty="0" err="1"/>
              <a:t>không</a:t>
            </a:r>
            <a:r>
              <a:rPr lang="en-US" sz="2000" dirty="0"/>
              <a:t> </a:t>
            </a:r>
            <a:r>
              <a:rPr lang="en-US" sz="2000" dirty="0" err="1"/>
              <a:t>trưng</a:t>
            </a:r>
            <a:r>
              <a:rPr lang="en-US" sz="2000" dirty="0"/>
              <a:t> </a:t>
            </a:r>
            <a:r>
              <a:rPr lang="en-US" sz="2000" dirty="0" err="1"/>
              <a:t>dụng</a:t>
            </a:r>
            <a:r>
              <a:rPr lang="en-US" sz="2000" dirty="0"/>
              <a:t> </a:t>
            </a:r>
            <a:r>
              <a:rPr lang="en-US" sz="2000" dirty="0" err="1"/>
              <a:t>không</a:t>
            </a:r>
            <a:r>
              <a:rPr lang="en-US" sz="2000" dirty="0"/>
              <a:t> </a:t>
            </a:r>
            <a:r>
              <a:rPr lang="en-US" sz="2000" dirty="0" err="1"/>
              <a:t>phù</a:t>
            </a:r>
            <a:r>
              <a:rPr lang="en-US" sz="2000" dirty="0"/>
              <a:t> </a:t>
            </a:r>
            <a:r>
              <a:rPr lang="en-US" sz="2000" dirty="0" err="1"/>
              <a:t>hợp</a:t>
            </a:r>
            <a:r>
              <a:rPr lang="en-US" sz="2000" dirty="0"/>
              <a:t> </a:t>
            </a:r>
            <a:r>
              <a:rPr lang="en-US" sz="2000" dirty="0" err="1"/>
              <a:t>cho</a:t>
            </a:r>
            <a:r>
              <a:rPr lang="en-US" sz="2000" dirty="0"/>
              <a:t> </a:t>
            </a:r>
            <a:r>
              <a:rPr lang="en-US" sz="2000" dirty="0" err="1"/>
              <a:t>hệ</a:t>
            </a:r>
            <a:r>
              <a:rPr lang="en-US" sz="2000" dirty="0"/>
              <a:t> </a:t>
            </a:r>
            <a:r>
              <a:rPr lang="en-US" sz="2000" dirty="0" err="1"/>
              <a:t>thống</a:t>
            </a:r>
            <a:r>
              <a:rPr lang="en-US" sz="2000" dirty="0"/>
              <a:t> time sharing (interactive).</a:t>
            </a:r>
            <a:endParaRPr sz="2000" dirty="0"/>
          </a:p>
          <a:p>
            <a:pPr marL="342900" indent="-342900"/>
            <a:r>
              <a:rPr lang="en-US" sz="2000" dirty="0" err="1"/>
              <a:t>Giải</a:t>
            </a:r>
            <a:r>
              <a:rPr lang="en-US" sz="2000" dirty="0"/>
              <a:t> </a:t>
            </a:r>
            <a:r>
              <a:rPr lang="en-US" sz="2000" dirty="0" err="1"/>
              <a:t>thuật</a:t>
            </a:r>
            <a:r>
              <a:rPr lang="en-US" sz="2000" dirty="0"/>
              <a:t> SJF </a:t>
            </a:r>
            <a:r>
              <a:rPr lang="en-US" sz="2000" dirty="0" err="1"/>
              <a:t>ngầm</a:t>
            </a:r>
            <a:r>
              <a:rPr lang="en-US" sz="2000" dirty="0"/>
              <a:t> </a:t>
            </a:r>
            <a:r>
              <a:rPr lang="en-US" sz="2000" dirty="0" err="1"/>
              <a:t>định</a:t>
            </a:r>
            <a:r>
              <a:rPr lang="en-US" sz="2000" dirty="0"/>
              <a:t> </a:t>
            </a:r>
            <a:r>
              <a:rPr lang="en-US" sz="2000" dirty="0" err="1"/>
              <a:t>rằng</a:t>
            </a:r>
            <a:r>
              <a:rPr lang="en-US" sz="2000" dirty="0"/>
              <a:t> </a:t>
            </a:r>
            <a:r>
              <a:rPr lang="en-US" sz="2000" dirty="0" err="1"/>
              <a:t>độ</a:t>
            </a:r>
            <a:r>
              <a:rPr lang="en-US" sz="2000" dirty="0"/>
              <a:t> </a:t>
            </a:r>
            <a:r>
              <a:rPr lang="en-US" sz="2000" dirty="0" err="1"/>
              <a:t>ưu</a:t>
            </a:r>
            <a:r>
              <a:rPr lang="en-US" sz="2000" dirty="0"/>
              <a:t> </a:t>
            </a:r>
            <a:r>
              <a:rPr lang="en-US" sz="2000" dirty="0" err="1"/>
              <a:t>tiên</a:t>
            </a:r>
            <a:r>
              <a:rPr lang="en-US" sz="2000" dirty="0"/>
              <a:t> </a:t>
            </a:r>
            <a:r>
              <a:rPr lang="en-US" sz="2000" dirty="0" err="1"/>
              <a:t>được</a:t>
            </a:r>
            <a:r>
              <a:rPr lang="en-US" sz="2000" dirty="0"/>
              <a:t> </a:t>
            </a:r>
            <a:r>
              <a:rPr lang="en-US" sz="2000" dirty="0" err="1"/>
              <a:t>xác</a:t>
            </a:r>
            <a:r>
              <a:rPr lang="en-US" sz="2000" dirty="0"/>
              <a:t> </a:t>
            </a:r>
            <a:r>
              <a:rPr lang="en-US" sz="2000" dirty="0" err="1"/>
              <a:t>định</a:t>
            </a:r>
            <a:r>
              <a:rPr lang="en-US" sz="2000" dirty="0"/>
              <a:t> </a:t>
            </a:r>
            <a:r>
              <a:rPr lang="en-US" sz="2000" dirty="0" err="1"/>
              <a:t>dựa</a:t>
            </a:r>
            <a:r>
              <a:rPr lang="en-US" sz="2000" dirty="0"/>
              <a:t> </a:t>
            </a:r>
            <a:r>
              <a:rPr lang="en-US" sz="2000" dirty="0" err="1"/>
              <a:t>theo</a:t>
            </a:r>
            <a:r>
              <a:rPr lang="en-US" sz="2000" dirty="0"/>
              <a:t> </a:t>
            </a:r>
            <a:r>
              <a:rPr lang="en-US" sz="2000" dirty="0" err="1"/>
              <a:t>độ</a:t>
            </a:r>
            <a:r>
              <a:rPr lang="en-US" sz="2000" dirty="0"/>
              <a:t> </a:t>
            </a:r>
            <a:r>
              <a:rPr lang="en-US" sz="2000" dirty="0" err="1"/>
              <a:t>dài</a:t>
            </a:r>
            <a:r>
              <a:rPr lang="en-US" sz="2000" dirty="0"/>
              <a:t> </a:t>
            </a:r>
            <a:r>
              <a:rPr lang="en-US" sz="2000" i="1" dirty="0"/>
              <a:t>CPU-burst</a:t>
            </a:r>
            <a:r>
              <a:rPr lang="en-US" sz="2000" dirty="0"/>
              <a:t>. </a:t>
            </a:r>
            <a:endParaRPr sz="2000" dirty="0"/>
          </a:p>
          <a:p>
            <a:pPr marL="0" indent="0">
              <a:buNone/>
            </a:pPr>
            <a:r>
              <a:rPr lang="en-US" sz="2000" dirty="0">
                <a:sym typeface="Wingdings" pitchFamily="2" charset="2"/>
              </a:rPr>
              <a:t> </a:t>
            </a:r>
            <a:r>
              <a:rPr lang="en-US" sz="2000" dirty="0" err="1"/>
              <a:t>Các</a:t>
            </a:r>
            <a:r>
              <a:rPr lang="en-US" sz="2000" dirty="0"/>
              <a:t> </a:t>
            </a:r>
            <a:r>
              <a:rPr lang="en-US" sz="2000" dirty="0" err="1"/>
              <a:t>tiến</a:t>
            </a:r>
            <a:r>
              <a:rPr lang="en-US" sz="2000" dirty="0"/>
              <a:t> </a:t>
            </a:r>
            <a:r>
              <a:rPr lang="en-US" sz="2000" dirty="0" err="1"/>
              <a:t>trình</a:t>
            </a:r>
            <a:r>
              <a:rPr lang="en-US" sz="2000" dirty="0"/>
              <a:t> </a:t>
            </a:r>
            <a:r>
              <a:rPr lang="en-US" sz="2000" dirty="0" err="1"/>
              <a:t>hướng</a:t>
            </a:r>
            <a:r>
              <a:rPr lang="en-US" sz="2000" dirty="0"/>
              <a:t> CPU (CPU-bound) </a:t>
            </a:r>
            <a:r>
              <a:rPr lang="en-US" sz="2000" dirty="0" err="1"/>
              <a:t>có</a:t>
            </a:r>
            <a:r>
              <a:rPr lang="en-US" sz="2000" dirty="0"/>
              <a:t> </a:t>
            </a:r>
            <a:r>
              <a:rPr lang="en-US" sz="2000" dirty="0" err="1"/>
              <a:t>độ</a:t>
            </a:r>
            <a:r>
              <a:rPr lang="en-US" sz="2000" dirty="0"/>
              <a:t> </a:t>
            </a:r>
            <a:r>
              <a:rPr lang="en-US" sz="2000" dirty="0" err="1"/>
              <a:t>ưu</a:t>
            </a:r>
            <a:r>
              <a:rPr lang="en-US" sz="2000" dirty="0"/>
              <a:t> </a:t>
            </a:r>
            <a:r>
              <a:rPr lang="en-US" sz="2000" dirty="0" err="1"/>
              <a:t>tiên</a:t>
            </a:r>
            <a:r>
              <a:rPr lang="en-US" sz="2000" dirty="0"/>
              <a:t> </a:t>
            </a:r>
            <a:r>
              <a:rPr lang="en-US" sz="2000" dirty="0" err="1"/>
              <a:t>thấp</a:t>
            </a:r>
            <a:r>
              <a:rPr lang="en-US" sz="2000" dirty="0"/>
              <a:t> </a:t>
            </a:r>
            <a:r>
              <a:rPr lang="en-US" sz="2000" dirty="0" err="1"/>
              <a:t>hơn</a:t>
            </a:r>
            <a:r>
              <a:rPr lang="en-US" sz="2000" dirty="0"/>
              <a:t> so </a:t>
            </a:r>
            <a:r>
              <a:rPr lang="en-US" sz="2000" dirty="0" err="1"/>
              <a:t>với</a:t>
            </a:r>
            <a:r>
              <a:rPr lang="en-US" sz="2000" dirty="0"/>
              <a:t> </a:t>
            </a:r>
            <a:r>
              <a:rPr lang="en-US" sz="2000" dirty="0" err="1"/>
              <a:t>tiến</a:t>
            </a:r>
            <a:r>
              <a:rPr lang="en-US" sz="2000" dirty="0"/>
              <a:t> </a:t>
            </a:r>
            <a:r>
              <a:rPr lang="en-US" sz="2000" dirty="0" err="1"/>
              <a:t>trình</a:t>
            </a:r>
            <a:r>
              <a:rPr lang="en-US" sz="2000" dirty="0"/>
              <a:t> </a:t>
            </a:r>
            <a:r>
              <a:rPr lang="en-US" sz="2000" dirty="0" err="1"/>
              <a:t>hướng</a:t>
            </a:r>
            <a:r>
              <a:rPr lang="en-US" sz="2000" dirty="0"/>
              <a:t> I/O (I/O-bound).</a:t>
            </a:r>
            <a:endParaRPr sz="2000" dirty="0"/>
          </a:p>
          <a:p>
            <a:pPr marL="0" indent="0">
              <a:buNone/>
            </a:pPr>
            <a:r>
              <a:rPr lang="en-US" sz="2000" dirty="0">
                <a:sym typeface="Wingdings" pitchFamily="2" charset="2"/>
              </a:rPr>
              <a:t> </a:t>
            </a:r>
            <a:r>
              <a:rPr lang="en-US" sz="2000" dirty="0" err="1"/>
              <a:t>Tuy</a:t>
            </a:r>
            <a:r>
              <a:rPr lang="en-US" sz="2000" dirty="0"/>
              <a:t> </a:t>
            </a:r>
            <a:r>
              <a:rPr lang="en-US" sz="2000" dirty="0" err="1"/>
              <a:t>nhiên</a:t>
            </a:r>
            <a:r>
              <a:rPr lang="en-US" sz="2000" dirty="0"/>
              <a:t>, </a:t>
            </a:r>
            <a:r>
              <a:rPr lang="en-US" sz="2000" dirty="0" err="1"/>
              <a:t>khi</a:t>
            </a:r>
            <a:r>
              <a:rPr lang="en-US" sz="2000" dirty="0"/>
              <a:t> </a:t>
            </a:r>
            <a:r>
              <a:rPr lang="en-US" sz="2000" dirty="0" err="1"/>
              <a:t>một</a:t>
            </a:r>
            <a:r>
              <a:rPr lang="en-US" sz="2000" dirty="0"/>
              <a:t> </a:t>
            </a:r>
            <a:r>
              <a:rPr lang="en-US" sz="2000" dirty="0" err="1"/>
              <a:t>tiến</a:t>
            </a:r>
            <a:r>
              <a:rPr lang="en-US" sz="2000" dirty="0"/>
              <a:t> </a:t>
            </a:r>
            <a:r>
              <a:rPr lang="en-US" sz="2000" dirty="0" err="1"/>
              <a:t>trình</a:t>
            </a:r>
            <a:r>
              <a:rPr lang="en-US" sz="2000" dirty="0"/>
              <a:t> </a:t>
            </a:r>
            <a:r>
              <a:rPr lang="en-US" sz="2000" dirty="0" err="1"/>
              <a:t>hướng</a:t>
            </a:r>
            <a:r>
              <a:rPr lang="en-US" sz="2000" dirty="0"/>
              <a:t> CPU </a:t>
            </a:r>
            <a:r>
              <a:rPr lang="en-US" sz="2000" dirty="0" err="1"/>
              <a:t>được</a:t>
            </a:r>
            <a:r>
              <a:rPr lang="en-US" sz="2000" dirty="0"/>
              <a:t> </a:t>
            </a:r>
            <a:r>
              <a:rPr lang="en-US" sz="2000" dirty="0" err="1"/>
              <a:t>thực</a:t>
            </a:r>
            <a:r>
              <a:rPr lang="en-US" sz="2000" dirty="0"/>
              <a:t> </a:t>
            </a:r>
            <a:r>
              <a:rPr lang="en-US" sz="2000" dirty="0" err="1"/>
              <a:t>thi</a:t>
            </a:r>
            <a:r>
              <a:rPr lang="en-US" sz="2000" dirty="0"/>
              <a:t> </a:t>
            </a:r>
            <a:r>
              <a:rPr lang="en-US" sz="2000" dirty="0" err="1"/>
              <a:t>thì</a:t>
            </a:r>
            <a:r>
              <a:rPr lang="en-US" sz="2000" dirty="0"/>
              <a:t> </a:t>
            </a:r>
            <a:r>
              <a:rPr lang="en-US" sz="2000" dirty="0" err="1"/>
              <a:t>nó</a:t>
            </a:r>
            <a:r>
              <a:rPr lang="en-US" sz="2000" dirty="0"/>
              <a:t> </a:t>
            </a:r>
            <a:r>
              <a:rPr lang="en-US" sz="2000" dirty="0" err="1"/>
              <a:t>độc</a:t>
            </a:r>
            <a:r>
              <a:rPr lang="en-US" sz="2000" dirty="0"/>
              <a:t> </a:t>
            </a:r>
            <a:r>
              <a:rPr lang="en-US" sz="2000" dirty="0" err="1"/>
              <a:t>chiếm</a:t>
            </a:r>
            <a:r>
              <a:rPr lang="en-US" sz="2000" dirty="0"/>
              <a:t> CPU </a:t>
            </a:r>
            <a:r>
              <a:rPr lang="en-US" sz="2000" dirty="0" err="1"/>
              <a:t>cho</a:t>
            </a:r>
            <a:r>
              <a:rPr lang="en-US" sz="2000" dirty="0"/>
              <a:t> </a:t>
            </a:r>
            <a:r>
              <a:rPr lang="en-US" sz="2000" dirty="0" err="1"/>
              <a:t>đến</a:t>
            </a:r>
            <a:r>
              <a:rPr lang="en-US" sz="2000" dirty="0"/>
              <a:t> </a:t>
            </a:r>
            <a:r>
              <a:rPr lang="en-US" sz="2000" dirty="0" err="1"/>
              <a:t>khi</a:t>
            </a:r>
            <a:r>
              <a:rPr lang="en-US" sz="2000" dirty="0"/>
              <a:t> </a:t>
            </a:r>
            <a:r>
              <a:rPr lang="en-US" sz="2000" dirty="0" err="1"/>
              <a:t>kết</a:t>
            </a:r>
            <a:r>
              <a:rPr lang="en-US" sz="2000" dirty="0"/>
              <a:t> </a:t>
            </a:r>
            <a:r>
              <a:rPr lang="en-US" sz="2000" dirty="0" err="1"/>
              <a:t>thúc</a:t>
            </a:r>
            <a:r>
              <a:rPr lang="en-US" sz="2000" dirty="0"/>
              <a:t>.</a:t>
            </a:r>
            <a:endParaRPr sz="2000" dirty="0"/>
          </a:p>
        </p:txBody>
      </p:sp>
      <p:sp>
        <p:nvSpPr>
          <p:cNvPr id="591" name="Google Shape;591;p3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3A8545D-0F6D-7010-7A72-99CC326A81BC}"/>
              </a:ext>
            </a:extLst>
          </p:cNvPr>
          <p:cNvSpPr>
            <a:spLocks noGrp="1"/>
          </p:cNvSpPr>
          <p:nvPr>
            <p:ph type="sldNum" sz="quarter" idx="12"/>
          </p:nvPr>
        </p:nvSpPr>
        <p:spPr/>
        <p:txBody>
          <a:bodyPr/>
          <a:lstStyle/>
          <a:p>
            <a:fld id="{00000000-1234-1234-1234-123412341234}" type="slidenum">
              <a:rPr lang="en-US" smtClean="0"/>
              <a:pPr/>
              <a:t>222</a:t>
            </a:fld>
            <a:endParaRPr lang="en-US" dirty="0"/>
          </a:p>
        </p:txBody>
      </p:sp>
      <p:sp>
        <p:nvSpPr>
          <p:cNvPr id="3" name="Google Shape;484;p30">
            <a:extLst>
              <a:ext uri="{FF2B5EF4-FFF2-40B4-BE49-F238E27FC236}">
                <a16:creationId xmlns:a16="http://schemas.microsoft.com/office/drawing/2014/main" id="{E464D57A-828D-C9F1-DC6E-846C88A51D6C}"/>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4.3. Shortest-Job-First (SJF)</a:t>
            </a:r>
            <a:endParaRPr lang="en-US" dirty="0"/>
          </a:p>
        </p:txBody>
      </p:sp>
    </p:spTree>
    <p:extLst>
      <p:ext uri="{BB962C8B-B14F-4D97-AF65-F5344CB8AC3E}">
        <p14:creationId xmlns:p14="http://schemas.microsoft.com/office/powerpoint/2010/main" val="28131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7"/>
                                        </p:tgtEl>
                                        <p:attrNameLst>
                                          <p:attrName>style.visibility</p:attrName>
                                        </p:attrNameLst>
                                      </p:cBhvr>
                                      <p:to>
                                        <p:strVal val="visible"/>
                                      </p:to>
                                    </p:set>
                                    <p:anim calcmode="lin" valueType="num">
                                      <p:cBhvr additive="base">
                                        <p:cTn id="7" dur="500" fill="hold"/>
                                        <p:tgtEl>
                                          <p:spTgt spid="587"/>
                                        </p:tgtEl>
                                        <p:attrNameLst>
                                          <p:attrName>ppt_x</p:attrName>
                                        </p:attrNameLst>
                                      </p:cBhvr>
                                      <p:tavLst>
                                        <p:tav tm="0">
                                          <p:val>
                                            <p:strVal val="#ppt_x"/>
                                          </p:val>
                                        </p:tav>
                                        <p:tav tm="100000">
                                          <p:val>
                                            <p:strVal val="#ppt_x"/>
                                          </p:val>
                                        </p:tav>
                                      </p:tavLst>
                                    </p:anim>
                                    <p:anim calcmode="lin" valueType="num">
                                      <p:cBhvr additive="base">
                                        <p:cTn id="8" dur="500" fill="hold"/>
                                        <p:tgtEl>
                                          <p:spTgt spid="58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8">
                                            <p:txEl>
                                              <p:pRg st="0" end="0"/>
                                            </p:txEl>
                                          </p:spTgt>
                                        </p:tgtEl>
                                        <p:attrNameLst>
                                          <p:attrName>style.visibility</p:attrName>
                                        </p:attrNameLst>
                                      </p:cBhvr>
                                      <p:to>
                                        <p:strVal val="visible"/>
                                      </p:to>
                                    </p:set>
                                    <p:anim calcmode="lin" valueType="num">
                                      <p:cBhvr additive="base">
                                        <p:cTn id="13" dur="500" fill="hold"/>
                                        <p:tgtEl>
                                          <p:spTgt spid="58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8">
                                            <p:txEl>
                                              <p:pRg st="1" end="1"/>
                                            </p:txEl>
                                          </p:spTgt>
                                        </p:tgtEl>
                                        <p:attrNameLst>
                                          <p:attrName>style.visibility</p:attrName>
                                        </p:attrNameLst>
                                      </p:cBhvr>
                                      <p:to>
                                        <p:strVal val="visible"/>
                                      </p:to>
                                    </p:set>
                                    <p:anim calcmode="lin" valueType="num">
                                      <p:cBhvr additive="base">
                                        <p:cTn id="19" dur="500" fill="hold"/>
                                        <p:tgtEl>
                                          <p:spTgt spid="58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8">
                                            <p:txEl>
                                              <p:pRg st="2" end="2"/>
                                            </p:txEl>
                                          </p:spTgt>
                                        </p:tgtEl>
                                        <p:attrNameLst>
                                          <p:attrName>style.visibility</p:attrName>
                                        </p:attrNameLst>
                                      </p:cBhvr>
                                      <p:to>
                                        <p:strVal val="visible"/>
                                      </p:to>
                                    </p:set>
                                    <p:anim calcmode="lin" valueType="num">
                                      <p:cBhvr additive="base">
                                        <p:cTn id="25" dur="500" fill="hold"/>
                                        <p:tgtEl>
                                          <p:spTgt spid="58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88">
                                            <p:txEl>
                                              <p:pRg st="3" end="3"/>
                                            </p:txEl>
                                          </p:spTgt>
                                        </p:tgtEl>
                                        <p:attrNameLst>
                                          <p:attrName>style.visibility</p:attrName>
                                        </p:attrNameLst>
                                      </p:cBhvr>
                                      <p:to>
                                        <p:strVal val="visible"/>
                                      </p:to>
                                    </p:set>
                                    <p:anim calcmode="lin" valueType="num">
                                      <p:cBhvr additive="base">
                                        <p:cTn id="31" dur="500" fill="hold"/>
                                        <p:tgtEl>
                                          <p:spTgt spid="58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88">
                                            <p:txEl>
                                              <p:pRg st="4" end="4"/>
                                            </p:txEl>
                                          </p:spTgt>
                                        </p:tgtEl>
                                        <p:attrNameLst>
                                          <p:attrName>style.visibility</p:attrName>
                                        </p:attrNameLst>
                                      </p:cBhvr>
                                      <p:to>
                                        <p:strVal val="visible"/>
                                      </p:to>
                                    </p:set>
                                    <p:anim calcmode="lin" valueType="num">
                                      <p:cBhvr additive="base">
                                        <p:cTn id="37" dur="500" fill="hold"/>
                                        <p:tgtEl>
                                          <p:spTgt spid="58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4"/>
          <p:cNvSpPr txBox="1">
            <a:spLocks noGrp="1"/>
          </p:cNvSpPr>
          <p:nvPr>
            <p:ph type="title"/>
          </p:nvPr>
        </p:nvSpPr>
        <p:spPr>
          <a:xfrm>
            <a:off x="774145" y="1159072"/>
            <a:ext cx="401263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Nhận xét về giải thuật</a:t>
            </a:r>
            <a:r>
              <a:rPr lang="en-US" sz="2400" dirty="0">
                <a:solidFill>
                  <a:schemeClr val="bg1"/>
                </a:solidFill>
                <a:latin typeface="Arial" panose="020B0604020202020204" pitchFamily="34" charset="0"/>
                <a:ea typeface="+mn-ea"/>
                <a:cs typeface="Arial" panose="020B0604020202020204" pitchFamily="34" charset="0"/>
              </a:rPr>
              <a:t> SJF</a:t>
            </a:r>
            <a:endParaRPr sz="2400" dirty="0">
              <a:solidFill>
                <a:schemeClr val="bg1"/>
              </a:solidFill>
              <a:latin typeface="Arial" panose="020B0604020202020204" pitchFamily="34" charset="0"/>
              <a:ea typeface="+mn-ea"/>
              <a:cs typeface="Arial" panose="020B0604020202020204" pitchFamily="34" charset="0"/>
            </a:endParaRPr>
          </a:p>
        </p:txBody>
      </p:sp>
      <p:sp>
        <p:nvSpPr>
          <p:cNvPr id="588" name="Google Shape;588;p34"/>
          <p:cNvSpPr txBox="1">
            <a:spLocks noGrp="1"/>
          </p:cNvSpPr>
          <p:nvPr>
            <p:ph idx="1"/>
          </p:nvPr>
        </p:nvSpPr>
        <p:spPr>
          <a:xfrm>
            <a:off x="774145" y="1948544"/>
            <a:ext cx="10579654" cy="1883227"/>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vi-VN" sz="2400" b="1" dirty="0"/>
              <a:t>Ưu điểm: </a:t>
            </a:r>
            <a:r>
              <a:rPr lang="vi-VN" sz="2400" dirty="0"/>
              <a:t>SJF tối ưu trong việc giảm thời gian đợi trung bình</a:t>
            </a:r>
            <a:r>
              <a:rPr lang="en-US" sz="2400" dirty="0"/>
              <a:t>.</a:t>
            </a:r>
            <a:endParaRPr lang="vi-VN" sz="2400" dirty="0"/>
          </a:p>
          <a:p>
            <a:pPr marL="342900" indent="-342900"/>
            <a:r>
              <a:rPr lang="vi-VN" sz="2400" b="1" dirty="0"/>
              <a:t>Hạn chế: </a:t>
            </a:r>
            <a:r>
              <a:rPr lang="vi-VN" sz="2400" dirty="0"/>
              <a:t>Cần phải ước lượng thời gian cần CPU tiếp theo của </a:t>
            </a:r>
            <a:r>
              <a:rPr lang="en-US" sz="2400" dirty="0" err="1"/>
              <a:t>tiến</a:t>
            </a:r>
            <a:r>
              <a:rPr lang="en-US" sz="2400" dirty="0"/>
              <a:t> </a:t>
            </a:r>
            <a:r>
              <a:rPr lang="en-US" sz="2400" dirty="0" err="1"/>
              <a:t>trình</a:t>
            </a:r>
            <a:r>
              <a:rPr lang="en-US" sz="2400" dirty="0"/>
              <a:t>.</a:t>
            </a:r>
            <a:endParaRPr lang="vi-VN" sz="2400" dirty="0"/>
          </a:p>
          <a:p>
            <a:pPr marL="0" indent="0">
              <a:buNone/>
            </a:pPr>
            <a:r>
              <a:rPr lang="vi-VN" sz="2400" b="1" dirty="0"/>
              <a:t> </a:t>
            </a:r>
            <a:r>
              <a:rPr lang="vi-VN" sz="2400" b="1" dirty="0">
                <a:sym typeface="Wingdings" pitchFamily="2" charset="2"/>
              </a:rPr>
              <a:t> </a:t>
            </a:r>
            <a:r>
              <a:rPr lang="vi-VN" sz="2400" b="1" dirty="0"/>
              <a:t>Giải pháp cho vấn đề này?</a:t>
            </a:r>
            <a:endParaRPr sz="2400" b="1" dirty="0"/>
          </a:p>
        </p:txBody>
      </p:sp>
      <p:sp>
        <p:nvSpPr>
          <p:cNvPr id="591" name="Google Shape;591;p3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3A8545D-0F6D-7010-7A72-99CC326A81BC}"/>
              </a:ext>
            </a:extLst>
          </p:cNvPr>
          <p:cNvSpPr>
            <a:spLocks noGrp="1"/>
          </p:cNvSpPr>
          <p:nvPr>
            <p:ph type="sldNum" sz="quarter" idx="12"/>
          </p:nvPr>
        </p:nvSpPr>
        <p:spPr/>
        <p:txBody>
          <a:bodyPr/>
          <a:lstStyle/>
          <a:p>
            <a:fld id="{00000000-1234-1234-1234-123412341234}" type="slidenum">
              <a:rPr lang="en-US" smtClean="0"/>
              <a:pPr/>
              <a:t>223</a:t>
            </a:fld>
            <a:endParaRPr lang="en-US" dirty="0"/>
          </a:p>
        </p:txBody>
      </p:sp>
      <p:sp>
        <p:nvSpPr>
          <p:cNvPr id="3" name="Google Shape;484;p30">
            <a:extLst>
              <a:ext uri="{FF2B5EF4-FFF2-40B4-BE49-F238E27FC236}">
                <a16:creationId xmlns:a16="http://schemas.microsoft.com/office/drawing/2014/main" id="{E464D57A-828D-C9F1-DC6E-846C88A51D6C}"/>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4.3. Shortest-Job-First (SJF)</a:t>
            </a:r>
            <a:endParaRPr lang="en-US" dirty="0"/>
          </a:p>
        </p:txBody>
      </p:sp>
    </p:spTree>
    <p:extLst>
      <p:ext uri="{BB962C8B-B14F-4D97-AF65-F5344CB8AC3E}">
        <p14:creationId xmlns:p14="http://schemas.microsoft.com/office/powerpoint/2010/main" val="350057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anim calcmode="lin" valueType="num">
                                      <p:cBhvr additive="base">
                                        <p:cTn id="7" dur="500" fill="hold"/>
                                        <p:tgtEl>
                                          <p:spTgt spid="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8">
                                            <p:txEl>
                                              <p:pRg st="1" end="1"/>
                                            </p:txEl>
                                          </p:spTgt>
                                        </p:tgtEl>
                                        <p:attrNameLst>
                                          <p:attrName>style.visibility</p:attrName>
                                        </p:attrNameLst>
                                      </p:cBhvr>
                                      <p:to>
                                        <p:strVal val="visible"/>
                                      </p:to>
                                    </p:set>
                                    <p:anim calcmode="lin" valueType="num">
                                      <p:cBhvr additive="base">
                                        <p:cTn id="13" dur="500" fill="hold"/>
                                        <p:tgtEl>
                                          <p:spTgt spid="58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8">
                                            <p:txEl>
                                              <p:pRg st="2" end="2"/>
                                            </p:txEl>
                                          </p:spTgt>
                                        </p:tgtEl>
                                        <p:attrNameLst>
                                          <p:attrName>style.visibility</p:attrName>
                                        </p:attrNameLst>
                                      </p:cBhvr>
                                      <p:to>
                                        <p:strVal val="visible"/>
                                      </p:to>
                                    </p:set>
                                    <p:anim calcmode="lin" valueType="num">
                                      <p:cBhvr additive="base">
                                        <p:cTn id="19" dur="500" fill="hold"/>
                                        <p:tgtEl>
                                          <p:spTgt spid="58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4"/>
          <p:cNvSpPr txBox="1">
            <a:spLocks noGrp="1"/>
          </p:cNvSpPr>
          <p:nvPr>
            <p:ph type="title"/>
          </p:nvPr>
        </p:nvSpPr>
        <p:spPr>
          <a:xfrm>
            <a:off x="774145" y="1159072"/>
            <a:ext cx="401263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Nhận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xét</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về</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giải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thuật</a:t>
            </a:r>
            <a:r>
              <a:rPr lang="en-US" sz="2400" dirty="0">
                <a:solidFill>
                  <a:schemeClr val="bg1"/>
                </a:solidFill>
                <a:latin typeface="Arial" panose="020B0604020202020204" pitchFamily="34" charset="0"/>
                <a:ea typeface="+mn-ea"/>
                <a:cs typeface="Arial" panose="020B0604020202020204" pitchFamily="34" charset="0"/>
              </a:rPr>
              <a:t> SJF</a:t>
            </a:r>
            <a:endParaRPr sz="2400" dirty="0">
              <a:solidFill>
                <a:schemeClr val="bg1"/>
              </a:solidFill>
              <a:latin typeface="Arial" panose="020B0604020202020204" pitchFamily="34" charset="0"/>
              <a:ea typeface="+mn-ea"/>
              <a:cs typeface="Arial" panose="020B0604020202020204" pitchFamily="34" charset="0"/>
            </a:endParaRPr>
          </a:p>
        </p:txBody>
      </p:sp>
      <p:sp>
        <p:nvSpPr>
          <p:cNvPr id="588" name="Google Shape;588;p34"/>
          <p:cNvSpPr txBox="1">
            <a:spLocks noGrp="1"/>
          </p:cNvSpPr>
          <p:nvPr>
            <p:ph idx="1"/>
          </p:nvPr>
        </p:nvSpPr>
        <p:spPr>
          <a:xfrm>
            <a:off x="774144" y="1948544"/>
            <a:ext cx="10712363" cy="2269701"/>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vi-VN" sz="2200" dirty="0"/>
              <a:t>Thời gian sử dụng CPU chính là độ dài của CPU burst</a:t>
            </a:r>
            <a:r>
              <a:rPr lang="en-US" sz="2200" dirty="0"/>
              <a:t>:</a:t>
            </a:r>
            <a:endParaRPr lang="vi-VN" sz="2200" dirty="0"/>
          </a:p>
          <a:p>
            <a:pPr marL="800100" lvl="1" indent="-342900">
              <a:spcBef>
                <a:spcPts val="0"/>
              </a:spcBef>
            </a:pPr>
            <a:r>
              <a:rPr lang="vi-VN" sz="1800" dirty="0"/>
              <a:t>Trung bình tất cả các CPU Burst đo được trong quá khứ</a:t>
            </a:r>
            <a:r>
              <a:rPr lang="en-US" sz="1800" dirty="0"/>
              <a:t>.</a:t>
            </a:r>
            <a:endParaRPr lang="vi-VN" sz="1800" dirty="0"/>
          </a:p>
          <a:p>
            <a:pPr marL="800100" lvl="1" indent="-342900">
              <a:spcBef>
                <a:spcPts val="0"/>
              </a:spcBef>
            </a:pPr>
            <a:r>
              <a:rPr lang="vi-VN" sz="1800" dirty="0"/>
              <a:t>Nhưng thông thường những CPU Burst càng mới càng phản ánh đúng hành của tiến trình trong tương lai</a:t>
            </a:r>
            <a:r>
              <a:rPr lang="en-US" sz="1800" dirty="0"/>
              <a:t>.</a:t>
            </a:r>
            <a:endParaRPr lang="vi-VN" sz="1800" dirty="0"/>
          </a:p>
          <a:p>
            <a:pPr marL="342900" indent="-342900">
              <a:spcBef>
                <a:spcPts val="0"/>
              </a:spcBef>
            </a:pPr>
            <a:r>
              <a:rPr lang="vi-VN" sz="2200" dirty="0"/>
              <a:t>Một kỹ thuật thường dùng là sử dụng tr</a:t>
            </a:r>
            <a:r>
              <a:rPr lang="en-US" sz="2200" dirty="0" err="1"/>
              <a:t>ung</a:t>
            </a:r>
            <a:r>
              <a:rPr lang="vi-VN" sz="2200" dirty="0"/>
              <a:t> bình hàm mũ (exponential averaging)</a:t>
            </a:r>
            <a:r>
              <a:rPr lang="en-US" sz="2200" dirty="0"/>
              <a:t>:</a:t>
            </a:r>
          </a:p>
          <a:p>
            <a:pPr marL="342900" indent="-342900">
              <a:spcBef>
                <a:spcPts val="0"/>
              </a:spcBef>
            </a:pPr>
            <a:endParaRPr lang="en-US" sz="2200" dirty="0"/>
          </a:p>
          <a:p>
            <a:pPr marL="342900" indent="-342900">
              <a:spcBef>
                <a:spcPts val="0"/>
              </a:spcBef>
            </a:pPr>
            <a:endParaRPr sz="2200" dirty="0"/>
          </a:p>
        </p:txBody>
      </p:sp>
      <p:sp>
        <p:nvSpPr>
          <p:cNvPr id="591" name="Google Shape;591;p3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3A8545D-0F6D-7010-7A72-99CC326A81BC}"/>
              </a:ext>
            </a:extLst>
          </p:cNvPr>
          <p:cNvSpPr>
            <a:spLocks noGrp="1"/>
          </p:cNvSpPr>
          <p:nvPr>
            <p:ph type="sldNum" sz="quarter" idx="12"/>
          </p:nvPr>
        </p:nvSpPr>
        <p:spPr/>
        <p:txBody>
          <a:bodyPr/>
          <a:lstStyle/>
          <a:p>
            <a:fld id="{00000000-1234-1234-1234-123412341234}" type="slidenum">
              <a:rPr lang="en-US" smtClean="0"/>
              <a:pPr/>
              <a:t>224</a:t>
            </a:fld>
            <a:endParaRPr lang="en-US" dirty="0"/>
          </a:p>
        </p:txBody>
      </p:sp>
      <p:sp>
        <p:nvSpPr>
          <p:cNvPr id="3" name="Google Shape;484;p30">
            <a:extLst>
              <a:ext uri="{FF2B5EF4-FFF2-40B4-BE49-F238E27FC236}">
                <a16:creationId xmlns:a16="http://schemas.microsoft.com/office/drawing/2014/main" id="{E464D57A-828D-C9F1-DC6E-846C88A51D6C}"/>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4.3. Shortest-Job-First (SJF)</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BF0393-E3B9-728D-496B-88E90FED2939}"/>
                  </a:ext>
                </a:extLst>
              </p:cNvPr>
              <p:cNvSpPr txBox="1"/>
              <p:nvPr/>
            </p:nvSpPr>
            <p:spPr>
              <a:xfrm>
                <a:off x="1154105" y="4683304"/>
                <a:ext cx="8973482" cy="445122"/>
              </a:xfrm>
              <a:prstGeom prst="rect">
                <a:avLst/>
              </a:prstGeom>
              <a:noFill/>
            </p:spPr>
            <p:txBody>
              <a:bodyPr wrap="none" lIns="0" tIns="0" rIns="0" bIns="0" rtlCol="0">
                <a:spAutoFit/>
              </a:bodyPr>
              <a:lstStyle/>
              <a:p>
                <a:pPr>
                  <a:lnSpc>
                    <a:spcPct val="120000"/>
                  </a:lnSpc>
                  <a:spcBef>
                    <a:spcPts val="200"/>
                  </a:spcBef>
                  <a:spcAft>
                    <a:spcPts val="200"/>
                  </a:spcAft>
                </a:pPr>
                <a14:m>
                  <m:oMathPara xmlns:m="http://schemas.openxmlformats.org/officeDocument/2006/math">
                    <m:oMathParaPr>
                      <m:jc m:val="left"/>
                    </m:oMathParaPr>
                    <m:oMath xmlns:m="http://schemas.openxmlformats.org/officeDocument/2006/math">
                      <m:sSub>
                        <m:sSubPr>
                          <m:ctrlPr>
                            <a:rPr lang="en-VN" sz="2000" i="1" smtClean="0">
                              <a:latin typeface="Cambria Math" panose="02040503050406030204" pitchFamily="18" charset="0"/>
                              <a:cs typeface="Arial" panose="020B0604020202020204" pitchFamily="34" charset="0"/>
                            </a:rPr>
                          </m:ctrlPr>
                        </m:sSubPr>
                        <m:e>
                          <m:r>
                            <a:rPr lang="en-VN" sz="2000" i="1" smtClean="0">
                              <a:latin typeface="Cambria Math" panose="02040503050406030204" pitchFamily="18" charset="0"/>
                              <a:ea typeface="Cambria Math" panose="02040503050406030204" pitchFamily="18" charset="0"/>
                              <a:cs typeface="Arial" panose="020B0604020202020204" pitchFamily="34" charset="0"/>
                            </a:rPr>
                            <m:t>𝜏</m:t>
                          </m:r>
                        </m:e>
                        <m:sub>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e>
                      </m:d>
                      <m:r>
                        <a:rPr lang="en-US" sz="2000" i="1">
                          <a:latin typeface="Cambria Math" panose="02040503050406030204" pitchFamily="18" charset="0"/>
                          <a:ea typeface="Cambria Math" panose="02040503050406030204" pitchFamily="18" charset="0"/>
                          <a:cs typeface="Arial" panose="020B0604020202020204" pitchFamily="34" charset="0"/>
                        </a:rPr>
                        <m:t>𝛼</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𝑡</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𝛼</m:t>
                              </m:r>
                            </m:e>
                          </m:d>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p>
                      </m:sSup>
                      <m:r>
                        <a:rPr lang="en-US" sz="2000" i="1">
                          <a:latin typeface="Cambria Math" panose="02040503050406030204" pitchFamily="18" charset="0"/>
                          <a:ea typeface="Cambria Math" panose="02040503050406030204" pitchFamily="18" charset="0"/>
                          <a:cs typeface="Arial" panose="020B0604020202020204" pitchFamily="34" charset="0"/>
                        </a:rPr>
                        <m:t>𝛼</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𝑡</m:t>
                          </m:r>
                        </m:e>
                        <m:sub>
                          <m:r>
                            <a:rPr lang="en-US" sz="2000" i="1">
                              <a:latin typeface="Cambria Math" panose="02040503050406030204" pitchFamily="18" charset="0"/>
                              <a:ea typeface="Cambria Math" panose="02040503050406030204" pitchFamily="18" charset="0"/>
                              <a:cs typeface="Arial" panose="020B0604020202020204" pitchFamily="34" charset="0"/>
                            </a:rPr>
                            <m:t>𝑛</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𝑗</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n-US" sz="2000" i="1">
                                  <a:latin typeface="Cambria Math" panose="02040503050406030204" pitchFamily="18" charset="0"/>
                                  <a:ea typeface="Cambria Math" panose="02040503050406030204" pitchFamily="18" charset="0"/>
                                  <a:cs typeface="Arial" panose="020B0604020202020204" pitchFamily="34" charset="0"/>
                                </a:rPr>
                              </m:ctrlPr>
                            </m:dPr>
                            <m:e>
                              <m:r>
                                <a:rPr lang="en-US" sz="2000" i="1">
                                  <a:latin typeface="Cambria Math" panose="02040503050406030204" pitchFamily="18" charset="0"/>
                                  <a:ea typeface="Cambria Math" panose="02040503050406030204" pitchFamily="18" charset="0"/>
                                  <a:cs typeface="Arial" panose="020B0604020202020204" pitchFamily="34" charset="0"/>
                                </a:rPr>
                                <m:t>1−</m:t>
                              </m:r>
                              <m:r>
                                <a:rPr lang="en-US" sz="2000" i="1">
                                  <a:latin typeface="Cambria Math" panose="02040503050406030204" pitchFamily="18" charset="0"/>
                                  <a:ea typeface="Cambria Math" panose="02040503050406030204" pitchFamily="18" charset="0"/>
                                  <a:cs typeface="Arial" panose="020B0604020202020204" pitchFamily="34" charset="0"/>
                                </a:rPr>
                                <m:t>𝛼</m:t>
                              </m:r>
                            </m:e>
                          </m:d>
                        </m:e>
                        <m:sup>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𝜏</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0</m:t>
                          </m:r>
                        </m:sub>
                      </m:sSub>
                      <m:r>
                        <a:rPr lang="en-US" sz="2000" b="0" i="1" smtClean="0">
                          <a:latin typeface="Cambria Math" panose="02040503050406030204" pitchFamily="18" charset="0"/>
                          <a:cs typeface="Arial" panose="020B0604020202020204" pitchFamily="34" charset="0"/>
                        </a:rPr>
                        <m:t>, 0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oMath>
                  </m:oMathPara>
                </a14:m>
                <a:endParaRPr lang="en-VN" sz="200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3EBF0393-E3B9-728D-496B-88E90FED2939}"/>
                  </a:ext>
                </a:extLst>
              </p:cNvPr>
              <p:cNvSpPr txBox="1">
                <a:spLocks noRot="1" noChangeAspect="1" noMove="1" noResize="1" noEditPoints="1" noAdjustHandles="1" noChangeArrowheads="1" noChangeShapeType="1" noTextEdit="1"/>
              </p:cNvSpPr>
              <p:nvPr/>
            </p:nvSpPr>
            <p:spPr>
              <a:xfrm>
                <a:off x="1154105" y="4683304"/>
                <a:ext cx="8973482" cy="4451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925714-87A3-50D1-D383-379CEDDA16BF}"/>
                  </a:ext>
                </a:extLst>
              </p:cNvPr>
              <p:cNvSpPr txBox="1"/>
              <p:nvPr/>
            </p:nvSpPr>
            <p:spPr>
              <a:xfrm>
                <a:off x="774144" y="5389249"/>
                <a:ext cx="10579655" cy="797078"/>
              </a:xfrm>
              <a:prstGeom prst="rect">
                <a:avLst/>
              </a:prstGeom>
              <a:noFill/>
            </p:spPr>
            <p:txBody>
              <a:bodyPr wrap="square" rtlCol="0">
                <a:spAutoFit/>
              </a:bodyPr>
              <a:lstStyle/>
              <a:p>
                <a:pPr algn="just">
                  <a:lnSpc>
                    <a:spcPct val="120000"/>
                  </a:lnSpc>
                  <a:spcBef>
                    <a:spcPts val="200"/>
                  </a:spcBef>
                  <a:spcAft>
                    <a:spcPts val="200"/>
                  </a:spcAft>
                </a:pPr>
                <a:r>
                  <a:rPr lang="en-US" sz="2000" dirty="0">
                    <a:latin typeface="Arial" panose="020B0604020202020204" pitchFamily="34" charset="0"/>
                    <a:cs typeface="Arial" panose="020B0604020202020204" pitchFamily="34" charset="0"/>
                  </a:rPr>
                  <a:t>    </a:t>
                </a:r>
                <a:r>
                  <a:rPr lang="en-VN" sz="2000" dirty="0">
                    <a:latin typeface="Arial" panose="020B0604020202020204" pitchFamily="34" charset="0"/>
                    <a:cs typeface="Arial" panose="020B0604020202020204" pitchFamily="34" charset="0"/>
                  </a:rPr>
                  <a:t>Nếu chọn </a:t>
                </a:r>
                <a14:m>
                  <m:oMath xmlns:m="http://schemas.openxmlformats.org/officeDocument/2006/math">
                    <m:r>
                      <a:rPr lang="en-VN" sz="2000" i="1" dirty="0" smtClean="0">
                        <a:latin typeface="Cambria Math" panose="02040503050406030204" pitchFamily="18" charset="0"/>
                        <a:ea typeface="Cambria Math" panose="02040503050406030204" pitchFamily="18" charset="0"/>
                        <a:cs typeface="Arial" panose="020B0604020202020204" pitchFamily="34" charset="0"/>
                      </a:rPr>
                      <m:t>𝛼</m:t>
                    </m:r>
                    <m:r>
                      <a:rPr lang="en-VN" sz="2000" i="1" dirty="0" smtClean="0">
                        <a:latin typeface="Cambria Math" panose="02040503050406030204" pitchFamily="18" charset="0"/>
                        <a:cs typeface="Arial" panose="020B0604020202020204" pitchFamily="34" charset="0"/>
                      </a:rPr>
                      <m:t> = ½ </m:t>
                    </m:r>
                  </m:oMath>
                </a14:m>
                <a:r>
                  <a:rPr lang="en-VN" sz="2000" dirty="0">
                    <a:latin typeface="Arial" panose="020B0604020202020204" pitchFamily="34" charset="0"/>
                    <a:cs typeface="Arial" panose="020B0604020202020204" pitchFamily="34" charset="0"/>
                  </a:rPr>
                  <a:t>thì có nghĩa là trị đo được </a:t>
                </a:r>
                <a14:m>
                  <m:oMath xmlns:m="http://schemas.openxmlformats.org/officeDocument/2006/math">
                    <m:sSub>
                      <m:sSubPr>
                        <m:ctrlPr>
                          <a:rPr lang="en-VN"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𝑡</m:t>
                        </m:r>
                      </m:e>
                      <m:sub>
                        <m:r>
                          <a:rPr lang="en-US" sz="2000" i="1" dirty="0">
                            <a:latin typeface="Cambria Math" panose="02040503050406030204" pitchFamily="18" charset="0"/>
                            <a:cs typeface="Arial" panose="020B0604020202020204" pitchFamily="34" charset="0"/>
                          </a:rPr>
                          <m:t>𝑛</m:t>
                        </m:r>
                      </m:sub>
                    </m:sSub>
                  </m:oMath>
                </a14:m>
                <a:r>
                  <a:rPr lang="en-VN" sz="2000" dirty="0">
                    <a:latin typeface="Arial" panose="020B0604020202020204" pitchFamily="34" charset="0"/>
                    <a:cs typeface="Arial" panose="020B0604020202020204" pitchFamily="34" charset="0"/>
                  </a:rPr>
                  <a:t> và trị dự đoán </a:t>
                </a:r>
                <a14:m>
                  <m:oMath xmlns:m="http://schemas.openxmlformats.org/officeDocument/2006/math">
                    <m:sSub>
                      <m:sSubPr>
                        <m:ctrlPr>
                          <a:rPr lang="en-VN" sz="2000" i="1" dirty="0" smtClean="0">
                            <a:latin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𝜏</m:t>
                        </m:r>
                      </m:e>
                      <m:sub>
                        <m:r>
                          <a:rPr lang="en-US" sz="2000" b="0" i="1" dirty="0" smtClean="0">
                            <a:latin typeface="Cambria Math" panose="02040503050406030204" pitchFamily="18" charset="0"/>
                            <a:cs typeface="Arial" panose="020B0604020202020204" pitchFamily="34" charset="0"/>
                          </a:rPr>
                          <m:t>𝑛</m:t>
                        </m:r>
                      </m:sub>
                    </m:sSub>
                  </m:oMath>
                </a14:m>
                <a:r>
                  <a:rPr lang="en-VN" sz="2000" dirty="0">
                    <a:latin typeface="Arial" panose="020B0604020202020204" pitchFamily="34" charset="0"/>
                    <a:cs typeface="Arial" panose="020B0604020202020204" pitchFamily="34" charset="0"/>
                  </a:rPr>
                  <a:t> được xem quan trọng </a:t>
                </a:r>
                <a:r>
                  <a:rPr lang="en-US" sz="2000" dirty="0">
                    <a:latin typeface="Arial" panose="020B0604020202020204" pitchFamily="34" charset="0"/>
                    <a:cs typeface="Arial" panose="020B0604020202020204" pitchFamily="34" charset="0"/>
                  </a:rPr>
                  <a:t>   </a:t>
                </a:r>
                <a:r>
                  <a:rPr lang="en-VN" sz="2000" dirty="0">
                    <a:latin typeface="Arial" panose="020B0604020202020204" pitchFamily="34" charset="0"/>
                    <a:cs typeface="Arial" panose="020B0604020202020204" pitchFamily="34" charset="0"/>
                  </a:rPr>
                  <a:t>như nhau.</a:t>
                </a:r>
              </a:p>
            </p:txBody>
          </p:sp>
        </mc:Choice>
        <mc:Fallback xmlns="">
          <p:sp>
            <p:nvSpPr>
              <p:cNvPr id="9" name="TextBox 8">
                <a:extLst>
                  <a:ext uri="{FF2B5EF4-FFF2-40B4-BE49-F238E27FC236}">
                    <a16:creationId xmlns:a16="http://schemas.microsoft.com/office/drawing/2014/main" id="{A5925714-87A3-50D1-D383-379CEDDA16BF}"/>
                  </a:ext>
                </a:extLst>
              </p:cNvPr>
              <p:cNvSpPr txBox="1">
                <a:spLocks noRot="1" noChangeAspect="1" noMove="1" noResize="1" noEditPoints="1" noAdjustHandles="1" noChangeArrowheads="1" noChangeShapeType="1" noTextEdit="1"/>
              </p:cNvSpPr>
              <p:nvPr/>
            </p:nvSpPr>
            <p:spPr>
              <a:xfrm>
                <a:off x="774144" y="5389249"/>
                <a:ext cx="10579655" cy="797078"/>
              </a:xfrm>
              <a:prstGeom prst="rect">
                <a:avLst/>
              </a:prstGeom>
              <a:blipFill>
                <a:blip r:embed="rId4"/>
                <a:stretch>
                  <a:fillRect l="-634" r="-576" b="-12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152B54-7F2B-3A19-D4FC-14A364E8C3C4}"/>
                  </a:ext>
                </a:extLst>
              </p:cNvPr>
              <p:cNvSpPr txBox="1"/>
              <p:nvPr/>
            </p:nvSpPr>
            <p:spPr>
              <a:xfrm>
                <a:off x="1154105" y="4191393"/>
                <a:ext cx="4334713" cy="394980"/>
              </a:xfrm>
              <a:prstGeom prst="rect">
                <a:avLst/>
              </a:prstGeom>
              <a:noFill/>
            </p:spPr>
            <p:txBody>
              <a:bodyPr wrap="square" lIns="0" tIns="0" rIns="0" bIns="0" rtlCol="0">
                <a:spAutoFit/>
              </a:bodyPr>
              <a:lstStyle/>
              <a:p>
                <a:pPr>
                  <a:lnSpc>
                    <a:spcPct val="120000"/>
                  </a:lnSpc>
                  <a:spcBef>
                    <a:spcPts val="200"/>
                  </a:spcBef>
                  <a:spcAft>
                    <a:spcPts val="200"/>
                  </a:spcAft>
                </a:pPr>
                <a14:m>
                  <m:oMathPara xmlns:m="http://schemas.openxmlformats.org/officeDocument/2006/math">
                    <m:oMathParaPr>
                      <m:jc m:val="left"/>
                    </m:oMathParaPr>
                    <m:oMath xmlns:m="http://schemas.openxmlformats.org/officeDocument/2006/math">
                      <m:sSub>
                        <m:sSubPr>
                          <m:ctrlPr>
                            <a:rPr lang="en-VN" sz="2000" i="1" smtClean="0">
                              <a:latin typeface="Cambria Math" panose="02040503050406030204" pitchFamily="18" charset="0"/>
                              <a:cs typeface="Arial" panose="020B0604020202020204" pitchFamily="34" charset="0"/>
                            </a:rPr>
                          </m:ctrlPr>
                        </m:sSubPr>
                        <m:e>
                          <m:r>
                            <a:rPr lang="en-VN" sz="2000" i="1" smtClean="0">
                              <a:latin typeface="Cambria Math" panose="02040503050406030204" pitchFamily="18" charset="0"/>
                              <a:ea typeface="Cambria Math" panose="02040503050406030204" pitchFamily="18" charset="0"/>
                              <a:cs typeface="Arial" panose="020B0604020202020204" pitchFamily="34" charset="0"/>
                            </a:rPr>
                            <m:t>𝜏</m:t>
                          </m:r>
                        </m:e>
                        <m:sub>
                          <m:r>
                            <a:rPr lang="en-US" sz="2000" b="0" i="1" smtClean="0">
                              <a:latin typeface="Cambria Math" panose="02040503050406030204" pitchFamily="18" charset="0"/>
                              <a:cs typeface="Arial" panose="020B0604020202020204" pitchFamily="34" charset="0"/>
                            </a:rPr>
                            <m:t>𝑛</m:t>
                          </m:r>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sSub>
                        <m:sSub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𝑡</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d>
                        <m:d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ea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e>
                      </m:d>
                      <m:sSub>
                        <m:sSubPr>
                          <m:ctrlPr>
                            <a:rPr lang="en-VN" sz="2000" i="1">
                              <a:latin typeface="Cambria Math" panose="02040503050406030204" pitchFamily="18" charset="0"/>
                              <a:cs typeface="Arial" panose="020B0604020202020204" pitchFamily="34" charset="0"/>
                            </a:rPr>
                          </m:ctrlPr>
                        </m:sSubPr>
                        <m:e>
                          <m:r>
                            <a:rPr lang="en-VN" sz="2000" i="1">
                              <a:latin typeface="Cambria Math" panose="02040503050406030204" pitchFamily="18" charset="0"/>
                              <a:ea typeface="Cambria Math" panose="02040503050406030204" pitchFamily="18" charset="0"/>
                              <a:cs typeface="Arial" panose="020B0604020202020204" pitchFamily="34" charset="0"/>
                            </a:rPr>
                            <m:t>𝜏</m:t>
                          </m:r>
                        </m:e>
                        <m:sub>
                          <m:r>
                            <a:rPr lang="en-US" sz="2000" i="1">
                              <a:latin typeface="Cambria Math" panose="02040503050406030204" pitchFamily="18" charset="0"/>
                              <a:cs typeface="Arial" panose="020B0604020202020204" pitchFamily="34" charset="0"/>
                            </a:rPr>
                            <m:t>𝑛</m:t>
                          </m:r>
                        </m:sub>
                      </m:sSub>
                      <m:r>
                        <a:rPr lang="en-US" sz="2000" b="0" i="1" smtClean="0">
                          <a:latin typeface="Cambria Math" panose="02040503050406030204" pitchFamily="18" charset="0"/>
                          <a:cs typeface="Arial" panose="020B0604020202020204" pitchFamily="34" charset="0"/>
                        </a:rPr>
                        <m:t>, 0 ≤</m:t>
                      </m:r>
                      <m:r>
                        <a:rPr lang="en-US" sz="2000" b="0" i="1" smtClean="0">
                          <a:latin typeface="Cambria Math" panose="02040503050406030204" pitchFamily="18" charset="0"/>
                          <a:ea typeface="Cambria Math" panose="02040503050406030204" pitchFamily="18" charset="0"/>
                          <a:cs typeface="Arial" panose="020B0604020202020204" pitchFamily="34" charset="0"/>
                        </a:rPr>
                        <m:t>𝛼</m:t>
                      </m:r>
                      <m:r>
                        <a:rPr lang="en-US" sz="2000" b="0" i="1" smtClean="0">
                          <a:latin typeface="Cambria Math" panose="02040503050406030204" pitchFamily="18" charset="0"/>
                          <a:ea typeface="Cambria Math" panose="02040503050406030204" pitchFamily="18" charset="0"/>
                          <a:cs typeface="Arial" panose="020B0604020202020204" pitchFamily="34" charset="0"/>
                        </a:rPr>
                        <m:t>≤1</m:t>
                      </m:r>
                    </m:oMath>
                  </m:oMathPara>
                </a14:m>
                <a:endParaRPr lang="en-VN" sz="2000" dirty="0">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8152B54-7F2B-3A19-D4FC-14A364E8C3C4}"/>
                  </a:ext>
                </a:extLst>
              </p:cNvPr>
              <p:cNvSpPr txBox="1">
                <a:spLocks noRot="1" noChangeAspect="1" noMove="1" noResize="1" noEditPoints="1" noAdjustHandles="1" noChangeArrowheads="1" noChangeShapeType="1" noTextEdit="1"/>
              </p:cNvSpPr>
              <p:nvPr/>
            </p:nvSpPr>
            <p:spPr>
              <a:xfrm>
                <a:off x="1154105" y="4191393"/>
                <a:ext cx="4334713" cy="39498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31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8">
                                            <p:txEl>
                                              <p:pRg st="0" end="0"/>
                                            </p:txEl>
                                          </p:spTgt>
                                        </p:tgtEl>
                                        <p:attrNameLst>
                                          <p:attrName>style.visibility</p:attrName>
                                        </p:attrNameLst>
                                      </p:cBhvr>
                                      <p:to>
                                        <p:strVal val="visible"/>
                                      </p:to>
                                    </p:set>
                                    <p:anim calcmode="lin" valueType="num">
                                      <p:cBhvr additive="base">
                                        <p:cTn id="7" dur="500" fill="hold"/>
                                        <p:tgtEl>
                                          <p:spTgt spid="58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88">
                                            <p:txEl>
                                              <p:pRg st="1" end="1"/>
                                            </p:txEl>
                                          </p:spTgt>
                                        </p:tgtEl>
                                        <p:attrNameLst>
                                          <p:attrName>style.visibility</p:attrName>
                                        </p:attrNameLst>
                                      </p:cBhvr>
                                      <p:to>
                                        <p:strVal val="visible"/>
                                      </p:to>
                                    </p:set>
                                    <p:anim calcmode="lin" valueType="num">
                                      <p:cBhvr additive="base">
                                        <p:cTn id="13" dur="500" fill="hold"/>
                                        <p:tgtEl>
                                          <p:spTgt spid="58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88">
                                            <p:txEl>
                                              <p:pRg st="2" end="2"/>
                                            </p:txEl>
                                          </p:spTgt>
                                        </p:tgtEl>
                                        <p:attrNameLst>
                                          <p:attrName>style.visibility</p:attrName>
                                        </p:attrNameLst>
                                      </p:cBhvr>
                                      <p:to>
                                        <p:strVal val="visible"/>
                                      </p:to>
                                    </p:set>
                                    <p:anim calcmode="lin" valueType="num">
                                      <p:cBhvr additive="base">
                                        <p:cTn id="19" dur="500" fill="hold"/>
                                        <p:tgtEl>
                                          <p:spTgt spid="58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88">
                                            <p:txEl>
                                              <p:pRg st="3" end="3"/>
                                            </p:txEl>
                                          </p:spTgt>
                                        </p:tgtEl>
                                        <p:attrNameLst>
                                          <p:attrName>style.visibility</p:attrName>
                                        </p:attrNameLst>
                                      </p:cBhvr>
                                      <p:to>
                                        <p:strVal val="visible"/>
                                      </p:to>
                                    </p:set>
                                    <p:anim calcmode="lin" valueType="num">
                                      <p:cBhvr additive="base">
                                        <p:cTn id="25" dur="500" fill="hold"/>
                                        <p:tgtEl>
                                          <p:spTgt spid="58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20" name="Google Shape;620;p3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621" name="Google Shape;621;p37"/>
          <p:cNvPicPr preferRelativeResize="0"/>
          <p:nvPr/>
        </p:nvPicPr>
        <p:blipFill rotWithShape="1">
          <a:blip r:embed="rId3">
            <a:alphaModFix/>
          </a:blip>
          <a:srcRect l="641" t="2280" r="641" b="2849"/>
          <a:stretch/>
        </p:blipFill>
        <p:spPr>
          <a:xfrm>
            <a:off x="2014539" y="2126432"/>
            <a:ext cx="5140325" cy="3705225"/>
          </a:xfrm>
          <a:prstGeom prst="rect">
            <a:avLst/>
          </a:prstGeom>
          <a:noFill/>
          <a:ln w="38100" cap="flat" cmpd="dbl">
            <a:solidFill>
              <a:srgbClr val="CC6600"/>
            </a:solidFill>
            <a:prstDash val="solid"/>
            <a:miter lim="800000"/>
            <a:headEnd type="none" w="sm" len="sm"/>
            <a:tailEnd type="none" w="sm" len="sm"/>
          </a:ln>
        </p:spPr>
      </p:pic>
      <p:cxnSp>
        <p:nvCxnSpPr>
          <p:cNvPr id="622" name="Google Shape;622;p37"/>
          <p:cNvCxnSpPr/>
          <p:nvPr/>
        </p:nvCxnSpPr>
        <p:spPr>
          <a:xfrm rot="10800000">
            <a:off x="5156200" y="3099568"/>
            <a:ext cx="2400300" cy="495300"/>
          </a:xfrm>
          <a:prstGeom prst="straightConnector1">
            <a:avLst/>
          </a:prstGeom>
          <a:noFill/>
          <a:ln w="25400" cap="flat" cmpd="sng">
            <a:solidFill>
              <a:schemeClr val="dk1"/>
            </a:solidFill>
            <a:prstDash val="solid"/>
            <a:round/>
            <a:headEnd type="none" w="med" len="med"/>
            <a:tailEnd type="triangle" w="med" len="med"/>
          </a:ln>
        </p:spPr>
      </p:cxnSp>
      <p:cxnSp>
        <p:nvCxnSpPr>
          <p:cNvPr id="623" name="Google Shape;623;p37"/>
          <p:cNvCxnSpPr/>
          <p:nvPr/>
        </p:nvCxnSpPr>
        <p:spPr>
          <a:xfrm flipH="1">
            <a:off x="6330951" y="1994904"/>
            <a:ext cx="1498600" cy="266700"/>
          </a:xfrm>
          <a:prstGeom prst="straightConnector1">
            <a:avLst/>
          </a:prstGeom>
          <a:noFill/>
          <a:ln w="25400" cap="flat" cmpd="sng">
            <a:solidFill>
              <a:schemeClr val="dk1"/>
            </a:solidFill>
            <a:prstDash val="solid"/>
            <a:round/>
            <a:headEnd type="none" w="med" len="med"/>
            <a:tailEnd type="triangle" w="med" len="med"/>
          </a:ln>
        </p:spPr>
      </p:cxnSp>
      <p:sp>
        <p:nvSpPr>
          <p:cNvPr id="624" name="Google Shape;624;p37"/>
          <p:cNvSpPr txBox="1"/>
          <p:nvPr/>
        </p:nvSpPr>
        <p:spPr>
          <a:xfrm>
            <a:off x="7829551" y="1654943"/>
            <a:ext cx="2581275" cy="831850"/>
          </a:xfrm>
          <a:prstGeom prst="rect">
            <a:avLst/>
          </a:prstGeom>
          <a:noFill/>
          <a:ln>
            <a:noFill/>
          </a:ln>
        </p:spPr>
        <p:txBody>
          <a:bodyPr spcFirstLastPara="1" wrap="square" lIns="91425" tIns="45700" rIns="91425" bIns="45700" anchor="t" anchorCtr="0">
            <a:spAutoFit/>
          </a:bodyPr>
          <a:lstStyle/>
          <a:p>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Độ</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dài</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CPU burst</a:t>
            </a:r>
            <a:endParaRPr dirty="0">
              <a:latin typeface="Arial" panose="020B0604020202020204" pitchFamily="34" charset="0"/>
              <a:cs typeface="Arial" panose="020B0604020202020204" pitchFamily="34" charset="0"/>
            </a:endParaRPr>
          </a:p>
          <a:p>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đo</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được</a:t>
            </a:r>
            <a:endParaRPr sz="2400"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3" name="Slide Number Placeholder 2">
            <a:extLst>
              <a:ext uri="{FF2B5EF4-FFF2-40B4-BE49-F238E27FC236}">
                <a16:creationId xmlns:a16="http://schemas.microsoft.com/office/drawing/2014/main" id="{287EF3BE-F46E-FC8B-8F69-CA6FFA039731}"/>
              </a:ext>
            </a:extLst>
          </p:cNvPr>
          <p:cNvSpPr>
            <a:spLocks noGrp="1"/>
          </p:cNvSpPr>
          <p:nvPr>
            <p:ph type="sldNum" sz="quarter" idx="12"/>
          </p:nvPr>
        </p:nvSpPr>
        <p:spPr/>
        <p:txBody>
          <a:bodyPr/>
          <a:lstStyle/>
          <a:p>
            <a:fld id="{00000000-1234-1234-1234-123412341234}" type="slidenum">
              <a:rPr lang="en-US" smtClean="0"/>
              <a:pPr/>
              <a:t>225</a:t>
            </a:fld>
            <a:endParaRPr lang="en-US" dirty="0"/>
          </a:p>
        </p:txBody>
      </p:sp>
      <p:sp>
        <p:nvSpPr>
          <p:cNvPr id="4" name="Google Shape;587;p34">
            <a:extLst>
              <a:ext uri="{FF2B5EF4-FFF2-40B4-BE49-F238E27FC236}">
                <a16:creationId xmlns:a16="http://schemas.microsoft.com/office/drawing/2014/main" id="{A2B39670-3BED-38C2-2A74-96FA8D131486}"/>
              </a:ext>
            </a:extLst>
          </p:cNvPr>
          <p:cNvSpPr txBox="1">
            <a:spLocks/>
          </p:cNvSpPr>
          <p:nvPr/>
        </p:nvSpPr>
        <p:spPr>
          <a:xfrm>
            <a:off x="774145" y="1159072"/>
            <a:ext cx="4895892"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Dự</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đoán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gian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sử</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dụng</a:t>
            </a:r>
            <a:r>
              <a:rPr lang="en-US" sz="2400" dirty="0">
                <a:solidFill>
                  <a:schemeClr val="bg1"/>
                </a:solidFill>
                <a:latin typeface="Arial" panose="020B0604020202020204" pitchFamily="34" charset="0"/>
                <a:ea typeface="+mn-ea"/>
                <a:cs typeface="Arial" panose="020B0604020202020204" pitchFamily="34" charset="0"/>
              </a:rPr>
              <a:t> CPU</a:t>
            </a:r>
          </a:p>
        </p:txBody>
      </p:sp>
      <p:sp>
        <p:nvSpPr>
          <p:cNvPr id="5" name="Google Shape;484;p30">
            <a:extLst>
              <a:ext uri="{FF2B5EF4-FFF2-40B4-BE49-F238E27FC236}">
                <a16:creationId xmlns:a16="http://schemas.microsoft.com/office/drawing/2014/main" id="{1074977C-BDD2-A9E7-10D0-B00C11018162}"/>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4.3. Shortest-Job-First (SJF)</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5DADCC-7F07-F26B-7028-7FBF5DC3A04D}"/>
                  </a:ext>
                </a:extLst>
              </p:cNvPr>
              <p:cNvSpPr txBox="1"/>
              <p:nvPr/>
            </p:nvSpPr>
            <p:spPr>
              <a:xfrm>
                <a:off x="7696200" y="3383817"/>
                <a:ext cx="4358886" cy="989245"/>
              </a:xfrm>
              <a:prstGeom prst="rect">
                <a:avLst/>
              </a:prstGeom>
              <a:noFill/>
            </p:spPr>
            <p:txBody>
              <a:bodyPr wrap="none" rtlCol="0">
                <a:spAutoFit/>
              </a:bodyPr>
              <a:lstStyle/>
              <a:p>
                <a:pPr>
                  <a:lnSpc>
                    <a:spcPct val="120000"/>
                  </a:lnSpc>
                  <a:spcBef>
                    <a:spcPts val="200"/>
                  </a:spcBef>
                  <a:spcAft>
                    <a:spcPts val="200"/>
                  </a:spcAft>
                </a:pPr>
                <a:r>
                  <a:rPr lang="en-VN" sz="2400" dirty="0">
                    <a:latin typeface="Arial" panose="020B0604020202020204" pitchFamily="34" charset="0"/>
                    <a:cs typeface="Arial" panose="020B0604020202020204" pitchFamily="34" charset="0"/>
                  </a:rPr>
                  <a:t>Độ dài CPU Burst dự đoán với</a:t>
                </a:r>
              </a:p>
              <a:p>
                <a:pPr>
                  <a:lnSpc>
                    <a:spcPct val="120000"/>
                  </a:lnSpc>
                  <a:spcBef>
                    <a:spcPts val="200"/>
                  </a:spcBef>
                  <a:spcAft>
                    <a:spcPts val="200"/>
                  </a:spcAft>
                </a:pPr>
                <a14:m>
                  <m:oMath xmlns:m="http://schemas.openxmlformats.org/officeDocument/2006/math">
                    <m:r>
                      <a:rPr lang="en-VN" sz="2400" i="1" dirty="0" smtClean="0">
                        <a:latin typeface="Cambria Math" panose="02040503050406030204" pitchFamily="18" charset="0"/>
                        <a:ea typeface="Cambria Math" panose="02040503050406030204" pitchFamily="18" charset="0"/>
                        <a:cs typeface="Arial" panose="020B0604020202020204" pitchFamily="34" charset="0"/>
                      </a:rPr>
                      <m:t>𝛼</m:t>
                    </m:r>
                    <m:r>
                      <a:rPr lang="en-VN" sz="2400" i="1" dirty="0" smtClean="0">
                        <a:latin typeface="Cambria Math" panose="02040503050406030204" pitchFamily="18" charset="0"/>
                        <a:cs typeface="Arial" panose="020B0604020202020204" pitchFamily="34" charset="0"/>
                      </a:rPr>
                      <m:t> = ½ </m:t>
                    </m:r>
                  </m:oMath>
                </a14:m>
                <a:r>
                  <a:rPr lang="en-VN" sz="2400" dirty="0">
                    <a:latin typeface="Arial" panose="020B0604020202020204" pitchFamily="34" charset="0"/>
                    <a:cs typeface="Arial" panose="020B0604020202020204" pitchFamily="34" charset="0"/>
                  </a:rPr>
                  <a:t>và </a:t>
                </a:r>
                <a14:m>
                  <m:oMath xmlns:m="http://schemas.openxmlformats.org/officeDocument/2006/math">
                    <m:sSub>
                      <m:sSubPr>
                        <m:ctrlPr>
                          <a:rPr lang="en-VN" sz="2400" i="1" dirty="0" smtClean="0">
                            <a:latin typeface="Cambria Math" panose="02040503050406030204" pitchFamily="18" charset="0"/>
                            <a:cs typeface="Arial" panose="020B0604020202020204" pitchFamily="34" charset="0"/>
                          </a:rPr>
                        </m:ctrlPr>
                      </m:sSubPr>
                      <m:e>
                        <m:r>
                          <a:rPr lang="en-VN" sz="2400" i="1" dirty="0" smtClean="0">
                            <a:latin typeface="Cambria Math" panose="02040503050406030204" pitchFamily="18" charset="0"/>
                            <a:ea typeface="Cambria Math" panose="02040503050406030204" pitchFamily="18" charset="0"/>
                            <a:cs typeface="Arial" panose="020B0604020202020204" pitchFamily="34" charset="0"/>
                          </a:rPr>
                          <m:t>𝜏</m:t>
                        </m:r>
                      </m:e>
                      <m:sub>
                        <m:r>
                          <a:rPr lang="en-US" sz="2400" b="0" i="1" dirty="0" smtClean="0">
                            <a:latin typeface="Cambria Math" panose="02040503050406030204" pitchFamily="18" charset="0"/>
                            <a:cs typeface="Arial" panose="020B0604020202020204" pitchFamily="34" charset="0"/>
                          </a:rPr>
                          <m:t>0</m:t>
                        </m:r>
                      </m:sub>
                    </m:sSub>
                  </m:oMath>
                </a14:m>
                <a:r>
                  <a:rPr lang="en-VN" sz="2400" dirty="0">
                    <a:latin typeface="Arial" panose="020B0604020202020204" pitchFamily="34" charset="0"/>
                    <a:cs typeface="Arial" panose="020B0604020202020204" pitchFamily="34" charset="0"/>
                  </a:rPr>
                  <a:t> = 10</a:t>
                </a:r>
              </a:p>
            </p:txBody>
          </p:sp>
        </mc:Choice>
        <mc:Fallback xmlns="">
          <p:sp>
            <p:nvSpPr>
              <p:cNvPr id="6" name="TextBox 5">
                <a:extLst>
                  <a:ext uri="{FF2B5EF4-FFF2-40B4-BE49-F238E27FC236}">
                    <a16:creationId xmlns:a16="http://schemas.microsoft.com/office/drawing/2014/main" id="{E15DADCC-7F07-F26B-7028-7FBF5DC3A04D}"/>
                  </a:ext>
                </a:extLst>
              </p:cNvPr>
              <p:cNvSpPr txBox="1">
                <a:spLocks noRot="1" noChangeAspect="1" noMove="1" noResize="1" noEditPoints="1" noAdjustHandles="1" noChangeArrowheads="1" noChangeShapeType="1" noTextEdit="1"/>
              </p:cNvSpPr>
              <p:nvPr/>
            </p:nvSpPr>
            <p:spPr>
              <a:xfrm>
                <a:off x="7696200" y="3383817"/>
                <a:ext cx="4358886" cy="989245"/>
              </a:xfrm>
              <a:prstGeom prst="rect">
                <a:avLst/>
              </a:prstGeom>
              <a:blipFill>
                <a:blip r:embed="rId4"/>
                <a:stretch>
                  <a:fillRect l="-2326" t="-1266" r="-1163" b="-11392"/>
                </a:stretch>
              </a:blipFill>
            </p:spPr>
            <p:txBody>
              <a:bodyPr/>
              <a:lstStyle/>
              <a:p>
                <a:r>
                  <a:rPr lang="en-VN">
                    <a:noFill/>
                  </a:rPr>
                  <a:t> </a:t>
                </a:r>
              </a:p>
            </p:txBody>
          </p:sp>
        </mc:Fallback>
      </mc:AlternateContent>
    </p:spTree>
    <p:extLst>
      <p:ext uri="{BB962C8B-B14F-4D97-AF65-F5344CB8AC3E}">
        <p14:creationId xmlns:p14="http://schemas.microsoft.com/office/powerpoint/2010/main" val="6485014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A57FB8-492A-A6D5-4C8C-B2ECC150BA9A}"/>
              </a:ext>
            </a:extLst>
          </p:cNvPr>
          <p:cNvSpPr>
            <a:spLocks noGrp="1"/>
          </p:cNvSpPr>
          <p:nvPr>
            <p:ph type="body" sz="quarter" idx="13"/>
          </p:nvPr>
        </p:nvSpPr>
        <p:spPr>
          <a:xfrm>
            <a:off x="1470929" y="1972235"/>
            <a:ext cx="8506789" cy="1007448"/>
          </a:xfrm>
        </p:spPr>
        <p:txBody>
          <a:bodyPr>
            <a:normAutofit/>
          </a:bodyPr>
          <a:lstStyle/>
          <a:p>
            <a:r>
              <a:rPr lang="en-VN" dirty="0"/>
              <a:t>CÁC GIẢI THUẬT ĐỊNH THỜI</a:t>
            </a:r>
          </a:p>
        </p:txBody>
      </p:sp>
      <p:sp>
        <p:nvSpPr>
          <p:cNvPr id="3" name="Text Placeholder 2">
            <a:extLst>
              <a:ext uri="{FF2B5EF4-FFF2-40B4-BE49-F238E27FC236}">
                <a16:creationId xmlns:a16="http://schemas.microsoft.com/office/drawing/2014/main" id="{7E721DB0-5BA6-6FC6-A4DB-D01AB470185E}"/>
              </a:ext>
            </a:extLst>
          </p:cNvPr>
          <p:cNvSpPr>
            <a:spLocks noGrp="1"/>
          </p:cNvSpPr>
          <p:nvPr>
            <p:ph type="body" sz="quarter" idx="14"/>
          </p:nvPr>
        </p:nvSpPr>
        <p:spPr/>
        <p:txBody>
          <a:bodyPr/>
          <a:lstStyle/>
          <a:p>
            <a:r>
              <a:rPr lang="en-VN" dirty="0"/>
              <a:t>4.4. Định thời theo độ ưu tiên - </a:t>
            </a:r>
            <a:r>
              <a:rPr lang="en-US" dirty="0"/>
              <a:t>Priority Scheduling</a:t>
            </a:r>
            <a:endParaRPr lang="en-VN" dirty="0"/>
          </a:p>
        </p:txBody>
      </p:sp>
      <p:sp>
        <p:nvSpPr>
          <p:cNvPr id="4" name="Text Placeholder 3">
            <a:extLst>
              <a:ext uri="{FF2B5EF4-FFF2-40B4-BE49-F238E27FC236}">
                <a16:creationId xmlns:a16="http://schemas.microsoft.com/office/drawing/2014/main" id="{960E2DF6-E588-5C0B-B1CC-06E2C13AF7B5}"/>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B4002889-5715-4DB2-711E-F96DC131EC79}"/>
              </a:ext>
            </a:extLst>
          </p:cNvPr>
          <p:cNvSpPr>
            <a:spLocks noGrp="1"/>
          </p:cNvSpPr>
          <p:nvPr>
            <p:ph type="body" sz="quarter" idx="16"/>
          </p:nvPr>
        </p:nvSpPr>
        <p:spPr/>
        <p:txBody>
          <a:bodyPr>
            <a:normAutofit lnSpcReduction="10000"/>
          </a:bodyPr>
          <a:lstStyle/>
          <a:p>
            <a:r>
              <a:rPr lang="en-VN" dirty="0"/>
              <a:t>04.</a:t>
            </a:r>
          </a:p>
        </p:txBody>
      </p:sp>
      <p:sp>
        <p:nvSpPr>
          <p:cNvPr id="7" name="Footer Placeholder 6">
            <a:extLst>
              <a:ext uri="{FF2B5EF4-FFF2-40B4-BE49-F238E27FC236}">
                <a16:creationId xmlns:a16="http://schemas.microsoft.com/office/drawing/2014/main" id="{E6322559-D8A6-9443-A615-8FA00540460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8" name="Slide Number Placeholder 7">
            <a:extLst>
              <a:ext uri="{FF2B5EF4-FFF2-40B4-BE49-F238E27FC236}">
                <a16:creationId xmlns:a16="http://schemas.microsoft.com/office/drawing/2014/main" id="{E61EEE28-419A-C12A-470C-64D663856574}"/>
              </a:ext>
            </a:extLst>
          </p:cNvPr>
          <p:cNvSpPr>
            <a:spLocks noGrp="1"/>
          </p:cNvSpPr>
          <p:nvPr>
            <p:ph type="sldNum" sz="quarter" idx="12"/>
          </p:nvPr>
        </p:nvSpPr>
        <p:spPr/>
        <p:txBody>
          <a:bodyPr/>
          <a:lstStyle/>
          <a:p>
            <a:fld id="{00000000-1234-1234-1234-123412341234}" type="slidenum">
              <a:rPr lang="en-US" smtClean="0"/>
              <a:pPr/>
              <a:t>226</a:t>
            </a:fld>
            <a:endParaRPr lang="en-US"/>
          </a:p>
        </p:txBody>
      </p:sp>
    </p:spTree>
    <p:extLst>
      <p:ext uri="{BB962C8B-B14F-4D97-AF65-F5344CB8AC3E}">
        <p14:creationId xmlns:p14="http://schemas.microsoft.com/office/powerpoint/2010/main" val="16218543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8"/>
          <p:cNvSpPr txBox="1">
            <a:spLocks noGrp="1"/>
          </p:cNvSpPr>
          <p:nvPr>
            <p:ph type="title"/>
          </p:nvPr>
        </p:nvSpPr>
        <p:spPr>
          <a:xfrm>
            <a:off x="774146" y="223964"/>
            <a:ext cx="10579654" cy="1681036"/>
          </a:xfrm>
          <a:prstGeom prst="rect">
            <a:avLst/>
          </a:prstGeom>
          <a:noFill/>
          <a:ln>
            <a:noFill/>
          </a:ln>
        </p:spPr>
        <p:txBody>
          <a:bodyPr spcFirstLastPara="1" wrap="square" lIns="91425" tIns="45700" rIns="91425" bIns="45700" anchor="ctr" anchorCtr="0">
            <a:noAutofit/>
          </a:bodyPr>
          <a:lstStyle/>
          <a:p>
            <a:pPr marL="889000" indent="-889000"/>
            <a:r>
              <a:rPr lang="en-US" sz="4000" dirty="0"/>
              <a:t>4.4. </a:t>
            </a:r>
            <a:r>
              <a:rPr lang="en-US" sz="4000" dirty="0" err="1"/>
              <a:t>Định</a:t>
            </a:r>
            <a:r>
              <a:rPr lang="en-US" sz="4000" dirty="0"/>
              <a:t> </a:t>
            </a:r>
            <a:r>
              <a:rPr lang="en-US" sz="4000" dirty="0" err="1"/>
              <a:t>thời</a:t>
            </a:r>
            <a:r>
              <a:rPr lang="en-US" sz="4000" dirty="0"/>
              <a:t> </a:t>
            </a:r>
            <a:r>
              <a:rPr lang="en-US" sz="4000" dirty="0" err="1"/>
              <a:t>theo</a:t>
            </a:r>
            <a:r>
              <a:rPr lang="en-US" sz="4000" dirty="0"/>
              <a:t> </a:t>
            </a:r>
            <a:r>
              <a:rPr lang="en-US" sz="4000" dirty="0" err="1"/>
              <a:t>độ</a:t>
            </a:r>
            <a:r>
              <a:rPr lang="en-US" sz="4000" dirty="0"/>
              <a:t> </a:t>
            </a:r>
            <a:r>
              <a:rPr lang="en-US" sz="4000" dirty="0" err="1"/>
              <a:t>ưu</a:t>
            </a:r>
            <a:r>
              <a:rPr lang="en-US" sz="4000" dirty="0"/>
              <a:t> </a:t>
            </a:r>
            <a:r>
              <a:rPr lang="en-US" sz="4000" dirty="0" err="1"/>
              <a:t>tiên</a:t>
            </a:r>
            <a:r>
              <a:rPr lang="en-US" sz="4000" dirty="0"/>
              <a:t> –</a:t>
            </a:r>
            <a:br>
              <a:rPr lang="en-US" sz="4000" dirty="0"/>
            </a:br>
            <a:r>
              <a:rPr lang="en-US" sz="4000" dirty="0"/>
              <a:t>Priority Scheduling</a:t>
            </a:r>
            <a:endParaRPr sz="4000" dirty="0"/>
          </a:p>
        </p:txBody>
      </p:sp>
      <p:sp>
        <p:nvSpPr>
          <p:cNvPr id="632" name="Google Shape;632;p38"/>
          <p:cNvSpPr txBox="1">
            <a:spLocks noGrp="1"/>
          </p:cNvSpPr>
          <p:nvPr>
            <p:ph idx="1"/>
          </p:nvPr>
        </p:nvSpPr>
        <p:spPr>
          <a:xfrm>
            <a:off x="774145" y="1905000"/>
            <a:ext cx="10579654" cy="4271963"/>
          </a:xfrm>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Mỗi</a:t>
            </a:r>
            <a:r>
              <a:rPr lang="en-US" sz="2400" dirty="0"/>
              <a:t> </a:t>
            </a:r>
            <a:r>
              <a:rPr lang="en-US" sz="2400" dirty="0" err="1"/>
              <a:t>tiến</a:t>
            </a:r>
            <a:r>
              <a:rPr lang="en-US" sz="2400" dirty="0"/>
              <a:t> </a:t>
            </a:r>
            <a:r>
              <a:rPr lang="en-US" sz="2400" dirty="0" err="1"/>
              <a:t>trình</a:t>
            </a:r>
            <a:r>
              <a:rPr lang="en-US" sz="2400" dirty="0"/>
              <a:t> </a:t>
            </a:r>
            <a:r>
              <a:rPr lang="en-US" sz="2400" dirty="0" err="1"/>
              <a:t>sẽ</a:t>
            </a:r>
            <a:r>
              <a:rPr lang="en-US" sz="2400" dirty="0"/>
              <a:t> </a:t>
            </a:r>
            <a:r>
              <a:rPr lang="en-US" sz="2400" dirty="0" err="1"/>
              <a:t>được</a:t>
            </a:r>
            <a:r>
              <a:rPr lang="en-US" sz="2400" dirty="0"/>
              <a:t> </a:t>
            </a:r>
            <a:r>
              <a:rPr lang="en-US" sz="2400" dirty="0" err="1"/>
              <a:t>gán</a:t>
            </a:r>
            <a:r>
              <a:rPr lang="en-US" sz="2400" dirty="0"/>
              <a:t> </a:t>
            </a:r>
            <a:r>
              <a:rPr lang="en-US" sz="2400" dirty="0" err="1"/>
              <a:t>một</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thường</a:t>
            </a:r>
            <a:r>
              <a:rPr lang="en-US" sz="2400" dirty="0"/>
              <a:t> </a:t>
            </a:r>
            <a:r>
              <a:rPr lang="en-US" sz="2400" dirty="0" err="1"/>
              <a:t>biểu</a:t>
            </a:r>
            <a:r>
              <a:rPr lang="en-US" sz="2400" dirty="0"/>
              <a:t> </a:t>
            </a:r>
            <a:r>
              <a:rPr lang="en-US" sz="2400" dirty="0" err="1"/>
              <a:t>diễn</a:t>
            </a:r>
            <a:r>
              <a:rPr lang="en-US" sz="2400" dirty="0"/>
              <a:t> </a:t>
            </a:r>
            <a:r>
              <a:rPr lang="en-US" sz="2400" dirty="0" err="1"/>
              <a:t>bởi</a:t>
            </a:r>
            <a:r>
              <a:rPr lang="en-US" sz="2400" dirty="0"/>
              <a:t> </a:t>
            </a:r>
            <a:r>
              <a:rPr lang="en-US" sz="2400" dirty="0" err="1"/>
              <a:t>một</a:t>
            </a:r>
            <a:r>
              <a:rPr lang="en-US" sz="2400" dirty="0"/>
              <a:t> con </a:t>
            </a:r>
            <a:r>
              <a:rPr lang="en-US" sz="2400" dirty="0" err="1"/>
              <a:t>số</a:t>
            </a:r>
            <a:r>
              <a:rPr lang="en-US" sz="2400" dirty="0"/>
              <a:t>).</a:t>
            </a:r>
            <a:endParaRPr sz="2400" dirty="0"/>
          </a:p>
          <a:p>
            <a:r>
              <a:rPr lang="en-US" sz="2400" dirty="0"/>
              <a:t>CPU </a:t>
            </a:r>
            <a:r>
              <a:rPr lang="en-US" sz="2400" dirty="0" err="1"/>
              <a:t>sẽ</a:t>
            </a:r>
            <a:r>
              <a:rPr lang="en-US" sz="2400" dirty="0"/>
              <a:t> </a:t>
            </a:r>
            <a:r>
              <a:rPr lang="en-US" sz="2400" dirty="0" err="1"/>
              <a:t>được</a:t>
            </a:r>
            <a:r>
              <a:rPr lang="en-US" sz="2400" dirty="0"/>
              <a:t> </a:t>
            </a:r>
            <a:r>
              <a:rPr lang="en-US" sz="2400" dirty="0" err="1"/>
              <a:t>cấp</a:t>
            </a:r>
            <a:r>
              <a:rPr lang="en-US" sz="2400" dirty="0"/>
              <a:t> </a:t>
            </a:r>
            <a:r>
              <a:rPr lang="en-US" sz="2400" dirty="0" err="1"/>
              <a:t>cho</a:t>
            </a:r>
            <a:r>
              <a:rPr lang="en-US" sz="2400" dirty="0"/>
              <a:t> </a:t>
            </a:r>
            <a:r>
              <a:rPr lang="en-US" sz="2400" dirty="0" err="1"/>
              <a:t>tiến</a:t>
            </a:r>
            <a:r>
              <a:rPr lang="en-US" sz="2400" dirty="0"/>
              <a:t> </a:t>
            </a:r>
            <a:r>
              <a:rPr lang="en-US" sz="2400" dirty="0" err="1"/>
              <a:t>trình</a:t>
            </a:r>
            <a:r>
              <a:rPr lang="en-US" sz="2400" dirty="0"/>
              <a:t> </a:t>
            </a:r>
            <a:r>
              <a:rPr lang="en-US" sz="2400" dirty="0" err="1"/>
              <a:t>có</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cao</a:t>
            </a:r>
            <a:r>
              <a:rPr lang="en-US" sz="2400" dirty="0"/>
              <a:t> </a:t>
            </a:r>
            <a:r>
              <a:rPr lang="en-US" sz="2400" dirty="0" err="1"/>
              <a:t>nhất</a:t>
            </a:r>
            <a:r>
              <a:rPr lang="en-US" sz="2400" dirty="0"/>
              <a:t> </a:t>
            </a:r>
            <a:r>
              <a:rPr lang="en-US" sz="2400" dirty="0" err="1"/>
              <a:t>theo</a:t>
            </a:r>
            <a:r>
              <a:rPr lang="en-US" sz="2400" dirty="0"/>
              <a:t> </a:t>
            </a:r>
            <a:r>
              <a:rPr lang="en-US" sz="2400" dirty="0" err="1"/>
              <a:t>các</a:t>
            </a:r>
            <a:r>
              <a:rPr lang="en-US" sz="2400" dirty="0"/>
              <a:t> </a:t>
            </a:r>
            <a:r>
              <a:rPr lang="en-US" sz="2400" dirty="0" err="1"/>
              <a:t>giá</a:t>
            </a:r>
            <a:r>
              <a:rPr lang="en-US" sz="2400" dirty="0"/>
              <a:t> </a:t>
            </a:r>
            <a:r>
              <a:rPr lang="en-US" sz="2400" dirty="0" err="1"/>
              <a:t>trị</a:t>
            </a:r>
            <a:r>
              <a:rPr lang="en-US" sz="2400" dirty="0"/>
              <a:t> </a:t>
            </a:r>
            <a:r>
              <a:rPr lang="en-US" sz="2400" dirty="0" err="1"/>
              <a:t>số</a:t>
            </a:r>
            <a:r>
              <a:rPr lang="en-US" sz="2400" dirty="0"/>
              <a:t> </a:t>
            </a:r>
            <a:r>
              <a:rPr lang="en-US" sz="2400" dirty="0" err="1"/>
              <a:t>được</a:t>
            </a:r>
            <a:r>
              <a:rPr lang="en-US" sz="2400" dirty="0"/>
              <a:t> </a:t>
            </a:r>
            <a:r>
              <a:rPr lang="en-US" sz="2400" dirty="0" err="1"/>
              <a:t>gán</a:t>
            </a:r>
            <a:r>
              <a:rPr lang="en-US" sz="2400" dirty="0"/>
              <a:t> (</a:t>
            </a:r>
            <a:r>
              <a:rPr lang="en-US" sz="2400" dirty="0" err="1"/>
              <a:t>có</a:t>
            </a:r>
            <a:r>
              <a:rPr lang="en-US" sz="2400" dirty="0"/>
              <a:t> </a:t>
            </a:r>
            <a:r>
              <a:rPr lang="en-US" sz="2400" dirty="0" err="1"/>
              <a:t>thể</a:t>
            </a:r>
            <a:r>
              <a:rPr lang="en-US" sz="2400" dirty="0"/>
              <a:t> </a:t>
            </a:r>
            <a:r>
              <a:rPr lang="en-US" sz="2400" dirty="0" err="1"/>
              <a:t>theo</a:t>
            </a:r>
            <a:r>
              <a:rPr lang="en-US" sz="2400" dirty="0"/>
              <a:t> </a:t>
            </a:r>
            <a:r>
              <a:rPr lang="en-US" sz="2400" dirty="0" err="1"/>
              <a:t>thứ</a:t>
            </a:r>
            <a:r>
              <a:rPr lang="en-US" sz="2400" dirty="0"/>
              <a:t> </a:t>
            </a:r>
            <a:r>
              <a:rPr lang="en-US" sz="2400" dirty="0" err="1"/>
              <a:t>tự</a:t>
            </a:r>
            <a:r>
              <a:rPr lang="en-US" sz="2400" dirty="0"/>
              <a:t> </a:t>
            </a:r>
            <a:r>
              <a:rPr lang="en-US" sz="2400" dirty="0" err="1"/>
              <a:t>tăng</a:t>
            </a:r>
            <a:r>
              <a:rPr lang="en-US" sz="2400" dirty="0"/>
              <a:t> </a:t>
            </a:r>
            <a:r>
              <a:rPr lang="en-US" sz="2400" dirty="0" err="1"/>
              <a:t>dần</a:t>
            </a:r>
            <a:r>
              <a:rPr lang="en-US" sz="2400" dirty="0"/>
              <a:t> hay </a:t>
            </a:r>
            <a:r>
              <a:rPr lang="en-US" sz="2400" dirty="0" err="1"/>
              <a:t>giảm</a:t>
            </a:r>
            <a:r>
              <a:rPr lang="en-US" sz="2400" dirty="0"/>
              <a:t> </a:t>
            </a:r>
            <a:r>
              <a:rPr lang="en-US" sz="2400" dirty="0" err="1"/>
              <a:t>dần</a:t>
            </a:r>
            <a:r>
              <a:rPr lang="en-US" sz="2400" dirty="0"/>
              <a:t>).</a:t>
            </a:r>
            <a:endParaRPr sz="2400" dirty="0"/>
          </a:p>
          <a:p>
            <a:r>
              <a:rPr lang="en-US" sz="2400" dirty="0" err="1"/>
              <a:t>Định</a:t>
            </a:r>
            <a:r>
              <a:rPr lang="en-US" sz="2400" dirty="0"/>
              <a:t> </a:t>
            </a:r>
            <a:r>
              <a:rPr lang="en-US" sz="2400" dirty="0" err="1"/>
              <a:t>thời</a:t>
            </a:r>
            <a:r>
              <a:rPr lang="en-US" sz="2400" dirty="0"/>
              <a:t> </a:t>
            </a:r>
            <a:r>
              <a:rPr lang="en-US" sz="2400" dirty="0" err="1"/>
              <a:t>sử</a:t>
            </a:r>
            <a:r>
              <a:rPr lang="en-US" sz="2400" dirty="0"/>
              <a:t> </a:t>
            </a:r>
            <a:r>
              <a:rPr lang="en-US" sz="2400" dirty="0" err="1"/>
              <a:t>dụng</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có</a:t>
            </a:r>
            <a:r>
              <a:rPr lang="en-US" sz="2400" dirty="0"/>
              <a:t> </a:t>
            </a:r>
            <a:r>
              <a:rPr lang="en-US" sz="2400" dirty="0" err="1"/>
              <a:t>thể</a:t>
            </a:r>
            <a:r>
              <a:rPr lang="en-US" sz="2400" dirty="0"/>
              <a:t>:</a:t>
            </a:r>
            <a:endParaRPr sz="2400" dirty="0"/>
          </a:p>
          <a:p>
            <a:pPr lvl="1"/>
            <a:r>
              <a:rPr lang="en-US" sz="2200" dirty="0"/>
              <a:t>Preemptive</a:t>
            </a:r>
            <a:endParaRPr sz="2200" dirty="0"/>
          </a:p>
          <a:p>
            <a:pPr lvl="1"/>
            <a:r>
              <a:rPr lang="en-US" sz="2200" dirty="0"/>
              <a:t>Non-preemptive</a:t>
            </a:r>
            <a:endParaRPr sz="2200" dirty="0"/>
          </a:p>
        </p:txBody>
      </p:sp>
      <p:sp>
        <p:nvSpPr>
          <p:cNvPr id="635" name="Google Shape;635;p3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0EC1432E-5698-CF71-03A4-9128DB996C09}"/>
              </a:ext>
            </a:extLst>
          </p:cNvPr>
          <p:cNvSpPr>
            <a:spLocks noGrp="1"/>
          </p:cNvSpPr>
          <p:nvPr>
            <p:ph type="sldNum" sz="quarter" idx="12"/>
          </p:nvPr>
        </p:nvSpPr>
        <p:spPr/>
        <p:txBody>
          <a:bodyPr/>
          <a:lstStyle/>
          <a:p>
            <a:fld id="{00000000-1234-1234-1234-123412341234}" type="slidenum">
              <a:rPr lang="en-US" smtClean="0"/>
              <a:pPr/>
              <a:t>227</a:t>
            </a:fld>
            <a:endParaRPr lang="en-US" dirty="0"/>
          </a:p>
        </p:txBody>
      </p:sp>
    </p:spTree>
    <p:extLst>
      <p:ext uri="{BB962C8B-B14F-4D97-AF65-F5344CB8AC3E}">
        <p14:creationId xmlns:p14="http://schemas.microsoft.com/office/powerpoint/2010/main" val="145455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2">
                                            <p:txEl>
                                              <p:pRg st="0" end="0"/>
                                            </p:txEl>
                                          </p:spTgt>
                                        </p:tgtEl>
                                        <p:attrNameLst>
                                          <p:attrName>style.visibility</p:attrName>
                                        </p:attrNameLst>
                                      </p:cBhvr>
                                      <p:to>
                                        <p:strVal val="visible"/>
                                      </p:to>
                                    </p:set>
                                    <p:anim calcmode="lin" valueType="num">
                                      <p:cBhvr additive="base">
                                        <p:cTn id="7" dur="500" fill="hold"/>
                                        <p:tgtEl>
                                          <p:spTgt spid="6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2">
                                            <p:txEl>
                                              <p:pRg st="1" end="1"/>
                                            </p:txEl>
                                          </p:spTgt>
                                        </p:tgtEl>
                                        <p:attrNameLst>
                                          <p:attrName>style.visibility</p:attrName>
                                        </p:attrNameLst>
                                      </p:cBhvr>
                                      <p:to>
                                        <p:strVal val="visible"/>
                                      </p:to>
                                    </p:set>
                                    <p:anim calcmode="lin" valueType="num">
                                      <p:cBhvr additive="base">
                                        <p:cTn id="13" dur="500" fill="hold"/>
                                        <p:tgtEl>
                                          <p:spTgt spid="6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32">
                                            <p:txEl>
                                              <p:pRg st="2" end="2"/>
                                            </p:txEl>
                                          </p:spTgt>
                                        </p:tgtEl>
                                        <p:attrNameLst>
                                          <p:attrName>style.visibility</p:attrName>
                                        </p:attrNameLst>
                                      </p:cBhvr>
                                      <p:to>
                                        <p:strVal val="visible"/>
                                      </p:to>
                                    </p:set>
                                    <p:anim calcmode="lin" valueType="num">
                                      <p:cBhvr additive="base">
                                        <p:cTn id="19" dur="500" fill="hold"/>
                                        <p:tgtEl>
                                          <p:spTgt spid="6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3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32">
                                            <p:txEl>
                                              <p:pRg st="3" end="3"/>
                                            </p:txEl>
                                          </p:spTgt>
                                        </p:tgtEl>
                                        <p:attrNameLst>
                                          <p:attrName>style.visibility</p:attrName>
                                        </p:attrNameLst>
                                      </p:cBhvr>
                                      <p:to>
                                        <p:strVal val="visible"/>
                                      </p:to>
                                    </p:set>
                                    <p:anim calcmode="lin" valueType="num">
                                      <p:cBhvr additive="base">
                                        <p:cTn id="23" dur="500" fill="hold"/>
                                        <p:tgtEl>
                                          <p:spTgt spid="63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3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32">
                                            <p:txEl>
                                              <p:pRg st="4" end="4"/>
                                            </p:txEl>
                                          </p:spTgt>
                                        </p:tgtEl>
                                        <p:attrNameLst>
                                          <p:attrName>style.visibility</p:attrName>
                                        </p:attrNameLst>
                                      </p:cBhvr>
                                      <p:to>
                                        <p:strVal val="visible"/>
                                      </p:to>
                                    </p:set>
                                    <p:anim calcmode="lin" valueType="num">
                                      <p:cBhvr additive="base">
                                        <p:cTn id="27" dur="500" fill="hold"/>
                                        <p:tgtEl>
                                          <p:spTgt spid="63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3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9"/>
          <p:cNvSpPr txBox="1">
            <a:spLocks noGrp="1"/>
          </p:cNvSpPr>
          <p:nvPr>
            <p:ph type="title"/>
          </p:nvPr>
        </p:nvSpPr>
        <p:spPr>
          <a:xfrm>
            <a:off x="774145" y="1956281"/>
            <a:ext cx="5187639"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Cách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gán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ưu</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tiên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cho</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tiến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trình</a:t>
            </a:r>
            <a:endParaRPr sz="2400" dirty="0">
              <a:solidFill>
                <a:schemeClr val="bg1"/>
              </a:solidFill>
              <a:latin typeface="Arial" panose="020B0604020202020204" pitchFamily="34" charset="0"/>
              <a:ea typeface="+mn-ea"/>
              <a:cs typeface="Arial" panose="020B0604020202020204" pitchFamily="34" charset="0"/>
            </a:endParaRPr>
          </a:p>
        </p:txBody>
      </p:sp>
      <p:sp>
        <p:nvSpPr>
          <p:cNvPr id="641" name="Google Shape;641;p39"/>
          <p:cNvSpPr txBox="1">
            <a:spLocks noGrp="1"/>
          </p:cNvSpPr>
          <p:nvPr>
            <p:ph idx="1"/>
          </p:nvPr>
        </p:nvSpPr>
        <p:spPr>
          <a:xfrm>
            <a:off x="774145" y="2645229"/>
            <a:ext cx="10579654" cy="3531734"/>
          </a:xfrm>
          <a:prstGeom prst="rect">
            <a:avLst/>
          </a:prstGeom>
          <a:noFill/>
          <a:ln>
            <a:noFill/>
          </a:ln>
        </p:spPr>
        <p:txBody>
          <a:bodyPr spcFirstLastPara="1" wrap="square" lIns="91425" tIns="45700" rIns="91425" bIns="45700" anchor="t" anchorCtr="0">
            <a:noAutofit/>
          </a:bodyPr>
          <a:lstStyle/>
          <a:p>
            <a:pPr>
              <a:spcBef>
                <a:spcPts val="0"/>
              </a:spcBef>
            </a:pPr>
            <a:r>
              <a:rPr lang="en-US" sz="2400" dirty="0"/>
              <a:t>SJF </a:t>
            </a:r>
            <a:r>
              <a:rPr lang="en-US" sz="2400" dirty="0" err="1"/>
              <a:t>là</a:t>
            </a:r>
            <a:r>
              <a:rPr lang="en-US" sz="2400" dirty="0"/>
              <a:t> </a:t>
            </a:r>
            <a:r>
              <a:rPr lang="en-US" sz="2400" dirty="0" err="1"/>
              <a:t>một</a:t>
            </a:r>
            <a:r>
              <a:rPr lang="en-US" sz="2400" dirty="0"/>
              <a:t> </a:t>
            </a:r>
            <a:r>
              <a:rPr lang="en-US" sz="2400" dirty="0" err="1"/>
              <a:t>giải</a:t>
            </a:r>
            <a:r>
              <a:rPr lang="en-US" sz="2400" dirty="0"/>
              <a:t> </a:t>
            </a:r>
            <a:r>
              <a:rPr lang="en-US" sz="2400" dirty="0" err="1"/>
              <a:t>thuật</a:t>
            </a:r>
            <a:r>
              <a:rPr lang="en-US" sz="2400" dirty="0"/>
              <a:t> </a:t>
            </a:r>
            <a:r>
              <a:rPr lang="en-US" sz="2400" dirty="0" err="1"/>
              <a:t>định</a:t>
            </a:r>
            <a:r>
              <a:rPr lang="en-US" sz="2400" dirty="0"/>
              <a:t> </a:t>
            </a:r>
            <a:r>
              <a:rPr lang="en-US" sz="2400" dirty="0" err="1"/>
              <a:t>thời</a:t>
            </a:r>
            <a:r>
              <a:rPr lang="en-US" sz="2400" dirty="0"/>
              <a:t> </a:t>
            </a:r>
            <a:r>
              <a:rPr lang="en-US" sz="2400" dirty="0" err="1"/>
              <a:t>sử</a:t>
            </a:r>
            <a:r>
              <a:rPr lang="en-US" sz="2400" dirty="0"/>
              <a:t> </a:t>
            </a:r>
            <a:r>
              <a:rPr lang="en-US" sz="2400" dirty="0" err="1"/>
              <a:t>dụng</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được</a:t>
            </a:r>
            <a:r>
              <a:rPr lang="en-US" sz="2400" dirty="0"/>
              <a:t> </a:t>
            </a:r>
            <a:r>
              <a:rPr lang="en-US" sz="2400" dirty="0" err="1"/>
              <a:t>xác</a:t>
            </a:r>
            <a:r>
              <a:rPr lang="en-US" sz="2400" dirty="0"/>
              <a:t> </a:t>
            </a:r>
            <a:r>
              <a:rPr lang="en-US" sz="2400" dirty="0" err="1"/>
              <a:t>định</a:t>
            </a:r>
            <a:r>
              <a:rPr lang="en-US" sz="2400" dirty="0"/>
              <a:t> </a:t>
            </a:r>
            <a:r>
              <a:rPr lang="en-US" sz="2400" dirty="0" err="1"/>
              <a:t>dựa</a:t>
            </a:r>
            <a:r>
              <a:rPr lang="en-US" sz="2400" dirty="0"/>
              <a:t> </a:t>
            </a:r>
            <a:r>
              <a:rPr lang="en-US" sz="2400" dirty="0" err="1"/>
              <a:t>vào</a:t>
            </a:r>
            <a:r>
              <a:rPr lang="en-US" sz="2400" dirty="0"/>
              <a:t> </a:t>
            </a:r>
            <a:r>
              <a:rPr lang="en-US" sz="2400" dirty="0" err="1"/>
              <a:t>thời</a:t>
            </a:r>
            <a:r>
              <a:rPr lang="en-US" sz="2400" dirty="0"/>
              <a:t> </a:t>
            </a:r>
            <a:r>
              <a:rPr lang="en-US" sz="2400" dirty="0" err="1"/>
              <a:t>gian</a:t>
            </a:r>
            <a:r>
              <a:rPr lang="en-US" sz="2400" dirty="0"/>
              <a:t> </a:t>
            </a:r>
            <a:r>
              <a:rPr lang="en-US" sz="2400" dirty="0" err="1"/>
              <a:t>sử</a:t>
            </a:r>
            <a:r>
              <a:rPr lang="en-US" sz="2400" dirty="0"/>
              <a:t> </a:t>
            </a:r>
            <a:r>
              <a:rPr lang="en-US" sz="2400" dirty="0" err="1"/>
              <a:t>dụng</a:t>
            </a:r>
            <a:r>
              <a:rPr lang="en-US" sz="2400" dirty="0"/>
              <a:t> CPU (</a:t>
            </a:r>
            <a:r>
              <a:rPr lang="en-US" sz="2400" dirty="0" err="1"/>
              <a:t>giá</a:t>
            </a:r>
            <a:r>
              <a:rPr lang="en-US" sz="2400" dirty="0"/>
              <a:t> </a:t>
            </a:r>
            <a:r>
              <a:rPr lang="en-US" sz="2400" dirty="0" err="1"/>
              <a:t>trị</a:t>
            </a:r>
            <a:r>
              <a:rPr lang="en-US" sz="2400" dirty="0"/>
              <a:t> </a:t>
            </a:r>
            <a:r>
              <a:rPr lang="en-US" sz="2400" dirty="0" err="1"/>
              <a:t>được</a:t>
            </a:r>
            <a:r>
              <a:rPr lang="en-US" sz="2400" dirty="0"/>
              <a:t> </a:t>
            </a:r>
            <a:r>
              <a:rPr lang="en-US" sz="2400" dirty="0" err="1"/>
              <a:t>ước</a:t>
            </a:r>
            <a:r>
              <a:rPr lang="en-US" sz="2400" dirty="0"/>
              <a:t> </a:t>
            </a:r>
            <a:r>
              <a:rPr lang="en-US" sz="2400" dirty="0" err="1"/>
              <a:t>lượng</a:t>
            </a:r>
            <a:r>
              <a:rPr lang="en-US" sz="2400" dirty="0"/>
              <a:t>).</a:t>
            </a:r>
            <a:endParaRPr sz="2400" dirty="0"/>
          </a:p>
          <a:p>
            <a:r>
              <a:rPr lang="en-US" sz="2400" dirty="0" err="1"/>
              <a:t>Ngoài</a:t>
            </a:r>
            <a:r>
              <a:rPr lang="en-US" sz="2400" dirty="0"/>
              <a:t> </a:t>
            </a:r>
            <a:r>
              <a:rPr lang="en-US" sz="2400" dirty="0" err="1"/>
              <a:t>ra</a:t>
            </a:r>
            <a:r>
              <a:rPr lang="en-US" sz="2400" dirty="0"/>
              <a:t>, </a:t>
            </a:r>
            <a:r>
              <a:rPr lang="en-US" sz="2400" dirty="0" err="1"/>
              <a:t>việc</a:t>
            </a:r>
            <a:r>
              <a:rPr lang="en-US" sz="2400" dirty="0"/>
              <a:t> </a:t>
            </a:r>
            <a:r>
              <a:rPr lang="en-US" sz="2400" dirty="0" err="1"/>
              <a:t>gán</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dựa</a:t>
            </a:r>
            <a:r>
              <a:rPr lang="en-US" sz="2400" dirty="0"/>
              <a:t> </a:t>
            </a:r>
            <a:r>
              <a:rPr lang="en-US" sz="2400" dirty="0" err="1"/>
              <a:t>vào</a:t>
            </a:r>
            <a:r>
              <a:rPr lang="en-US" sz="2400" dirty="0"/>
              <a:t>:</a:t>
            </a:r>
            <a:endParaRPr sz="2400" dirty="0"/>
          </a:p>
          <a:p>
            <a:pPr lvl="1"/>
            <a:r>
              <a:rPr lang="en-US" sz="2000" dirty="0" err="1"/>
              <a:t>Yêu</a:t>
            </a:r>
            <a:r>
              <a:rPr lang="en-US" sz="2000" dirty="0"/>
              <a:t> </a:t>
            </a:r>
            <a:r>
              <a:rPr lang="en-US" sz="2000" dirty="0" err="1"/>
              <a:t>cầu</a:t>
            </a:r>
            <a:r>
              <a:rPr lang="en-US" sz="2000" dirty="0"/>
              <a:t> </a:t>
            </a:r>
            <a:r>
              <a:rPr lang="en-US" sz="2000" dirty="0" err="1"/>
              <a:t>về</a:t>
            </a:r>
            <a:r>
              <a:rPr lang="en-US" sz="2000" dirty="0"/>
              <a:t> </a:t>
            </a:r>
            <a:r>
              <a:rPr lang="en-US" sz="2000" dirty="0" err="1"/>
              <a:t>bộ</a:t>
            </a:r>
            <a:r>
              <a:rPr lang="en-US" sz="2000" dirty="0"/>
              <a:t> </a:t>
            </a:r>
            <a:r>
              <a:rPr lang="en-US" sz="2000" dirty="0" err="1"/>
              <a:t>nhớ</a:t>
            </a:r>
            <a:r>
              <a:rPr lang="en-US" sz="2000" dirty="0"/>
              <a:t>.</a:t>
            </a:r>
            <a:endParaRPr sz="2000" dirty="0"/>
          </a:p>
          <a:p>
            <a:pPr lvl="1"/>
            <a:r>
              <a:rPr lang="en-US" sz="2000" dirty="0" err="1"/>
              <a:t>Số</a:t>
            </a:r>
            <a:r>
              <a:rPr lang="en-US" sz="2000" dirty="0"/>
              <a:t> </a:t>
            </a:r>
            <a:r>
              <a:rPr lang="en-US" sz="2000" dirty="0" err="1"/>
              <a:t>lượng</a:t>
            </a:r>
            <a:r>
              <a:rPr lang="en-US" sz="2000" dirty="0"/>
              <a:t> file </a:t>
            </a:r>
            <a:r>
              <a:rPr lang="en-US" sz="2000" dirty="0" err="1"/>
              <a:t>được</a:t>
            </a:r>
            <a:r>
              <a:rPr lang="en-US" sz="2000" dirty="0"/>
              <a:t> </a:t>
            </a:r>
            <a:r>
              <a:rPr lang="en-US" sz="2000" dirty="0" err="1"/>
              <a:t>mở</a:t>
            </a:r>
            <a:r>
              <a:rPr lang="en-US" sz="2000" dirty="0"/>
              <a:t>.</a:t>
            </a:r>
            <a:endParaRPr sz="2000" dirty="0"/>
          </a:p>
          <a:p>
            <a:pPr lvl="1"/>
            <a:r>
              <a:rPr lang="en-US" sz="2000" dirty="0" err="1"/>
              <a:t>Tỉ</a:t>
            </a:r>
            <a:r>
              <a:rPr lang="en-US" sz="2000" dirty="0"/>
              <a:t> </a:t>
            </a:r>
            <a:r>
              <a:rPr lang="en-US" sz="2000" dirty="0" err="1"/>
              <a:t>lệ</a:t>
            </a:r>
            <a:r>
              <a:rPr lang="en-US" sz="2000" dirty="0"/>
              <a:t> </a:t>
            </a:r>
            <a:r>
              <a:rPr lang="en-US" sz="2000" dirty="0" err="1"/>
              <a:t>thời</a:t>
            </a:r>
            <a:r>
              <a:rPr lang="en-US" sz="2000" dirty="0"/>
              <a:t> </a:t>
            </a:r>
            <a:r>
              <a:rPr lang="en-US" sz="2000" dirty="0" err="1"/>
              <a:t>gian</a:t>
            </a:r>
            <a:r>
              <a:rPr lang="en-US" sz="2000" dirty="0"/>
              <a:t> </a:t>
            </a:r>
            <a:r>
              <a:rPr lang="en-US" sz="2000" dirty="0" err="1"/>
              <a:t>dùng</a:t>
            </a:r>
            <a:r>
              <a:rPr lang="en-US" sz="2000" dirty="0"/>
              <a:t> </a:t>
            </a:r>
            <a:r>
              <a:rPr lang="en-US" sz="2000" dirty="0" err="1"/>
              <a:t>cho</a:t>
            </a:r>
            <a:r>
              <a:rPr lang="en-US" sz="2000" dirty="0"/>
              <a:t> I/O </a:t>
            </a:r>
            <a:r>
              <a:rPr lang="en-US" sz="2000" dirty="0" err="1"/>
              <a:t>trên</a:t>
            </a:r>
            <a:r>
              <a:rPr lang="en-US" sz="2000" dirty="0"/>
              <a:t> </a:t>
            </a:r>
            <a:r>
              <a:rPr lang="en-US" sz="2000" dirty="0" err="1"/>
              <a:t>thời</a:t>
            </a:r>
            <a:r>
              <a:rPr lang="en-US" sz="2000" dirty="0"/>
              <a:t> </a:t>
            </a:r>
            <a:r>
              <a:rPr lang="en-US" sz="2000" dirty="0" err="1"/>
              <a:t>gian</a:t>
            </a:r>
            <a:r>
              <a:rPr lang="en-US" sz="2000" dirty="0"/>
              <a:t> </a:t>
            </a:r>
            <a:r>
              <a:rPr lang="en-US" sz="2000" dirty="0" err="1"/>
              <a:t>sử</a:t>
            </a:r>
            <a:r>
              <a:rPr lang="en-US" sz="2000" dirty="0"/>
              <a:t> </a:t>
            </a:r>
            <a:r>
              <a:rPr lang="en-US" sz="2000" dirty="0" err="1"/>
              <a:t>dụng</a:t>
            </a:r>
            <a:r>
              <a:rPr lang="en-US" sz="2000" dirty="0"/>
              <a:t> CPU.</a:t>
            </a:r>
            <a:endParaRPr sz="2000" dirty="0"/>
          </a:p>
          <a:p>
            <a:pPr lvl="1"/>
            <a:r>
              <a:rPr lang="en-US" sz="2000" dirty="0" err="1"/>
              <a:t>Các</a:t>
            </a:r>
            <a:r>
              <a:rPr lang="en-US" sz="2000" dirty="0"/>
              <a:t> </a:t>
            </a:r>
            <a:r>
              <a:rPr lang="en-US" sz="2000" dirty="0" err="1"/>
              <a:t>yêu</a:t>
            </a:r>
            <a:r>
              <a:rPr lang="en-US" sz="2000" dirty="0"/>
              <a:t> </a:t>
            </a:r>
            <a:r>
              <a:rPr lang="en-US" sz="2000" dirty="0" err="1"/>
              <a:t>cầu</a:t>
            </a:r>
            <a:r>
              <a:rPr lang="en-US" sz="2000" dirty="0"/>
              <a:t> </a:t>
            </a:r>
            <a:r>
              <a:rPr lang="en-US" sz="2000" dirty="0" err="1"/>
              <a:t>bên</a:t>
            </a:r>
            <a:r>
              <a:rPr lang="en-US" sz="2000" dirty="0"/>
              <a:t> </a:t>
            </a:r>
            <a:r>
              <a:rPr lang="en-US" sz="2000" dirty="0" err="1"/>
              <a:t>ngoài</a:t>
            </a:r>
            <a:r>
              <a:rPr lang="en-US" sz="2000" dirty="0"/>
              <a:t> </a:t>
            </a:r>
            <a:r>
              <a:rPr lang="en-US" sz="2000" dirty="0" err="1"/>
              <a:t>ví</a:t>
            </a:r>
            <a:r>
              <a:rPr lang="en-US" sz="2000" dirty="0"/>
              <a:t> </a:t>
            </a:r>
            <a:r>
              <a:rPr lang="en-US" sz="2000" dirty="0" err="1"/>
              <a:t>dụ</a:t>
            </a:r>
            <a:r>
              <a:rPr lang="en-US" sz="2000" dirty="0"/>
              <a:t> </a:t>
            </a:r>
            <a:r>
              <a:rPr lang="en-US" sz="2000" dirty="0" err="1"/>
              <a:t>như</a:t>
            </a:r>
            <a:r>
              <a:rPr lang="en-US" sz="2000" dirty="0"/>
              <a:t>: </a:t>
            </a:r>
            <a:r>
              <a:rPr lang="en-US" sz="2000" dirty="0" err="1"/>
              <a:t>số</a:t>
            </a:r>
            <a:r>
              <a:rPr lang="en-US" sz="2000" dirty="0"/>
              <a:t> </a:t>
            </a:r>
            <a:r>
              <a:rPr lang="en-US" sz="2000" dirty="0" err="1"/>
              <a:t>tiền</a:t>
            </a:r>
            <a:r>
              <a:rPr lang="en-US" sz="2000" dirty="0"/>
              <a:t> </a:t>
            </a:r>
            <a:r>
              <a:rPr lang="en-US" sz="2000" dirty="0" err="1"/>
              <a:t>người</a:t>
            </a:r>
            <a:r>
              <a:rPr lang="en-US" sz="2000" dirty="0"/>
              <a:t> </a:t>
            </a:r>
            <a:r>
              <a:rPr lang="en-US" sz="2000" dirty="0" err="1"/>
              <a:t>dùng</a:t>
            </a:r>
            <a:r>
              <a:rPr lang="en-US" sz="2000" dirty="0"/>
              <a:t> </a:t>
            </a:r>
            <a:r>
              <a:rPr lang="en-US" sz="2000" dirty="0" err="1"/>
              <a:t>trả</a:t>
            </a:r>
            <a:r>
              <a:rPr lang="en-US" sz="2000" dirty="0"/>
              <a:t> </a:t>
            </a:r>
            <a:r>
              <a:rPr lang="en-US" sz="2000" dirty="0" err="1"/>
              <a:t>khi</a:t>
            </a:r>
            <a:r>
              <a:rPr lang="en-US" sz="2000" dirty="0"/>
              <a:t> </a:t>
            </a:r>
            <a:r>
              <a:rPr lang="en-US" sz="2000" dirty="0" err="1"/>
              <a:t>thực</a:t>
            </a:r>
            <a:r>
              <a:rPr lang="en-US" sz="2000" dirty="0"/>
              <a:t> </a:t>
            </a:r>
            <a:r>
              <a:rPr lang="en-US" sz="2000" dirty="0" err="1"/>
              <a:t>thi</a:t>
            </a:r>
            <a:r>
              <a:rPr lang="en-US" sz="2000" dirty="0"/>
              <a:t> </a:t>
            </a:r>
            <a:r>
              <a:rPr lang="en-US" sz="2000" dirty="0" err="1"/>
              <a:t>công</a:t>
            </a:r>
            <a:r>
              <a:rPr lang="en-US" sz="2000" dirty="0"/>
              <a:t> </a:t>
            </a:r>
            <a:r>
              <a:rPr lang="en-US" sz="2000" dirty="0" err="1"/>
              <a:t>việc</a:t>
            </a:r>
            <a:r>
              <a:rPr lang="en-US" sz="2000" dirty="0"/>
              <a:t>.</a:t>
            </a:r>
            <a:endParaRPr sz="2000" dirty="0"/>
          </a:p>
        </p:txBody>
      </p:sp>
      <p:sp>
        <p:nvSpPr>
          <p:cNvPr id="644" name="Google Shape;644;p3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CF80D861-097C-E470-40D8-60AD23AFEA33}"/>
              </a:ext>
            </a:extLst>
          </p:cNvPr>
          <p:cNvSpPr>
            <a:spLocks noGrp="1"/>
          </p:cNvSpPr>
          <p:nvPr>
            <p:ph type="sldNum" sz="quarter" idx="12"/>
          </p:nvPr>
        </p:nvSpPr>
        <p:spPr/>
        <p:txBody>
          <a:bodyPr/>
          <a:lstStyle/>
          <a:p>
            <a:fld id="{00000000-1234-1234-1234-123412341234}" type="slidenum">
              <a:rPr lang="en-US" smtClean="0"/>
              <a:pPr/>
              <a:t>228</a:t>
            </a:fld>
            <a:endParaRPr lang="en-US" dirty="0"/>
          </a:p>
        </p:txBody>
      </p:sp>
      <p:sp>
        <p:nvSpPr>
          <p:cNvPr id="3" name="Google Shape;631;p38">
            <a:extLst>
              <a:ext uri="{FF2B5EF4-FFF2-40B4-BE49-F238E27FC236}">
                <a16:creationId xmlns:a16="http://schemas.microsoft.com/office/drawing/2014/main" id="{6C0E52F1-BC4E-FD61-F9D2-D2F254EE74BC}"/>
              </a:ext>
            </a:extLst>
          </p:cNvPr>
          <p:cNvSpPr txBox="1">
            <a:spLocks/>
          </p:cNvSpPr>
          <p:nvPr/>
        </p:nvSpPr>
        <p:spPr>
          <a:xfrm>
            <a:off x="774146" y="223964"/>
            <a:ext cx="10579654" cy="168103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pPr marL="889000" indent="-889000"/>
            <a:r>
              <a:rPr lang="vi-VN" sz="4000"/>
              <a:t>4.4. Định thời theo độ ưu tiên –</a:t>
            </a:r>
            <a:br>
              <a:rPr lang="vi-VN" sz="4000"/>
            </a:br>
            <a:r>
              <a:rPr lang="vi-VN" sz="4000"/>
              <a:t>Priority Scheduling</a:t>
            </a:r>
            <a:endParaRPr lang="vi-VN" sz="4000" dirty="0"/>
          </a:p>
        </p:txBody>
      </p:sp>
    </p:spTree>
    <p:extLst>
      <p:ext uri="{BB962C8B-B14F-4D97-AF65-F5344CB8AC3E}">
        <p14:creationId xmlns:p14="http://schemas.microsoft.com/office/powerpoint/2010/main" val="42422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0"/>
                                        </p:tgtEl>
                                        <p:attrNameLst>
                                          <p:attrName>style.visibility</p:attrName>
                                        </p:attrNameLst>
                                      </p:cBhvr>
                                      <p:to>
                                        <p:strVal val="visible"/>
                                      </p:to>
                                    </p:set>
                                    <p:anim calcmode="lin" valueType="num">
                                      <p:cBhvr additive="base">
                                        <p:cTn id="7" dur="500" fill="hold"/>
                                        <p:tgtEl>
                                          <p:spTgt spid="640"/>
                                        </p:tgtEl>
                                        <p:attrNameLst>
                                          <p:attrName>ppt_x</p:attrName>
                                        </p:attrNameLst>
                                      </p:cBhvr>
                                      <p:tavLst>
                                        <p:tav tm="0">
                                          <p:val>
                                            <p:strVal val="#ppt_x"/>
                                          </p:val>
                                        </p:tav>
                                        <p:tav tm="100000">
                                          <p:val>
                                            <p:strVal val="#ppt_x"/>
                                          </p:val>
                                        </p:tav>
                                      </p:tavLst>
                                    </p:anim>
                                    <p:anim calcmode="lin" valueType="num">
                                      <p:cBhvr additive="base">
                                        <p:cTn id="8" dur="500" fill="hold"/>
                                        <p:tgtEl>
                                          <p:spTgt spid="6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41">
                                            <p:txEl>
                                              <p:pRg st="0" end="0"/>
                                            </p:txEl>
                                          </p:spTgt>
                                        </p:tgtEl>
                                        <p:attrNameLst>
                                          <p:attrName>style.visibility</p:attrName>
                                        </p:attrNameLst>
                                      </p:cBhvr>
                                      <p:to>
                                        <p:strVal val="visible"/>
                                      </p:to>
                                    </p:set>
                                    <p:anim calcmode="lin" valueType="num">
                                      <p:cBhvr additive="base">
                                        <p:cTn id="13" dur="500" fill="hold"/>
                                        <p:tgtEl>
                                          <p:spTgt spid="64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41">
                                            <p:txEl>
                                              <p:pRg st="1" end="1"/>
                                            </p:txEl>
                                          </p:spTgt>
                                        </p:tgtEl>
                                        <p:attrNameLst>
                                          <p:attrName>style.visibility</p:attrName>
                                        </p:attrNameLst>
                                      </p:cBhvr>
                                      <p:to>
                                        <p:strVal val="visible"/>
                                      </p:to>
                                    </p:set>
                                    <p:anim calcmode="lin" valueType="num">
                                      <p:cBhvr additive="base">
                                        <p:cTn id="19" dur="500" fill="hold"/>
                                        <p:tgtEl>
                                          <p:spTgt spid="64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41">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1">
                                            <p:txEl>
                                              <p:pRg st="2" end="2"/>
                                            </p:txEl>
                                          </p:spTgt>
                                        </p:tgtEl>
                                        <p:attrNameLst>
                                          <p:attrName>style.visibility</p:attrName>
                                        </p:attrNameLst>
                                      </p:cBhvr>
                                      <p:to>
                                        <p:strVal val="visible"/>
                                      </p:to>
                                    </p:set>
                                    <p:anim calcmode="lin" valueType="num">
                                      <p:cBhvr additive="base">
                                        <p:cTn id="23" dur="500" fill="hold"/>
                                        <p:tgtEl>
                                          <p:spTgt spid="64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41">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1">
                                            <p:txEl>
                                              <p:pRg st="3" end="3"/>
                                            </p:txEl>
                                          </p:spTgt>
                                        </p:tgtEl>
                                        <p:attrNameLst>
                                          <p:attrName>style.visibility</p:attrName>
                                        </p:attrNameLst>
                                      </p:cBhvr>
                                      <p:to>
                                        <p:strVal val="visible"/>
                                      </p:to>
                                    </p:set>
                                    <p:anim calcmode="lin" valueType="num">
                                      <p:cBhvr additive="base">
                                        <p:cTn id="27" dur="500" fill="hold"/>
                                        <p:tgtEl>
                                          <p:spTgt spid="64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41">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1">
                                            <p:txEl>
                                              <p:pRg st="4" end="4"/>
                                            </p:txEl>
                                          </p:spTgt>
                                        </p:tgtEl>
                                        <p:attrNameLst>
                                          <p:attrName>style.visibility</p:attrName>
                                        </p:attrNameLst>
                                      </p:cBhvr>
                                      <p:to>
                                        <p:strVal val="visible"/>
                                      </p:to>
                                    </p:set>
                                    <p:anim calcmode="lin" valueType="num">
                                      <p:cBhvr additive="base">
                                        <p:cTn id="31" dur="500" fill="hold"/>
                                        <p:tgtEl>
                                          <p:spTgt spid="64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4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1">
                                            <p:txEl>
                                              <p:pRg st="5" end="5"/>
                                            </p:txEl>
                                          </p:spTgt>
                                        </p:tgtEl>
                                        <p:attrNameLst>
                                          <p:attrName>style.visibility</p:attrName>
                                        </p:attrNameLst>
                                      </p:cBhvr>
                                      <p:to>
                                        <p:strVal val="visible"/>
                                      </p:to>
                                    </p:set>
                                    <p:anim calcmode="lin" valueType="num">
                                      <p:cBhvr additive="base">
                                        <p:cTn id="35" dur="500" fill="hold"/>
                                        <p:tgtEl>
                                          <p:spTgt spid="64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4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0"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50" name="Google Shape;650;p40"/>
          <p:cNvSpPr txBox="1">
            <a:spLocks noGrp="1"/>
          </p:cNvSpPr>
          <p:nvPr>
            <p:ph idx="1"/>
          </p:nvPr>
        </p:nvSpPr>
        <p:spPr>
          <a:xfrm>
            <a:off x="774145" y="2862943"/>
            <a:ext cx="10579654" cy="3314020"/>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Vấn</a:t>
            </a:r>
            <a:r>
              <a:rPr lang="en-US" sz="2400" dirty="0"/>
              <a:t> </a:t>
            </a:r>
            <a:r>
              <a:rPr lang="en-US" sz="2400" dirty="0" err="1"/>
              <a:t>đề</a:t>
            </a:r>
            <a:r>
              <a:rPr lang="en-US" sz="2400" dirty="0"/>
              <a:t> </a:t>
            </a:r>
            <a:r>
              <a:rPr lang="en-US" sz="2400" dirty="0" err="1"/>
              <a:t>trì</a:t>
            </a:r>
            <a:r>
              <a:rPr lang="en-US" sz="2400" dirty="0"/>
              <a:t> </a:t>
            </a:r>
            <a:r>
              <a:rPr lang="en-US" sz="2400" dirty="0" err="1"/>
              <a:t>hoãn</a:t>
            </a:r>
            <a:r>
              <a:rPr lang="en-US" sz="2400" dirty="0"/>
              <a:t> </a:t>
            </a:r>
            <a:r>
              <a:rPr lang="en-US" sz="2400" dirty="0" err="1"/>
              <a:t>vô</a:t>
            </a:r>
            <a:r>
              <a:rPr lang="en-US" sz="2400" dirty="0"/>
              <a:t> </a:t>
            </a:r>
            <a:r>
              <a:rPr lang="en-US" sz="2400" dirty="0" err="1"/>
              <a:t>hạn</a:t>
            </a:r>
            <a:r>
              <a:rPr lang="en-US" sz="2400" dirty="0"/>
              <a:t> </a:t>
            </a:r>
            <a:r>
              <a:rPr lang="en-US" sz="2400" dirty="0" err="1"/>
              <a:t>định</a:t>
            </a:r>
            <a:r>
              <a:rPr lang="en-US" sz="2400" dirty="0"/>
              <a:t>: </a:t>
            </a:r>
            <a:r>
              <a:rPr lang="en-US" sz="2400" dirty="0" err="1"/>
              <a:t>tiến</a:t>
            </a:r>
            <a:r>
              <a:rPr lang="en-US" sz="2400" dirty="0"/>
              <a:t> </a:t>
            </a:r>
            <a:r>
              <a:rPr lang="en-US" sz="2400" dirty="0" err="1"/>
              <a:t>trình</a:t>
            </a:r>
            <a:r>
              <a:rPr lang="en-US" sz="2400" dirty="0"/>
              <a:t> </a:t>
            </a:r>
            <a:r>
              <a:rPr lang="en-US" sz="2400" dirty="0" err="1"/>
              <a:t>có</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thấp</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bao </a:t>
            </a:r>
            <a:r>
              <a:rPr lang="en-US" sz="2400" dirty="0" err="1"/>
              <a:t>giờ</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(do </a:t>
            </a:r>
            <a:r>
              <a:rPr lang="en-US" sz="2400" dirty="0" err="1"/>
              <a:t>có</a:t>
            </a:r>
            <a:r>
              <a:rPr lang="en-US" sz="2400" dirty="0"/>
              <a:t> </a:t>
            </a:r>
            <a:r>
              <a:rPr lang="en-US" sz="2400" dirty="0" err="1"/>
              <a:t>những</a:t>
            </a:r>
            <a:r>
              <a:rPr lang="en-US" sz="2400" dirty="0"/>
              <a:t> </a:t>
            </a:r>
            <a:r>
              <a:rPr lang="en-US" sz="2400" dirty="0" err="1"/>
              <a:t>tiến</a:t>
            </a:r>
            <a:r>
              <a:rPr lang="en-US" sz="2400" dirty="0"/>
              <a:t> </a:t>
            </a:r>
            <a:r>
              <a:rPr lang="en-US" sz="2400" dirty="0" err="1"/>
              <a:t>trình</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cao</a:t>
            </a:r>
            <a:r>
              <a:rPr lang="en-US" sz="2400" dirty="0"/>
              <a:t> </a:t>
            </a:r>
            <a:r>
              <a:rPr lang="en-US" sz="2400" dirty="0" err="1"/>
              <a:t>hơn</a:t>
            </a:r>
            <a:r>
              <a:rPr lang="en-US" sz="2400" dirty="0"/>
              <a:t> </a:t>
            </a:r>
            <a:r>
              <a:rPr lang="en-US" sz="2400" dirty="0" err="1"/>
              <a:t>liên</a:t>
            </a:r>
            <a:r>
              <a:rPr lang="en-US" sz="2400" dirty="0"/>
              <a:t> </a:t>
            </a:r>
            <a:r>
              <a:rPr lang="en-US" sz="2400" dirty="0" err="1"/>
              <a:t>tục</a:t>
            </a:r>
            <a:r>
              <a:rPr lang="en-US" sz="2400" dirty="0"/>
              <a:t> </a:t>
            </a:r>
            <a:r>
              <a:rPr lang="en-US" sz="2400" dirty="0" err="1"/>
              <a:t>xuất</a:t>
            </a:r>
            <a:r>
              <a:rPr lang="en-US" sz="2400" dirty="0"/>
              <a:t> </a:t>
            </a:r>
            <a:r>
              <a:rPr lang="en-US" sz="2400" dirty="0" err="1"/>
              <a:t>hiện</a:t>
            </a:r>
            <a:r>
              <a:rPr lang="en-US" sz="2400" dirty="0"/>
              <a:t>).</a:t>
            </a:r>
            <a:endParaRPr sz="2400" dirty="0"/>
          </a:p>
          <a:p>
            <a:pPr marL="342900" indent="-342900"/>
            <a:r>
              <a:rPr lang="en-US" sz="2400" dirty="0" err="1"/>
              <a:t>Giải</a:t>
            </a:r>
            <a:r>
              <a:rPr lang="en-US" sz="2400" dirty="0"/>
              <a:t> </a:t>
            </a:r>
            <a:r>
              <a:rPr lang="en-US" sz="2400" dirty="0" err="1"/>
              <a:t>pháp</a:t>
            </a:r>
            <a:r>
              <a:rPr lang="en-US" sz="2400" dirty="0"/>
              <a:t>: </a:t>
            </a:r>
            <a:r>
              <a:rPr lang="en-US" sz="2400" dirty="0" err="1"/>
              <a:t>làm</a:t>
            </a:r>
            <a:r>
              <a:rPr lang="en-US" sz="2400" dirty="0"/>
              <a:t> </a:t>
            </a:r>
            <a:r>
              <a:rPr lang="en-US" sz="2400" dirty="0" err="1"/>
              <a:t>mới</a:t>
            </a:r>
            <a:r>
              <a:rPr lang="en-US" sz="2400" dirty="0"/>
              <a:t> (aging) –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của</a:t>
            </a:r>
            <a:r>
              <a:rPr lang="en-US" sz="2400" dirty="0"/>
              <a:t> </a:t>
            </a:r>
            <a:r>
              <a:rPr lang="en-US" sz="2400" dirty="0" err="1"/>
              <a:t>tiến</a:t>
            </a:r>
            <a:r>
              <a:rPr lang="en-US" sz="2400" dirty="0"/>
              <a:t> </a:t>
            </a:r>
            <a:r>
              <a:rPr lang="en-US" sz="2400" dirty="0" err="1"/>
              <a:t>trình</a:t>
            </a:r>
            <a:r>
              <a:rPr lang="en-US" sz="2400" dirty="0"/>
              <a:t> </a:t>
            </a:r>
            <a:r>
              <a:rPr lang="en-US" sz="2400" dirty="0" err="1"/>
              <a:t>sẽ</a:t>
            </a:r>
            <a:r>
              <a:rPr lang="en-US" sz="2400" dirty="0"/>
              <a:t> </a:t>
            </a:r>
            <a:r>
              <a:rPr lang="en-US" sz="2400" dirty="0" err="1"/>
              <a:t>tăng</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a:t>
            </a:r>
            <a:endParaRPr sz="2400" dirty="0"/>
          </a:p>
        </p:txBody>
      </p:sp>
      <p:sp>
        <p:nvSpPr>
          <p:cNvPr id="653" name="Google Shape;653;p4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AAED8D0E-B4F2-6552-4CFB-6D3654914574}"/>
              </a:ext>
            </a:extLst>
          </p:cNvPr>
          <p:cNvSpPr>
            <a:spLocks noGrp="1"/>
          </p:cNvSpPr>
          <p:nvPr>
            <p:ph type="sldNum" sz="quarter" idx="12"/>
          </p:nvPr>
        </p:nvSpPr>
        <p:spPr/>
        <p:txBody>
          <a:bodyPr/>
          <a:lstStyle/>
          <a:p>
            <a:fld id="{00000000-1234-1234-1234-123412341234}" type="slidenum">
              <a:rPr lang="en-US" smtClean="0"/>
              <a:pPr/>
              <a:t>229</a:t>
            </a:fld>
            <a:endParaRPr lang="en-US" dirty="0"/>
          </a:p>
        </p:txBody>
      </p:sp>
      <p:sp>
        <p:nvSpPr>
          <p:cNvPr id="3" name="Google Shape;640;p39">
            <a:extLst>
              <a:ext uri="{FF2B5EF4-FFF2-40B4-BE49-F238E27FC236}">
                <a16:creationId xmlns:a16="http://schemas.microsoft.com/office/drawing/2014/main" id="{78B7CDAC-611A-0244-C9F8-208594047B90}"/>
              </a:ext>
            </a:extLst>
          </p:cNvPr>
          <p:cNvSpPr txBox="1">
            <a:spLocks/>
          </p:cNvSpPr>
          <p:nvPr/>
        </p:nvSpPr>
        <p:spPr>
          <a:xfrm>
            <a:off x="774145" y="1971488"/>
            <a:ext cx="5731056"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vi-VN" sz="2400" dirty="0">
                <a:solidFill>
                  <a:schemeClr val="bg1"/>
                </a:solidFill>
                <a:latin typeface="Arial" panose="020B0604020202020204" pitchFamily="34" charset="0"/>
                <a:ea typeface="+mn-ea"/>
                <a:cs typeface="Arial" panose="020B0604020202020204" pitchFamily="34" charset="0"/>
              </a:rPr>
              <a:t>Hạn chế của định thời theo độ ưu tiên</a:t>
            </a:r>
          </a:p>
        </p:txBody>
      </p:sp>
      <p:sp>
        <p:nvSpPr>
          <p:cNvPr id="4" name="Google Shape;631;p38">
            <a:extLst>
              <a:ext uri="{FF2B5EF4-FFF2-40B4-BE49-F238E27FC236}">
                <a16:creationId xmlns:a16="http://schemas.microsoft.com/office/drawing/2014/main" id="{9B63BAD7-2E97-9CC2-D2D5-91335860A023}"/>
              </a:ext>
            </a:extLst>
          </p:cNvPr>
          <p:cNvSpPr txBox="1">
            <a:spLocks/>
          </p:cNvSpPr>
          <p:nvPr/>
        </p:nvSpPr>
        <p:spPr>
          <a:xfrm>
            <a:off x="774146" y="223964"/>
            <a:ext cx="10579654" cy="168103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pPr marL="889000" indent="-889000"/>
            <a:r>
              <a:rPr lang="vi-VN" sz="4000" dirty="0"/>
              <a:t>4.4. Định thời theo độ ưu tiên –</a:t>
            </a:r>
            <a:br>
              <a:rPr lang="vi-VN" sz="4000" dirty="0"/>
            </a:br>
            <a:r>
              <a:rPr lang="vi-VN" sz="4000" dirty="0"/>
              <a:t>Priority Scheduling</a:t>
            </a:r>
          </a:p>
        </p:txBody>
      </p:sp>
    </p:spTree>
    <p:extLst>
      <p:ext uri="{BB962C8B-B14F-4D97-AF65-F5344CB8AC3E}">
        <p14:creationId xmlns:p14="http://schemas.microsoft.com/office/powerpoint/2010/main" val="236217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0">
                                            <p:txEl>
                                              <p:pRg st="0" end="0"/>
                                            </p:txEl>
                                          </p:spTgt>
                                        </p:tgtEl>
                                        <p:attrNameLst>
                                          <p:attrName>style.visibility</p:attrName>
                                        </p:attrNameLst>
                                      </p:cBhvr>
                                      <p:to>
                                        <p:strVal val="visible"/>
                                      </p:to>
                                    </p:set>
                                    <p:anim calcmode="lin" valueType="num">
                                      <p:cBhvr additive="base">
                                        <p:cTn id="13" dur="500" fill="hold"/>
                                        <p:tgtEl>
                                          <p:spTgt spid="65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50">
                                            <p:txEl>
                                              <p:pRg st="1" end="1"/>
                                            </p:txEl>
                                          </p:spTgt>
                                        </p:tgtEl>
                                        <p:attrNameLst>
                                          <p:attrName>style.visibility</p:attrName>
                                        </p:attrNameLst>
                                      </p:cBhvr>
                                      <p:to>
                                        <p:strVal val="visible"/>
                                      </p:to>
                                    </p:set>
                                    <p:anim calcmode="lin" valueType="num">
                                      <p:cBhvr additive="base">
                                        <p:cTn id="19" dur="500" fill="hold"/>
                                        <p:tgtEl>
                                          <p:spTgt spid="65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fontScale="92500"/>
          </a:bodyPr>
          <a:lstStyle/>
          <a:p>
            <a:r>
              <a:rPr lang="en-US" dirty="0"/>
              <a:t>HOẠT ĐỘNG BÊN TRONG MÁY TÍNH</a:t>
            </a:r>
          </a:p>
        </p:txBody>
      </p:sp>
      <p:sp>
        <p:nvSpPr>
          <p:cNvPr id="3" name="Text Placeholder 2">
            <a:extLst>
              <a:ext uri="{FF2B5EF4-FFF2-40B4-BE49-F238E27FC236}">
                <a16:creationId xmlns:a16="http://schemas.microsoft.com/office/drawing/2014/main" id="{B6992CDB-541D-FF4F-4E92-015FA6641DAB}"/>
              </a:ext>
            </a:extLst>
          </p:cNvPr>
          <p:cNvSpPr>
            <a:spLocks noGrp="1"/>
          </p:cNvSpPr>
          <p:nvPr>
            <p:ph type="body" sz="quarter" idx="14"/>
          </p:nvPr>
        </p:nvSpPr>
        <p:spPr/>
        <p:txBody>
          <a:bodyPr/>
          <a:lstStyle/>
          <a:p>
            <a:r>
              <a:rPr lang="en-US" dirty="0"/>
              <a:t>2.5. </a:t>
            </a:r>
            <a:r>
              <a:rPr lang="en-US" dirty="0" err="1"/>
              <a:t>Hoạt</a:t>
            </a:r>
            <a:r>
              <a:rPr lang="en-US" dirty="0"/>
              <a:t> </a:t>
            </a:r>
            <a:r>
              <a:rPr lang="en-US" dirty="0" err="1"/>
              <a:t>động</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endParaRPr lang="en-US" dirty="0"/>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02.</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23</a:t>
            </a:fld>
            <a:endParaRPr kumimoji="1" lang="ja-JP" altLang="en-US"/>
          </a:p>
        </p:txBody>
      </p:sp>
    </p:spTree>
    <p:extLst>
      <p:ext uri="{BB962C8B-B14F-4D97-AF65-F5344CB8AC3E}">
        <p14:creationId xmlns:p14="http://schemas.microsoft.com/office/powerpoint/2010/main" val="23547096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62" name="Google Shape;662;p4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663" name="Google Shape;663;p41"/>
          <p:cNvGraphicFramePr/>
          <p:nvPr>
            <p:extLst/>
          </p:nvPr>
        </p:nvGraphicFramePr>
        <p:xfrm>
          <a:off x="841246" y="1980378"/>
          <a:ext cx="5657528" cy="2689542"/>
        </p:xfrm>
        <a:graphic>
          <a:graphicData uri="http://schemas.openxmlformats.org/drawingml/2006/table">
            <a:tbl>
              <a:tblPr firstRow="1" bandRow="1">
                <a:noFill/>
              </a:tblPr>
              <a:tblGrid>
                <a:gridCol w="1414382">
                  <a:extLst>
                    <a:ext uri="{9D8B030D-6E8A-4147-A177-3AD203B41FA5}">
                      <a16:colId xmlns:a16="http://schemas.microsoft.com/office/drawing/2014/main" val="20000"/>
                    </a:ext>
                  </a:extLst>
                </a:gridCol>
                <a:gridCol w="1414382">
                  <a:extLst>
                    <a:ext uri="{9D8B030D-6E8A-4147-A177-3AD203B41FA5}">
                      <a16:colId xmlns:a16="http://schemas.microsoft.com/office/drawing/2014/main" val="20001"/>
                    </a:ext>
                  </a:extLst>
                </a:gridCol>
                <a:gridCol w="1414382">
                  <a:extLst>
                    <a:ext uri="{9D8B030D-6E8A-4147-A177-3AD203B41FA5}">
                      <a16:colId xmlns:a16="http://schemas.microsoft.com/office/drawing/2014/main" val="20002"/>
                    </a:ext>
                  </a:extLst>
                </a:gridCol>
                <a:gridCol w="1414382">
                  <a:extLst>
                    <a:ext uri="{9D8B030D-6E8A-4147-A177-3AD203B41FA5}">
                      <a16:colId xmlns:a16="http://schemas.microsoft.com/office/drawing/2014/main" val="20003"/>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Process</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Arrival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i="0"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bg1"/>
                          </a:solidFill>
                          <a:latin typeface="Arial" panose="020B0604020202020204" pitchFamily="34" charset="0"/>
                          <a:ea typeface="+mn-ea"/>
                          <a:cs typeface="Arial" panose="020B0604020202020204" pitchFamily="34" charset="0"/>
                          <a:sym typeface="Times New Roman"/>
                        </a:rPr>
                        <a:t>Priority</a:t>
                      </a:r>
                      <a:endParaRPr sz="2000" b="1" i="0" u="none" strike="noStrike" kern="1200" cap="none">
                        <a:solidFill>
                          <a:schemeClr val="bg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P1</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0</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2</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7</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8</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5</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9</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4</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i="0"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a:solidFill>
                            <a:schemeClr val="tx1"/>
                          </a:solidFill>
                          <a:latin typeface="Arial" panose="020B0604020202020204" pitchFamily="34" charset="0"/>
                          <a:ea typeface="+mn-ea"/>
                          <a:cs typeface="Arial" panose="020B0604020202020204" pitchFamily="34" charset="0"/>
                          <a:sym typeface="Times New Roman"/>
                        </a:rPr>
                        <a:t>6</a:t>
                      </a:r>
                      <a:endParaRPr sz="2000" b="1" i="0"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i="0"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i="0"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383EA706-299D-7778-6004-E22C8687E10E}"/>
              </a:ext>
            </a:extLst>
          </p:cNvPr>
          <p:cNvSpPr>
            <a:spLocks noGrp="1"/>
          </p:cNvSpPr>
          <p:nvPr>
            <p:ph type="sldNum" sz="quarter" idx="12"/>
          </p:nvPr>
        </p:nvSpPr>
        <p:spPr/>
        <p:txBody>
          <a:bodyPr/>
          <a:lstStyle/>
          <a:p>
            <a:fld id="{00000000-1234-1234-1234-123412341234}" type="slidenum">
              <a:rPr lang="en-US" smtClean="0"/>
              <a:pPr/>
              <a:t>230</a:t>
            </a:fld>
            <a:endParaRPr lang="en-US" dirty="0"/>
          </a:p>
        </p:txBody>
      </p:sp>
      <p:sp>
        <p:nvSpPr>
          <p:cNvPr id="5" name="Google Shape;631;p38">
            <a:extLst>
              <a:ext uri="{FF2B5EF4-FFF2-40B4-BE49-F238E27FC236}">
                <a16:creationId xmlns:a16="http://schemas.microsoft.com/office/drawing/2014/main" id="{261B9A72-9510-E6F8-0C29-60A00FB45FFB}"/>
              </a:ext>
            </a:extLst>
          </p:cNvPr>
          <p:cNvSpPr txBox="1">
            <a:spLocks/>
          </p:cNvSpPr>
          <p:nvPr/>
        </p:nvSpPr>
        <p:spPr>
          <a:xfrm>
            <a:off x="774146" y="223964"/>
            <a:ext cx="10579654" cy="168103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pPr marL="889000" indent="-889000"/>
            <a:r>
              <a:rPr lang="vi-VN" sz="4000" dirty="0"/>
              <a:t>4.4. Định thời theo độ ưu tiên –</a:t>
            </a:r>
            <a:br>
              <a:rPr lang="vi-VN" sz="4000" dirty="0"/>
            </a:br>
            <a:r>
              <a:rPr lang="vi-VN" sz="4000" dirty="0"/>
              <a:t>Priority Scheduling</a:t>
            </a:r>
          </a:p>
        </p:txBody>
      </p:sp>
      <p:sp>
        <p:nvSpPr>
          <p:cNvPr id="7" name="Google Shape;324;p23">
            <a:extLst>
              <a:ext uri="{FF2B5EF4-FFF2-40B4-BE49-F238E27FC236}">
                <a16:creationId xmlns:a16="http://schemas.microsoft.com/office/drawing/2014/main" id="{E8BE32FE-C011-90BA-E85B-6514D9F62051}"/>
              </a:ext>
            </a:extLst>
          </p:cNvPr>
          <p:cNvSpPr txBox="1">
            <a:spLocks/>
          </p:cNvSpPr>
          <p:nvPr/>
        </p:nvSpPr>
        <p:spPr>
          <a:xfrm>
            <a:off x="7434766" y="1980378"/>
            <a:ext cx="4517746" cy="2689158"/>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err="1"/>
              <a:t>Thời</a:t>
            </a:r>
            <a:r>
              <a:rPr lang="en-US" dirty="0"/>
              <a:t> </a:t>
            </a:r>
            <a:r>
              <a:rPr lang="en-US" dirty="0" err="1"/>
              <a:t>gian</a:t>
            </a:r>
            <a:r>
              <a:rPr lang="en-US" dirty="0"/>
              <a:t> </a:t>
            </a:r>
            <a:r>
              <a:rPr lang="en-US" dirty="0" err="1"/>
              <a:t>chờ</a:t>
            </a:r>
            <a:r>
              <a:rPr lang="en-US" dirty="0"/>
              <a:t>?</a:t>
            </a:r>
          </a:p>
          <a:p>
            <a:pPr marL="342900" indent="-342900"/>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a:t>
            </a:r>
          </a:p>
          <a:p>
            <a:pPr marL="342900" indent="-342900"/>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a:t>
            </a:r>
          </a:p>
        </p:txBody>
      </p:sp>
      <p:sp>
        <p:nvSpPr>
          <p:cNvPr id="3" name="Rectangle 5">
            <a:extLst>
              <a:ext uri="{FF2B5EF4-FFF2-40B4-BE49-F238E27FC236}">
                <a16:creationId xmlns:a16="http://schemas.microsoft.com/office/drawing/2014/main" id="{181045C4-8B66-6E89-1C43-8D84C7D90FDE}"/>
              </a:ext>
            </a:extLst>
          </p:cNvPr>
          <p:cNvSpPr>
            <a:spLocks noChangeArrowheads="1"/>
          </p:cNvSpPr>
          <p:nvPr/>
        </p:nvSpPr>
        <p:spPr bwMode="auto">
          <a:xfrm>
            <a:off x="835660" y="5359400"/>
            <a:ext cx="6583680" cy="457200"/>
          </a:xfrm>
          <a:prstGeom prst="rect">
            <a:avLst/>
          </a:prstGeom>
          <a:solidFill>
            <a:srgbClr val="92D050"/>
          </a:solidFill>
          <a:ln w="9525">
            <a:solidFill>
              <a:schemeClr val="tx1"/>
            </a:solidFill>
            <a:miter lim="800000"/>
            <a:headEnd/>
            <a:tailEnd/>
          </a:ln>
          <a:effec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1600">
              <a:latin typeface="Arial" panose="020B0604020202020204" pitchFamily="34" charset="0"/>
              <a:ea typeface="DFKai-SB" pitchFamily="65" charset="-128"/>
            </a:endParaRPr>
          </a:p>
        </p:txBody>
      </p:sp>
      <p:sp>
        <p:nvSpPr>
          <p:cNvPr id="4" name="Line 18">
            <a:extLst>
              <a:ext uri="{FF2B5EF4-FFF2-40B4-BE49-F238E27FC236}">
                <a16:creationId xmlns:a16="http://schemas.microsoft.com/office/drawing/2014/main" id="{ADAE1F6E-02C3-919F-A5E1-28AFF32EEE85}"/>
              </a:ext>
            </a:extLst>
          </p:cNvPr>
          <p:cNvSpPr>
            <a:spLocks noChangeShapeType="1"/>
          </p:cNvSpPr>
          <p:nvPr/>
        </p:nvSpPr>
        <p:spPr bwMode="auto">
          <a:xfrm>
            <a:off x="835660"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18">
            <a:extLst>
              <a:ext uri="{FF2B5EF4-FFF2-40B4-BE49-F238E27FC236}">
                <a16:creationId xmlns:a16="http://schemas.microsoft.com/office/drawing/2014/main" id="{304AFB26-9874-546C-79DC-386F7A0C035D}"/>
              </a:ext>
            </a:extLst>
          </p:cNvPr>
          <p:cNvSpPr>
            <a:spLocks noChangeShapeType="1"/>
          </p:cNvSpPr>
          <p:nvPr/>
        </p:nvSpPr>
        <p:spPr bwMode="auto">
          <a:xfrm>
            <a:off x="5410708"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18">
            <a:extLst>
              <a:ext uri="{FF2B5EF4-FFF2-40B4-BE49-F238E27FC236}">
                <a16:creationId xmlns:a16="http://schemas.microsoft.com/office/drawing/2014/main" id="{C2D11A33-F8EC-3668-B581-3012BFEE621D}"/>
              </a:ext>
            </a:extLst>
          </p:cNvPr>
          <p:cNvSpPr>
            <a:spLocks noChangeShapeType="1"/>
          </p:cNvSpPr>
          <p:nvPr/>
        </p:nvSpPr>
        <p:spPr bwMode="auto">
          <a:xfrm>
            <a:off x="3033268"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8">
            <a:extLst>
              <a:ext uri="{FF2B5EF4-FFF2-40B4-BE49-F238E27FC236}">
                <a16:creationId xmlns:a16="http://schemas.microsoft.com/office/drawing/2014/main" id="{41D94218-4960-D25D-F560-198847607C67}"/>
              </a:ext>
            </a:extLst>
          </p:cNvPr>
          <p:cNvSpPr>
            <a:spLocks noChangeShapeType="1"/>
          </p:cNvSpPr>
          <p:nvPr/>
        </p:nvSpPr>
        <p:spPr bwMode="auto">
          <a:xfrm>
            <a:off x="4313428"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8">
            <a:extLst>
              <a:ext uri="{FF2B5EF4-FFF2-40B4-BE49-F238E27FC236}">
                <a16:creationId xmlns:a16="http://schemas.microsoft.com/office/drawing/2014/main" id="{840A0EAA-E11A-7F17-21A8-3D13902CCF11}"/>
              </a:ext>
            </a:extLst>
          </p:cNvPr>
          <p:cNvSpPr>
            <a:spLocks noChangeShapeType="1"/>
          </p:cNvSpPr>
          <p:nvPr/>
        </p:nvSpPr>
        <p:spPr bwMode="auto">
          <a:xfrm>
            <a:off x="5959348"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3">
            <a:extLst>
              <a:ext uri="{FF2B5EF4-FFF2-40B4-BE49-F238E27FC236}">
                <a16:creationId xmlns:a16="http://schemas.microsoft.com/office/drawing/2014/main" id="{AC2C2F29-BCA0-05D8-4B2D-AE742A9914AB}"/>
              </a:ext>
            </a:extLst>
          </p:cNvPr>
          <p:cNvSpPr txBox="1">
            <a:spLocks noChangeArrowheads="1"/>
          </p:cNvSpPr>
          <p:nvPr/>
        </p:nvSpPr>
        <p:spPr bwMode="auto">
          <a:xfrm>
            <a:off x="1707388" y="5377688"/>
            <a:ext cx="5333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P1</a:t>
            </a:r>
          </a:p>
        </p:txBody>
      </p:sp>
      <p:sp>
        <p:nvSpPr>
          <p:cNvPr id="13" name="Text Box 13">
            <a:extLst>
              <a:ext uri="{FF2B5EF4-FFF2-40B4-BE49-F238E27FC236}">
                <a16:creationId xmlns:a16="http://schemas.microsoft.com/office/drawing/2014/main" id="{664A35B5-9EED-E52C-B363-D7760ED494B8}"/>
              </a:ext>
            </a:extLst>
          </p:cNvPr>
          <p:cNvSpPr txBox="1">
            <a:spLocks noChangeArrowheads="1"/>
          </p:cNvSpPr>
          <p:nvPr/>
        </p:nvSpPr>
        <p:spPr bwMode="auto">
          <a:xfrm>
            <a:off x="4633468" y="5377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P5</a:t>
            </a:r>
          </a:p>
        </p:txBody>
      </p:sp>
      <p:sp>
        <p:nvSpPr>
          <p:cNvPr id="14" name="Text Box 13">
            <a:extLst>
              <a:ext uri="{FF2B5EF4-FFF2-40B4-BE49-F238E27FC236}">
                <a16:creationId xmlns:a16="http://schemas.microsoft.com/office/drawing/2014/main" id="{40784AD8-CCAA-F851-15B8-4755B9183BD8}"/>
              </a:ext>
            </a:extLst>
          </p:cNvPr>
          <p:cNvSpPr txBox="1">
            <a:spLocks noChangeArrowheads="1"/>
          </p:cNvSpPr>
          <p:nvPr/>
        </p:nvSpPr>
        <p:spPr bwMode="auto">
          <a:xfrm>
            <a:off x="5465572" y="5377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P4</a:t>
            </a:r>
          </a:p>
        </p:txBody>
      </p:sp>
      <p:sp>
        <p:nvSpPr>
          <p:cNvPr id="15" name="Text Box 13">
            <a:extLst>
              <a:ext uri="{FF2B5EF4-FFF2-40B4-BE49-F238E27FC236}">
                <a16:creationId xmlns:a16="http://schemas.microsoft.com/office/drawing/2014/main" id="{5B27F06E-147C-6BB6-3AF7-8CD71FE684C4}"/>
              </a:ext>
            </a:extLst>
          </p:cNvPr>
          <p:cNvSpPr txBox="1">
            <a:spLocks noChangeArrowheads="1"/>
          </p:cNvSpPr>
          <p:nvPr/>
        </p:nvSpPr>
        <p:spPr bwMode="auto">
          <a:xfrm>
            <a:off x="6471412" y="5377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P3</a:t>
            </a:r>
          </a:p>
        </p:txBody>
      </p:sp>
      <p:sp>
        <p:nvSpPr>
          <p:cNvPr id="16" name="Text Box 13">
            <a:extLst>
              <a:ext uri="{FF2B5EF4-FFF2-40B4-BE49-F238E27FC236}">
                <a16:creationId xmlns:a16="http://schemas.microsoft.com/office/drawing/2014/main" id="{0820627C-4631-0DE7-3F6D-DD024EEFCDA9}"/>
              </a:ext>
            </a:extLst>
          </p:cNvPr>
          <p:cNvSpPr txBox="1">
            <a:spLocks noChangeArrowheads="1"/>
          </p:cNvSpPr>
          <p:nvPr/>
        </p:nvSpPr>
        <p:spPr bwMode="auto">
          <a:xfrm>
            <a:off x="601724"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0</a:t>
            </a:r>
          </a:p>
        </p:txBody>
      </p:sp>
      <p:sp>
        <p:nvSpPr>
          <p:cNvPr id="17" name="Text Box 13">
            <a:extLst>
              <a:ext uri="{FF2B5EF4-FFF2-40B4-BE49-F238E27FC236}">
                <a16:creationId xmlns:a16="http://schemas.microsoft.com/office/drawing/2014/main" id="{7A34F669-6085-FCAD-ED69-715687C2A41B}"/>
              </a:ext>
            </a:extLst>
          </p:cNvPr>
          <p:cNvSpPr txBox="1">
            <a:spLocks noChangeArrowheads="1"/>
          </p:cNvSpPr>
          <p:nvPr/>
        </p:nvSpPr>
        <p:spPr bwMode="auto">
          <a:xfrm>
            <a:off x="5209540"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25</a:t>
            </a:r>
          </a:p>
        </p:txBody>
      </p:sp>
      <p:sp>
        <p:nvSpPr>
          <p:cNvPr id="18" name="Text Box 13">
            <a:extLst>
              <a:ext uri="{FF2B5EF4-FFF2-40B4-BE49-F238E27FC236}">
                <a16:creationId xmlns:a16="http://schemas.microsoft.com/office/drawing/2014/main" id="{AA75CE7C-B3FD-A595-82A4-67D9E597FB48}"/>
              </a:ext>
            </a:extLst>
          </p:cNvPr>
          <p:cNvSpPr txBox="1">
            <a:spLocks noChangeArrowheads="1"/>
          </p:cNvSpPr>
          <p:nvPr/>
        </p:nvSpPr>
        <p:spPr bwMode="auto">
          <a:xfrm>
            <a:off x="2813812"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12</a:t>
            </a:r>
          </a:p>
        </p:txBody>
      </p:sp>
      <p:sp>
        <p:nvSpPr>
          <p:cNvPr id="19" name="Text Box 13">
            <a:extLst>
              <a:ext uri="{FF2B5EF4-FFF2-40B4-BE49-F238E27FC236}">
                <a16:creationId xmlns:a16="http://schemas.microsoft.com/office/drawing/2014/main" id="{F363D77E-4367-BCE8-8F0E-75B26E5D05AE}"/>
              </a:ext>
            </a:extLst>
          </p:cNvPr>
          <p:cNvSpPr txBox="1">
            <a:spLocks noChangeArrowheads="1"/>
          </p:cNvSpPr>
          <p:nvPr/>
        </p:nvSpPr>
        <p:spPr bwMode="auto">
          <a:xfrm>
            <a:off x="4112260"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19</a:t>
            </a:r>
          </a:p>
        </p:txBody>
      </p:sp>
      <p:sp>
        <p:nvSpPr>
          <p:cNvPr id="20" name="Text Box 13">
            <a:extLst>
              <a:ext uri="{FF2B5EF4-FFF2-40B4-BE49-F238E27FC236}">
                <a16:creationId xmlns:a16="http://schemas.microsoft.com/office/drawing/2014/main" id="{785276F3-24AD-2C53-04F1-D5563286B4B6}"/>
              </a:ext>
            </a:extLst>
          </p:cNvPr>
          <p:cNvSpPr txBox="1">
            <a:spLocks noChangeArrowheads="1"/>
          </p:cNvSpPr>
          <p:nvPr/>
        </p:nvSpPr>
        <p:spPr bwMode="auto">
          <a:xfrm>
            <a:off x="5758180"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28</a:t>
            </a:r>
          </a:p>
        </p:txBody>
      </p:sp>
      <p:sp>
        <p:nvSpPr>
          <p:cNvPr id="21" name="Text Box 13">
            <a:extLst>
              <a:ext uri="{FF2B5EF4-FFF2-40B4-BE49-F238E27FC236}">
                <a16:creationId xmlns:a16="http://schemas.microsoft.com/office/drawing/2014/main" id="{1B6018B3-BF78-B17E-6304-58D6CFEA5B53}"/>
              </a:ext>
            </a:extLst>
          </p:cNvPr>
          <p:cNvSpPr txBox="1">
            <a:spLocks noChangeArrowheads="1"/>
          </p:cNvSpPr>
          <p:nvPr/>
        </p:nvSpPr>
        <p:spPr bwMode="auto">
          <a:xfrm>
            <a:off x="7165722" y="6045200"/>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0"/>
              </a:spcBef>
              <a:buClrTx/>
              <a:buSzTx/>
              <a:buFontTx/>
              <a:buNone/>
            </a:pPr>
            <a:r>
              <a:rPr kumimoji="0" lang="en-US" altLang="en-US" sz="2000" b="1">
                <a:latin typeface="Times New Roman" panose="02020603050405020304" pitchFamily="18" charset="0"/>
                <a:ea typeface="DFKai-SB" pitchFamily="65" charset="-128"/>
              </a:rPr>
              <a:t>36</a:t>
            </a:r>
          </a:p>
        </p:txBody>
      </p:sp>
      <p:sp>
        <p:nvSpPr>
          <p:cNvPr id="22" name="Line 18">
            <a:extLst>
              <a:ext uri="{FF2B5EF4-FFF2-40B4-BE49-F238E27FC236}">
                <a16:creationId xmlns:a16="http://schemas.microsoft.com/office/drawing/2014/main" id="{8D9E2980-76D8-6CE8-21FF-4438FE7035DA}"/>
              </a:ext>
            </a:extLst>
          </p:cNvPr>
          <p:cNvSpPr>
            <a:spLocks noChangeShapeType="1"/>
          </p:cNvSpPr>
          <p:nvPr/>
        </p:nvSpPr>
        <p:spPr bwMode="auto">
          <a:xfrm>
            <a:off x="7422388" y="53594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Text Box 13">
            <a:extLst>
              <a:ext uri="{FF2B5EF4-FFF2-40B4-BE49-F238E27FC236}">
                <a16:creationId xmlns:a16="http://schemas.microsoft.com/office/drawing/2014/main" id="{7532B81D-4BE1-6A61-8F24-D7F51EC3CB53}"/>
              </a:ext>
            </a:extLst>
          </p:cNvPr>
          <p:cNvSpPr txBox="1">
            <a:spLocks noChangeArrowheads="1"/>
          </p:cNvSpPr>
          <p:nvPr/>
        </p:nvSpPr>
        <p:spPr bwMode="auto">
          <a:xfrm>
            <a:off x="3453892" y="5377688"/>
            <a:ext cx="4678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35000"/>
              </a:spcBef>
              <a:buClr>
                <a:srgbClr val="993300"/>
              </a:buClr>
              <a:buSzPct val="90000"/>
              <a:buFont typeface="Monotype Sorts"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2000" b="1">
                <a:latin typeface="Times New Roman" panose="02020603050405020304" pitchFamily="18" charset="0"/>
                <a:ea typeface="DFKai-SB" pitchFamily="65" charset="-128"/>
              </a:rPr>
              <a:t>P2</a:t>
            </a:r>
          </a:p>
        </p:txBody>
      </p:sp>
      <p:sp>
        <p:nvSpPr>
          <p:cNvPr id="42" name="TextBox 41">
            <a:extLst>
              <a:ext uri="{FF2B5EF4-FFF2-40B4-BE49-F238E27FC236}">
                <a16:creationId xmlns:a16="http://schemas.microsoft.com/office/drawing/2014/main" id="{76C50AE1-20D0-93AC-ED5D-1FF0EE35CDFA}"/>
              </a:ext>
            </a:extLst>
          </p:cNvPr>
          <p:cNvSpPr txBox="1"/>
          <p:nvPr/>
        </p:nvSpPr>
        <p:spPr>
          <a:xfrm>
            <a:off x="812074" y="4765676"/>
            <a:ext cx="4849404"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a:t>
            </a:r>
            <a:r>
              <a:rPr lang="en-US" dirty="0"/>
              <a:t> (</a:t>
            </a:r>
            <a:r>
              <a:rPr lang="en-US" sz="2400" dirty="0"/>
              <a:t>Non-preemptive)</a:t>
            </a:r>
          </a:p>
        </p:txBody>
      </p:sp>
    </p:spTree>
    <p:extLst>
      <p:ext uri="{BB962C8B-B14F-4D97-AF65-F5344CB8AC3E}">
        <p14:creationId xmlns:p14="http://schemas.microsoft.com/office/powerpoint/2010/main" val="13173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7">
                                            <p:txEl>
                                              <p:pRg st="0" end="0"/>
                                            </p:txEl>
                                          </p:spTgt>
                                        </p:tgtEl>
                                        <p:attrNameLst>
                                          <p:attrName>style.visibility</p:attrName>
                                        </p:attrNameLst>
                                      </p:cBhvr>
                                      <p:to>
                                        <p:strVal val="visible"/>
                                      </p:to>
                                    </p:set>
                                    <p:anim calcmode="lin" valueType="num">
                                      <p:cBhvr additive="base">
                                        <p:cTn id="7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7">
                                            <p:txEl>
                                              <p:pRg st="1" end="1"/>
                                            </p:txEl>
                                          </p:spTgt>
                                        </p:tgtEl>
                                        <p:attrNameLst>
                                          <p:attrName>style.visibility</p:attrName>
                                        </p:attrNameLst>
                                      </p:cBhvr>
                                      <p:to>
                                        <p:strVal val="visible"/>
                                      </p:to>
                                    </p:set>
                                    <p:anim calcmode="lin" valueType="num">
                                      <p:cBhvr additive="base">
                                        <p:cTn id="7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7">
                                            <p:txEl>
                                              <p:pRg st="2" end="2"/>
                                            </p:txEl>
                                          </p:spTgt>
                                        </p:tgtEl>
                                        <p:attrNameLst>
                                          <p:attrName>style.visibility</p:attrName>
                                        </p:attrNameLst>
                                      </p:cBhvr>
                                      <p:to>
                                        <p:strVal val="visible"/>
                                      </p:to>
                                    </p:set>
                                    <p:anim calcmode="lin" valueType="num">
                                      <p:cBhvr additive="base">
                                        <p:cTn id="8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animBg="1"/>
      <p:bldP spid="23"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B0DC6-C12D-7257-4154-67D310FF6ADB}"/>
              </a:ext>
            </a:extLst>
          </p:cNvPr>
          <p:cNvSpPr>
            <a:spLocks noGrp="1"/>
          </p:cNvSpPr>
          <p:nvPr>
            <p:ph type="body" sz="quarter" idx="13"/>
          </p:nvPr>
        </p:nvSpPr>
        <p:spPr/>
        <p:txBody>
          <a:bodyPr/>
          <a:lstStyle/>
          <a:p>
            <a:r>
              <a:rPr lang="en-VN" dirty="0"/>
              <a:t>CÁC GIẢI THUẬT ĐỊNH THỜI</a:t>
            </a:r>
          </a:p>
        </p:txBody>
      </p:sp>
      <p:sp>
        <p:nvSpPr>
          <p:cNvPr id="3" name="Text Placeholder 2">
            <a:extLst>
              <a:ext uri="{FF2B5EF4-FFF2-40B4-BE49-F238E27FC236}">
                <a16:creationId xmlns:a16="http://schemas.microsoft.com/office/drawing/2014/main" id="{E32724DB-553A-3BB6-0531-B9303A45C093}"/>
              </a:ext>
            </a:extLst>
          </p:cNvPr>
          <p:cNvSpPr>
            <a:spLocks noGrp="1"/>
          </p:cNvSpPr>
          <p:nvPr>
            <p:ph type="body" sz="quarter" idx="14"/>
          </p:nvPr>
        </p:nvSpPr>
        <p:spPr/>
        <p:txBody>
          <a:bodyPr/>
          <a:lstStyle/>
          <a:p>
            <a:r>
              <a:rPr lang="en-VN" dirty="0"/>
              <a:t>4.5. Round Robin (RR)</a:t>
            </a:r>
          </a:p>
        </p:txBody>
      </p:sp>
      <p:sp>
        <p:nvSpPr>
          <p:cNvPr id="4" name="Text Placeholder 3">
            <a:extLst>
              <a:ext uri="{FF2B5EF4-FFF2-40B4-BE49-F238E27FC236}">
                <a16:creationId xmlns:a16="http://schemas.microsoft.com/office/drawing/2014/main" id="{736C0566-4281-E02C-0F81-5E2736EC2E2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030556DD-9225-A613-BD01-9EADE1D4287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CFD47AC8-17DB-880E-831A-64D33D15B119}"/>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9" name="Slide Number Placeholder 8">
            <a:extLst>
              <a:ext uri="{FF2B5EF4-FFF2-40B4-BE49-F238E27FC236}">
                <a16:creationId xmlns:a16="http://schemas.microsoft.com/office/drawing/2014/main" id="{497D75FD-32F6-2C97-EC24-32B8F191954E}"/>
              </a:ext>
            </a:extLst>
          </p:cNvPr>
          <p:cNvSpPr>
            <a:spLocks noGrp="1"/>
          </p:cNvSpPr>
          <p:nvPr>
            <p:ph type="sldNum" sz="quarter" idx="12"/>
          </p:nvPr>
        </p:nvSpPr>
        <p:spPr/>
        <p:txBody>
          <a:bodyPr/>
          <a:lstStyle/>
          <a:p>
            <a:fld id="{00000000-1234-1234-1234-123412341234}" type="slidenum">
              <a:rPr lang="en-US" smtClean="0"/>
              <a:pPr/>
              <a:t>231</a:t>
            </a:fld>
            <a:endParaRPr lang="en-US"/>
          </a:p>
        </p:txBody>
      </p:sp>
    </p:spTree>
    <p:extLst>
      <p:ext uri="{BB962C8B-B14F-4D97-AF65-F5344CB8AC3E}">
        <p14:creationId xmlns:p14="http://schemas.microsoft.com/office/powerpoint/2010/main" val="310848032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Mỗi</a:t>
            </a:r>
            <a:r>
              <a:rPr lang="en-US" sz="2400" dirty="0"/>
              <a:t> </a:t>
            </a:r>
            <a:r>
              <a:rPr lang="en-US" sz="2400" dirty="0" err="1"/>
              <a:t>tiến</a:t>
            </a:r>
            <a:r>
              <a:rPr lang="en-US" sz="2400" dirty="0"/>
              <a:t> </a:t>
            </a:r>
            <a:r>
              <a:rPr lang="en-US" sz="2400" dirty="0" err="1"/>
              <a:t>trình</a:t>
            </a:r>
            <a:r>
              <a:rPr lang="en-US" sz="2400" dirty="0"/>
              <a:t> </a:t>
            </a:r>
            <a:r>
              <a:rPr lang="en-US" sz="2400" dirty="0" err="1"/>
              <a:t>nhận</a:t>
            </a:r>
            <a:r>
              <a:rPr lang="en-US" sz="2400" dirty="0"/>
              <a:t> </a:t>
            </a:r>
            <a:r>
              <a:rPr lang="en-US" sz="2400" dirty="0" err="1"/>
              <a:t>được</a:t>
            </a:r>
            <a:r>
              <a:rPr lang="en-US" sz="2400" dirty="0"/>
              <a:t> </a:t>
            </a:r>
            <a:r>
              <a:rPr lang="en-US" sz="2400" dirty="0" err="1"/>
              <a:t>một</a:t>
            </a:r>
            <a:r>
              <a:rPr lang="en-US" sz="2400" dirty="0"/>
              <a:t> </a:t>
            </a:r>
            <a:r>
              <a:rPr lang="en-US" sz="2400" dirty="0" err="1"/>
              <a:t>đơn</a:t>
            </a:r>
            <a:r>
              <a:rPr lang="en-US" sz="2400" dirty="0"/>
              <a:t> </a:t>
            </a:r>
            <a:r>
              <a:rPr lang="en-US" sz="2400" dirty="0" err="1"/>
              <a:t>vị</a:t>
            </a:r>
            <a:r>
              <a:rPr lang="en-US" sz="2400" dirty="0"/>
              <a:t> </a:t>
            </a:r>
            <a:r>
              <a:rPr lang="en-US" sz="2400" dirty="0" err="1"/>
              <a:t>thời</a:t>
            </a:r>
            <a:r>
              <a:rPr lang="en-US" sz="2400" dirty="0"/>
              <a:t> </a:t>
            </a:r>
            <a:r>
              <a:rPr lang="en-US" sz="2400" dirty="0" err="1"/>
              <a:t>gian</a:t>
            </a:r>
            <a:r>
              <a:rPr lang="en-US" sz="2400" dirty="0"/>
              <a:t> CPU (</a:t>
            </a:r>
            <a:r>
              <a:rPr lang="en-US" sz="2400" b="1" dirty="0">
                <a:gradFill>
                  <a:gsLst>
                    <a:gs pos="0">
                      <a:srgbClr val="0072FF"/>
                    </a:gs>
                    <a:gs pos="100000">
                      <a:srgbClr val="00C6FF"/>
                    </a:gs>
                  </a:gsLst>
                  <a:lin ang="2700000" scaled="1"/>
                </a:gradFill>
              </a:rPr>
              <a:t>time slice</a:t>
            </a:r>
            <a:r>
              <a:rPr lang="en-US" sz="2400" dirty="0"/>
              <a:t>, </a:t>
            </a:r>
            <a:r>
              <a:rPr lang="en-US" sz="2400" b="1" dirty="0">
                <a:gradFill>
                  <a:gsLst>
                    <a:gs pos="0">
                      <a:srgbClr val="0072FF"/>
                    </a:gs>
                    <a:gs pos="100000">
                      <a:srgbClr val="00C6FF"/>
                    </a:gs>
                  </a:gsLst>
                  <a:lin ang="2700000" scaled="1"/>
                </a:gradFill>
              </a:rPr>
              <a:t>quantum time</a:t>
            </a:r>
            <a:r>
              <a:rPr lang="en-US" sz="2400" dirty="0"/>
              <a:t>) </a:t>
            </a:r>
            <a:r>
              <a:rPr lang="en-US" sz="2400" dirty="0" err="1"/>
              <a:t>để</a:t>
            </a:r>
            <a:r>
              <a:rPr lang="en-US" sz="2400" dirty="0"/>
              <a:t> </a:t>
            </a:r>
            <a:r>
              <a:rPr lang="en-US" sz="2400" dirty="0" err="1"/>
              <a:t>thực</a:t>
            </a:r>
            <a:r>
              <a:rPr lang="en-US" sz="2400" dirty="0"/>
              <a:t> </a:t>
            </a:r>
            <a:r>
              <a:rPr lang="en-US" sz="2400" dirty="0" err="1"/>
              <a:t>thi</a:t>
            </a:r>
            <a:r>
              <a:rPr lang="en-US" sz="2400" dirty="0"/>
              <a:t>. </a:t>
            </a:r>
            <a:r>
              <a:rPr lang="en-US" sz="2400" b="1" dirty="0" err="1"/>
              <a:t>Thông</a:t>
            </a:r>
            <a:r>
              <a:rPr lang="en-US" sz="2400" b="1" dirty="0"/>
              <a:t> </a:t>
            </a:r>
            <a:r>
              <a:rPr lang="en-US" sz="2400" b="1" dirty="0" err="1"/>
              <a:t>thường</a:t>
            </a:r>
            <a:r>
              <a:rPr lang="en-US" sz="2400" b="1" dirty="0"/>
              <a:t> </a:t>
            </a:r>
            <a:r>
              <a:rPr lang="en-US" sz="2400" b="1" dirty="0" err="1"/>
              <a:t>khoảng</a:t>
            </a:r>
            <a:r>
              <a:rPr lang="en-US" sz="2400" b="1" dirty="0"/>
              <a:t> </a:t>
            </a:r>
            <a:r>
              <a:rPr lang="en-US" sz="2400" b="1" dirty="0" err="1"/>
              <a:t>thời</a:t>
            </a:r>
            <a:r>
              <a:rPr lang="en-US" sz="2400" b="1" dirty="0"/>
              <a:t> </a:t>
            </a:r>
            <a:r>
              <a:rPr lang="en-US" sz="2400" b="1" dirty="0" err="1"/>
              <a:t>gian</a:t>
            </a:r>
            <a:r>
              <a:rPr lang="en-US" sz="2400" b="1" dirty="0"/>
              <a:t> </a:t>
            </a:r>
            <a:r>
              <a:rPr lang="en-US" sz="2400" b="1" dirty="0" err="1"/>
              <a:t>này</a:t>
            </a:r>
            <a:r>
              <a:rPr lang="en-US" sz="2400" b="1" dirty="0"/>
              <a:t> </a:t>
            </a:r>
            <a:r>
              <a:rPr lang="en-US" sz="2400" b="1" dirty="0" err="1"/>
              <a:t>nhỏ</a:t>
            </a:r>
            <a:r>
              <a:rPr lang="en-US" sz="2400" dirty="0"/>
              <a:t>, </a:t>
            </a:r>
            <a:r>
              <a:rPr lang="en-US" sz="2400" dirty="0" err="1"/>
              <a:t>từ</a:t>
            </a:r>
            <a:r>
              <a:rPr lang="en-US" sz="2400" dirty="0"/>
              <a:t> 10-100 </a:t>
            </a:r>
            <a:r>
              <a:rPr lang="en-US" sz="2400" dirty="0" err="1"/>
              <a:t>ms.</a:t>
            </a:r>
            <a:endParaRPr sz="2400" dirty="0"/>
          </a:p>
          <a:p>
            <a:pPr marL="342900" indent="-342900"/>
            <a:r>
              <a:rPr lang="en-US" sz="2400" dirty="0"/>
              <a:t>Sau </a:t>
            </a:r>
            <a:r>
              <a:rPr lang="en-US" sz="2400" dirty="0" err="1"/>
              <a:t>khoảng</a:t>
            </a:r>
            <a:r>
              <a:rPr lang="en-US" sz="2400" dirty="0"/>
              <a:t> </a:t>
            </a:r>
            <a:r>
              <a:rPr lang="en-US" sz="2400" dirty="0" err="1"/>
              <a:t>thời</a:t>
            </a:r>
            <a:r>
              <a:rPr lang="en-US" sz="2400" dirty="0"/>
              <a:t> </a:t>
            </a:r>
            <a:r>
              <a:rPr lang="en-US" sz="2400" dirty="0" err="1"/>
              <a:t>gian</a:t>
            </a:r>
            <a:r>
              <a:rPr lang="en-US" sz="2400" dirty="0"/>
              <a:t> </a:t>
            </a:r>
            <a:r>
              <a:rPr lang="en-US" sz="2400" dirty="0" err="1"/>
              <a:t>đó</a:t>
            </a:r>
            <a:r>
              <a:rPr lang="en-US" sz="2400" dirty="0"/>
              <a:t>, </a:t>
            </a:r>
            <a:r>
              <a:rPr lang="en-US" sz="2400" dirty="0" err="1"/>
              <a:t>tiến</a:t>
            </a:r>
            <a:r>
              <a:rPr lang="en-US" sz="2400" dirty="0"/>
              <a:t> </a:t>
            </a:r>
            <a:r>
              <a:rPr lang="en-US" sz="2400" dirty="0" err="1"/>
              <a:t>trình</a:t>
            </a:r>
            <a:r>
              <a:rPr lang="en-US" sz="2400" dirty="0"/>
              <a:t> </a:t>
            </a:r>
            <a:r>
              <a:rPr lang="en-US" sz="2400" dirty="0" err="1"/>
              <a:t>bị</a:t>
            </a:r>
            <a:r>
              <a:rPr lang="en-US" sz="2400" dirty="0"/>
              <a:t> </a:t>
            </a:r>
            <a:r>
              <a:rPr lang="en-US" sz="2400" dirty="0" err="1"/>
              <a:t>đoạt</a:t>
            </a:r>
            <a:r>
              <a:rPr lang="en-US" sz="2400" dirty="0"/>
              <a:t> </a:t>
            </a:r>
            <a:r>
              <a:rPr lang="en-US" sz="2400" dirty="0" err="1"/>
              <a:t>quyền</a:t>
            </a:r>
            <a:r>
              <a:rPr lang="en-US" sz="2400" dirty="0"/>
              <a:t> </a:t>
            </a:r>
            <a:r>
              <a:rPr lang="en-US" sz="2400" dirty="0" err="1"/>
              <a:t>và</a:t>
            </a:r>
            <a:r>
              <a:rPr lang="en-US" sz="2400" dirty="0"/>
              <a:t> </a:t>
            </a:r>
            <a:r>
              <a:rPr lang="en-US" sz="2400" dirty="0" err="1"/>
              <a:t>trở</a:t>
            </a:r>
            <a:r>
              <a:rPr lang="en-US" sz="2400" dirty="0"/>
              <a:t> </a:t>
            </a:r>
            <a:r>
              <a:rPr lang="en-US" sz="2400" dirty="0" err="1"/>
              <a:t>về</a:t>
            </a:r>
            <a:r>
              <a:rPr lang="en-US" sz="2400" dirty="0"/>
              <a:t> </a:t>
            </a:r>
            <a:r>
              <a:rPr lang="en-US" sz="2400" dirty="0" err="1"/>
              <a:t>cuối</a:t>
            </a:r>
            <a:r>
              <a:rPr lang="en-US" sz="2400" dirty="0"/>
              <a:t> </a:t>
            </a:r>
            <a:r>
              <a:rPr lang="en-US" sz="2400" i="1" dirty="0"/>
              <a:t>ready queue</a:t>
            </a:r>
            <a:r>
              <a:rPr lang="en-US" sz="2400" dirty="0"/>
              <a:t>.</a:t>
            </a:r>
            <a:endParaRPr sz="2400" dirty="0"/>
          </a:p>
          <a:p>
            <a:pPr marL="342900" indent="-342900"/>
            <a:r>
              <a:rPr lang="en-US" sz="2400" dirty="0" err="1"/>
              <a:t>Gọi</a:t>
            </a:r>
            <a:r>
              <a:rPr lang="en-US" sz="2400" dirty="0"/>
              <a:t> </a:t>
            </a:r>
            <a:r>
              <a:rPr lang="en-US" sz="2400" b="1" i="1" dirty="0">
                <a:gradFill>
                  <a:gsLst>
                    <a:gs pos="0">
                      <a:srgbClr val="0072FF"/>
                    </a:gs>
                    <a:gs pos="100000">
                      <a:srgbClr val="00C6FF"/>
                    </a:gs>
                  </a:gsLst>
                  <a:lin ang="2700000" scaled="1"/>
                </a:gradFill>
                <a:latin typeface="Courier New" panose="02070309020205020404" pitchFamily="49" charset="0"/>
                <a:cs typeface="Courier New" panose="02070309020205020404" pitchFamily="49" charset="0"/>
              </a:rPr>
              <a:t>n</a:t>
            </a:r>
            <a:r>
              <a:rPr lang="en-US" sz="2400" b="1" i="1" dirty="0">
                <a:gradFill>
                  <a:gsLst>
                    <a:gs pos="0">
                      <a:srgbClr val="0072FF"/>
                    </a:gs>
                    <a:gs pos="100000">
                      <a:srgbClr val="00C6FF"/>
                    </a:gs>
                  </a:gsLst>
                  <a:lin ang="2700000" scaled="1"/>
                </a:gradFill>
              </a:rPr>
              <a:t> </a:t>
            </a:r>
            <a:r>
              <a:rPr lang="en-US" sz="2400" dirty="0" err="1"/>
              <a:t>là</a:t>
            </a:r>
            <a:r>
              <a:rPr lang="en-US" sz="2400" dirty="0"/>
              <a:t> </a:t>
            </a:r>
            <a:r>
              <a:rPr lang="en-US" sz="2400" dirty="0" err="1"/>
              <a:t>số</a:t>
            </a:r>
            <a:r>
              <a:rPr lang="en-US" sz="2400" dirty="0"/>
              <a:t> </a:t>
            </a:r>
            <a:r>
              <a:rPr lang="en-US" sz="2400" dirty="0" err="1"/>
              <a:t>lượng</a:t>
            </a:r>
            <a:r>
              <a:rPr lang="en-US" sz="2400" dirty="0"/>
              <a:t> </a:t>
            </a:r>
            <a:r>
              <a:rPr lang="en-US" sz="2400" dirty="0" err="1"/>
              <a:t>tiến</a:t>
            </a:r>
            <a:r>
              <a:rPr lang="en-US" sz="2400" dirty="0"/>
              <a:t> </a:t>
            </a:r>
            <a:r>
              <a:rPr lang="en-US" sz="2400" dirty="0" err="1"/>
              <a:t>trình</a:t>
            </a:r>
            <a:r>
              <a:rPr lang="en-US" sz="2400" dirty="0"/>
              <a:t> </a:t>
            </a:r>
            <a:r>
              <a:rPr lang="en-US" sz="2400" dirty="0" err="1"/>
              <a:t>trong</a:t>
            </a:r>
            <a:r>
              <a:rPr lang="en-US" sz="2400" dirty="0"/>
              <a:t> </a:t>
            </a:r>
            <a:r>
              <a:rPr lang="en-US" sz="2400" i="1" dirty="0"/>
              <a:t>ready queue </a:t>
            </a:r>
            <a:r>
              <a:rPr lang="en-US" sz="2400" dirty="0" err="1"/>
              <a:t>và</a:t>
            </a:r>
            <a:r>
              <a:rPr lang="en-US" sz="2400" dirty="0"/>
              <a:t> </a:t>
            </a:r>
            <a:r>
              <a:rPr lang="en-US" sz="2400" b="1" i="1" dirty="0">
                <a:gradFill>
                  <a:gsLst>
                    <a:gs pos="0">
                      <a:srgbClr val="0072FF"/>
                    </a:gs>
                    <a:gs pos="100000">
                      <a:srgbClr val="00C6FF"/>
                    </a:gs>
                  </a:gsLst>
                  <a:lin ang="2700000" scaled="1"/>
                </a:gradFill>
                <a:latin typeface="Courier New" panose="02070309020205020404" pitchFamily="49" charset="0"/>
                <a:cs typeface="Courier New" panose="02070309020205020404" pitchFamily="49" charset="0"/>
              </a:rPr>
              <a:t>q</a:t>
            </a:r>
            <a:r>
              <a:rPr lang="en-US" sz="2400" i="1" dirty="0"/>
              <a:t> </a:t>
            </a:r>
            <a:r>
              <a:rPr lang="en-US" sz="2400" dirty="0" err="1"/>
              <a:t>là</a:t>
            </a:r>
            <a:r>
              <a:rPr lang="en-US" sz="2400" dirty="0"/>
              <a:t> </a:t>
            </a:r>
            <a:r>
              <a:rPr lang="en-US" sz="2400" dirty="0" err="1"/>
              <a:t>khoảng</a:t>
            </a:r>
            <a:r>
              <a:rPr lang="en-US" sz="2400" dirty="0"/>
              <a:t> </a:t>
            </a:r>
            <a:r>
              <a:rPr lang="en-US" sz="2400" dirty="0" err="1"/>
              <a:t>thời</a:t>
            </a:r>
            <a:r>
              <a:rPr lang="en-US" sz="2400" dirty="0"/>
              <a:t> </a:t>
            </a:r>
            <a:r>
              <a:rPr lang="en-US" sz="2400" dirty="0" err="1"/>
              <a:t>gian</a:t>
            </a:r>
            <a:r>
              <a:rPr lang="en-US" sz="2400" dirty="0"/>
              <a:t> </a:t>
            </a:r>
            <a:r>
              <a:rPr lang="en-US" sz="2400" dirty="0" err="1"/>
              <a:t>đơn</a:t>
            </a:r>
            <a:r>
              <a:rPr lang="en-US" sz="2400" dirty="0"/>
              <a:t> </a:t>
            </a:r>
            <a:r>
              <a:rPr lang="en-US" sz="2400" dirty="0" err="1"/>
              <a:t>vị</a:t>
            </a:r>
            <a:r>
              <a:rPr lang="en-US" sz="2400" dirty="0"/>
              <a:t> </a:t>
            </a:r>
            <a:r>
              <a:rPr lang="en-US" sz="2400" dirty="0" err="1"/>
              <a:t>mà</a:t>
            </a:r>
            <a:r>
              <a:rPr lang="en-US" sz="2400" dirty="0"/>
              <a:t> CPU </a:t>
            </a:r>
            <a:r>
              <a:rPr lang="en-US" sz="2400" dirty="0" err="1"/>
              <a:t>được</a:t>
            </a:r>
            <a:r>
              <a:rPr lang="en-US" sz="2400" dirty="0"/>
              <a:t> </a:t>
            </a:r>
            <a:r>
              <a:rPr lang="en-US" sz="2400" dirty="0" err="1"/>
              <a:t>cấp</a:t>
            </a:r>
            <a:r>
              <a:rPr lang="en-US" sz="2400" dirty="0"/>
              <a:t> </a:t>
            </a:r>
            <a:r>
              <a:rPr lang="en-US" sz="2400" dirty="0" err="1"/>
              <a:t>phát</a:t>
            </a:r>
            <a:r>
              <a:rPr lang="en-US" sz="2400" dirty="0"/>
              <a:t> </a:t>
            </a:r>
            <a:r>
              <a:rPr lang="en-US" sz="2400" dirty="0" err="1"/>
              <a:t>cho</a:t>
            </a:r>
            <a:r>
              <a:rPr lang="en-US" sz="2400" dirty="0"/>
              <a:t> </a:t>
            </a:r>
            <a:r>
              <a:rPr lang="en-US" sz="2400" dirty="0" err="1"/>
              <a:t>tiến</a:t>
            </a:r>
            <a:r>
              <a:rPr lang="en-US" sz="2400" dirty="0"/>
              <a:t> </a:t>
            </a:r>
            <a:r>
              <a:rPr lang="en-US" sz="2400" dirty="0" err="1"/>
              <a:t>trình</a:t>
            </a:r>
            <a:r>
              <a:rPr lang="en-US" sz="2400" dirty="0"/>
              <a:t> (quantum time), </a:t>
            </a:r>
            <a:r>
              <a:rPr lang="en-US" sz="2400" dirty="0" err="1"/>
              <a:t>khi</a:t>
            </a:r>
            <a:r>
              <a:rPr lang="en-US" sz="2400" dirty="0"/>
              <a:t> </a:t>
            </a:r>
            <a:r>
              <a:rPr lang="en-US" sz="2400" dirty="0" err="1"/>
              <a:t>đó</a:t>
            </a:r>
            <a:r>
              <a:rPr lang="en-US" sz="2400" dirty="0"/>
              <a:t>, </a:t>
            </a:r>
            <a:r>
              <a:rPr lang="en-US" sz="2400" dirty="0" err="1"/>
              <a:t>không</a:t>
            </a:r>
            <a:r>
              <a:rPr lang="en-US" sz="2400" dirty="0"/>
              <a:t> </a:t>
            </a:r>
            <a:r>
              <a:rPr lang="en-US" sz="2400" dirty="0" err="1"/>
              <a:t>có</a:t>
            </a:r>
            <a:r>
              <a:rPr lang="en-US" sz="2400" dirty="0"/>
              <a:t> </a:t>
            </a:r>
            <a:r>
              <a:rPr lang="en-US" sz="2400" dirty="0" err="1"/>
              <a:t>tiến</a:t>
            </a:r>
            <a:r>
              <a:rPr lang="en-US" sz="2400" dirty="0"/>
              <a:t> </a:t>
            </a:r>
            <a:r>
              <a:rPr lang="en-US" sz="2400" dirty="0" err="1"/>
              <a:t>trình</a:t>
            </a:r>
            <a:r>
              <a:rPr lang="en-US" sz="2400" dirty="0"/>
              <a:t> </a:t>
            </a:r>
            <a:r>
              <a:rPr lang="en-US" sz="2400" dirty="0" err="1"/>
              <a:t>nào</a:t>
            </a:r>
            <a:r>
              <a:rPr lang="en-US" sz="2400" dirty="0"/>
              <a:t> </a:t>
            </a:r>
            <a:r>
              <a:rPr lang="en-US" sz="2400" dirty="0" err="1"/>
              <a:t>phải</a:t>
            </a:r>
            <a:r>
              <a:rPr lang="en-US" sz="2400" dirty="0"/>
              <a:t> </a:t>
            </a:r>
            <a:r>
              <a:rPr lang="en-US" sz="2400" dirty="0" err="1"/>
              <a:t>chờ</a:t>
            </a:r>
            <a:r>
              <a:rPr lang="en-US" sz="2400" dirty="0"/>
              <a:t> </a:t>
            </a:r>
            <a:r>
              <a:rPr lang="en-US" sz="2400" dirty="0" err="1"/>
              <a:t>đợi</a:t>
            </a:r>
            <a:r>
              <a:rPr lang="en-US" sz="2400" dirty="0"/>
              <a:t> </a:t>
            </a:r>
            <a:r>
              <a:rPr lang="en-US" sz="2400" dirty="0" err="1"/>
              <a:t>quá</a:t>
            </a:r>
            <a:r>
              <a:rPr lang="en-US" sz="2400" dirty="0"/>
              <a:t> </a:t>
            </a:r>
            <a:r>
              <a:rPr lang="en-US" sz="2400" b="1" i="1" dirty="0">
                <a:gradFill>
                  <a:gsLst>
                    <a:gs pos="0">
                      <a:srgbClr val="0072FF"/>
                    </a:gs>
                    <a:gs pos="100000">
                      <a:srgbClr val="00C6FF"/>
                    </a:gs>
                  </a:gsLst>
                  <a:lin ang="2700000" scaled="1"/>
                </a:gradFill>
                <a:latin typeface="Courier New" panose="02070309020205020404" pitchFamily="49" charset="0"/>
                <a:cs typeface="Courier New" panose="02070309020205020404" pitchFamily="49" charset="0"/>
              </a:rPr>
              <a:t>(n - 1)q</a:t>
            </a:r>
            <a:r>
              <a:rPr lang="en-US" sz="2400" i="1" dirty="0"/>
              <a:t> </a:t>
            </a:r>
            <a:r>
              <a:rPr lang="en-US" sz="2400" dirty="0" err="1"/>
              <a:t>đơn</a:t>
            </a:r>
            <a:r>
              <a:rPr lang="en-US" sz="2400" dirty="0"/>
              <a:t> </a:t>
            </a:r>
            <a:r>
              <a:rPr lang="en-US" sz="2400" dirty="0" err="1"/>
              <a:t>vị</a:t>
            </a:r>
            <a:r>
              <a:rPr lang="en-US" sz="2400" dirty="0"/>
              <a:t> </a:t>
            </a:r>
            <a:r>
              <a:rPr lang="en-US" sz="2400" dirty="0" err="1"/>
              <a:t>thời</a:t>
            </a:r>
            <a:r>
              <a:rPr lang="en-US" sz="2400" dirty="0"/>
              <a:t> </a:t>
            </a:r>
            <a:r>
              <a:rPr lang="en-US" sz="2400" dirty="0" err="1"/>
              <a:t>gian</a:t>
            </a:r>
            <a:r>
              <a:rPr lang="en-US" sz="2400" dirty="0"/>
              <a:t>.</a:t>
            </a:r>
            <a:endParaRPr sz="2400" dirty="0"/>
          </a:p>
        </p:txBody>
      </p:sp>
      <p:sp>
        <p:nvSpPr>
          <p:cNvPr id="84" name="Google Shape;84;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4.5. Round Robin (RR)</a:t>
            </a:r>
            <a:endParaRPr dirty="0"/>
          </a:p>
        </p:txBody>
      </p:sp>
      <p:sp>
        <p:nvSpPr>
          <p:cNvPr id="88" name="Google Shape;88;p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D5FD4F39-66B0-08C6-CCD7-B3D25F00FF1B}"/>
              </a:ext>
            </a:extLst>
          </p:cNvPr>
          <p:cNvSpPr>
            <a:spLocks noGrp="1"/>
          </p:cNvSpPr>
          <p:nvPr>
            <p:ph type="sldNum" sz="quarter" idx="12"/>
          </p:nvPr>
        </p:nvSpPr>
        <p:spPr/>
        <p:txBody>
          <a:bodyPr/>
          <a:lstStyle/>
          <a:p>
            <a:fld id="{00000000-1234-1234-1234-123412341234}" type="slidenum">
              <a:rPr lang="en-US" smtClean="0"/>
              <a:pPr/>
              <a:t>232</a:t>
            </a:fld>
            <a:endParaRPr lang="en-US"/>
          </a:p>
        </p:txBody>
      </p:sp>
    </p:spTree>
    <p:extLst>
      <p:ext uri="{BB962C8B-B14F-4D97-AF65-F5344CB8AC3E}">
        <p14:creationId xmlns:p14="http://schemas.microsoft.com/office/powerpoint/2010/main" val="202152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 calcmode="lin" valueType="num">
                                      <p:cBhvr additive="base">
                                        <p:cTn id="7"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5">
                                            <p:txEl>
                                              <p:pRg st="1" end="1"/>
                                            </p:txEl>
                                          </p:spTgt>
                                        </p:tgtEl>
                                        <p:attrNameLst>
                                          <p:attrName>style.visibility</p:attrName>
                                        </p:attrNameLst>
                                      </p:cBhvr>
                                      <p:to>
                                        <p:strVal val="visible"/>
                                      </p:to>
                                    </p:set>
                                    <p:anim calcmode="lin" valueType="num">
                                      <p:cBhvr additive="base">
                                        <p:cTn id="13" dur="500" fill="hold"/>
                                        <p:tgtEl>
                                          <p:spTgt spid="8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5">
                                            <p:txEl>
                                              <p:pRg st="2" end="2"/>
                                            </p:txEl>
                                          </p:spTgt>
                                        </p:tgtEl>
                                        <p:attrNameLst>
                                          <p:attrName>style.visibility</p:attrName>
                                        </p:attrNameLst>
                                      </p:cBhvr>
                                      <p:to>
                                        <p:strVal val="visible"/>
                                      </p:to>
                                    </p:set>
                                    <p:anim calcmode="lin" valueType="num">
                                      <p:cBhvr additive="base">
                                        <p:cTn id="19" dur="500" fill="hold"/>
                                        <p:tgtEl>
                                          <p:spTgt spid="8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98" name="Google Shape;98;p5"/>
          <p:cNvGraphicFramePr/>
          <p:nvPr/>
        </p:nvGraphicFramePr>
        <p:xfrm>
          <a:off x="812074" y="1165258"/>
          <a:ext cx="4876800" cy="2689542"/>
        </p:xfrm>
        <a:graphic>
          <a:graphicData uri="http://schemas.openxmlformats.org/drawingml/2006/table">
            <a:tbl>
              <a:tblPr firstRow="1" bandRow="1">
                <a:noFil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99" name="Google Shape;99;p5"/>
          <p:cNvSpPr/>
          <p:nvPr/>
        </p:nvSpPr>
        <p:spPr>
          <a:xfrm>
            <a:off x="814319" y="5010516"/>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100" name="Google Shape;100;p5"/>
          <p:cNvCxnSpPr/>
          <p:nvPr/>
        </p:nvCxnSpPr>
        <p:spPr>
          <a:xfrm>
            <a:off x="814319"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5"/>
          <p:cNvCxnSpPr/>
          <p:nvPr/>
        </p:nvCxnSpPr>
        <p:spPr>
          <a:xfrm>
            <a:off x="228040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5"/>
          <p:cNvCxnSpPr/>
          <p:nvPr/>
        </p:nvCxnSpPr>
        <p:spPr>
          <a:xfrm>
            <a:off x="301192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5"/>
          <p:cNvCxnSpPr/>
          <p:nvPr/>
        </p:nvCxnSpPr>
        <p:spPr>
          <a:xfrm>
            <a:off x="429208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5"/>
          <p:cNvCxnSpPr/>
          <p:nvPr/>
        </p:nvCxnSpPr>
        <p:spPr>
          <a:xfrm>
            <a:off x="55722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5"/>
          <p:cNvSpPr txBox="1"/>
          <p:nvPr/>
        </p:nvSpPr>
        <p:spPr>
          <a:xfrm>
            <a:off x="981960" y="5028804"/>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106" name="Google Shape;106;p5"/>
          <p:cNvSpPr txBox="1"/>
          <p:nvPr/>
        </p:nvSpPr>
        <p:spPr>
          <a:xfrm>
            <a:off x="24267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107" name="Google Shape;107;p5"/>
          <p:cNvSpPr txBox="1"/>
          <p:nvPr/>
        </p:nvSpPr>
        <p:spPr>
          <a:xfrm>
            <a:off x="31582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P3</a:t>
            </a:r>
            <a:endParaRPr dirty="0"/>
          </a:p>
        </p:txBody>
      </p:sp>
      <p:sp>
        <p:nvSpPr>
          <p:cNvPr id="108" name="Google Shape;108;p5"/>
          <p:cNvSpPr txBox="1"/>
          <p:nvPr/>
        </p:nvSpPr>
        <p:spPr>
          <a:xfrm>
            <a:off x="49870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P5</a:t>
            </a:r>
            <a:endParaRPr dirty="0"/>
          </a:p>
        </p:txBody>
      </p:sp>
      <p:sp>
        <p:nvSpPr>
          <p:cNvPr id="109" name="Google Shape;109;p5"/>
          <p:cNvSpPr txBox="1"/>
          <p:nvPr/>
        </p:nvSpPr>
        <p:spPr>
          <a:xfrm>
            <a:off x="57094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P1</a:t>
            </a:r>
            <a:endParaRPr dirty="0"/>
          </a:p>
        </p:txBody>
      </p:sp>
      <p:sp>
        <p:nvSpPr>
          <p:cNvPr id="110" name="Google Shape;110;p5"/>
          <p:cNvSpPr txBox="1"/>
          <p:nvPr/>
        </p:nvSpPr>
        <p:spPr>
          <a:xfrm>
            <a:off x="580384"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111" name="Google Shape;111;p5"/>
          <p:cNvSpPr txBox="1"/>
          <p:nvPr/>
        </p:nvSpPr>
        <p:spPr>
          <a:xfrm>
            <a:off x="207924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8</a:t>
            </a:r>
            <a:endParaRPr/>
          </a:p>
        </p:txBody>
      </p:sp>
      <p:sp>
        <p:nvSpPr>
          <p:cNvPr id="112" name="Google Shape;112;p5"/>
          <p:cNvSpPr txBox="1"/>
          <p:nvPr/>
        </p:nvSpPr>
        <p:spPr>
          <a:xfrm>
            <a:off x="279247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113" name="Google Shape;113;p5"/>
          <p:cNvSpPr txBox="1"/>
          <p:nvPr/>
        </p:nvSpPr>
        <p:spPr>
          <a:xfrm>
            <a:off x="409092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114" name="Google Shape;114;p5"/>
          <p:cNvSpPr txBox="1"/>
          <p:nvPr/>
        </p:nvSpPr>
        <p:spPr>
          <a:xfrm>
            <a:off x="53527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26</a:t>
            </a:r>
            <a:endParaRPr/>
          </a:p>
        </p:txBody>
      </p:sp>
      <p:sp>
        <p:nvSpPr>
          <p:cNvPr id="115" name="Google Shape;115;p5"/>
          <p:cNvSpPr txBox="1"/>
          <p:nvPr/>
        </p:nvSpPr>
        <p:spPr>
          <a:xfrm>
            <a:off x="7172448"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116" name="Google Shape;116;p5"/>
          <p:cNvCxnSpPr/>
          <p:nvPr/>
        </p:nvCxnSpPr>
        <p:spPr>
          <a:xfrm>
            <a:off x="740104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5"/>
          <p:cNvCxnSpPr/>
          <p:nvPr/>
        </p:nvCxnSpPr>
        <p:spPr>
          <a:xfrm>
            <a:off x="15488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5"/>
          <p:cNvSpPr txBox="1"/>
          <p:nvPr/>
        </p:nvSpPr>
        <p:spPr>
          <a:xfrm>
            <a:off x="13294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dirty="0">
                <a:solidFill>
                  <a:schemeClr val="dk1"/>
                </a:solidFill>
                <a:latin typeface="Times New Roman"/>
                <a:ea typeface="Times New Roman"/>
                <a:cs typeface="Times New Roman"/>
                <a:sym typeface="Times New Roman"/>
              </a:rPr>
              <a:t>4</a:t>
            </a:r>
            <a:endParaRPr dirty="0"/>
          </a:p>
        </p:txBody>
      </p:sp>
      <p:sp>
        <p:nvSpPr>
          <p:cNvPr id="119" name="Google Shape;119;p5"/>
          <p:cNvSpPr txBox="1"/>
          <p:nvPr/>
        </p:nvSpPr>
        <p:spPr>
          <a:xfrm>
            <a:off x="169519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P2</a:t>
            </a:r>
            <a:endParaRPr dirty="0"/>
          </a:p>
        </p:txBody>
      </p:sp>
      <p:cxnSp>
        <p:nvCxnSpPr>
          <p:cNvPr id="120" name="Google Shape;120;p5"/>
          <p:cNvCxnSpPr/>
          <p:nvPr/>
        </p:nvCxnSpPr>
        <p:spPr>
          <a:xfrm>
            <a:off x="37434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5"/>
          <p:cNvSpPr txBox="1"/>
          <p:nvPr/>
        </p:nvSpPr>
        <p:spPr>
          <a:xfrm>
            <a:off x="35239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16</a:t>
            </a:r>
            <a:endParaRPr/>
          </a:p>
        </p:txBody>
      </p:sp>
      <p:cxnSp>
        <p:nvCxnSpPr>
          <p:cNvPr id="122" name="Google Shape;122;p5"/>
          <p:cNvCxnSpPr/>
          <p:nvPr/>
        </p:nvCxnSpPr>
        <p:spPr>
          <a:xfrm>
            <a:off x="484072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3" name="Google Shape;123;p5"/>
          <p:cNvSpPr txBox="1"/>
          <p:nvPr/>
        </p:nvSpPr>
        <p:spPr>
          <a:xfrm>
            <a:off x="46288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dirty="0">
                <a:solidFill>
                  <a:schemeClr val="dk1"/>
                </a:solidFill>
                <a:latin typeface="Times New Roman"/>
                <a:ea typeface="Times New Roman"/>
                <a:cs typeface="Times New Roman"/>
                <a:sym typeface="Times New Roman"/>
              </a:rPr>
              <a:t>22</a:t>
            </a:r>
            <a:endParaRPr dirty="0"/>
          </a:p>
        </p:txBody>
      </p:sp>
      <p:sp>
        <p:nvSpPr>
          <p:cNvPr id="124" name="Google Shape;124;p5"/>
          <p:cNvSpPr txBox="1"/>
          <p:nvPr/>
        </p:nvSpPr>
        <p:spPr>
          <a:xfrm>
            <a:off x="60766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125" name="Google Shape;125;p5"/>
          <p:cNvSpPr txBox="1"/>
          <p:nvPr/>
        </p:nvSpPr>
        <p:spPr>
          <a:xfrm>
            <a:off x="68158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34</a:t>
            </a:r>
            <a:endParaRPr/>
          </a:p>
        </p:txBody>
      </p:sp>
      <p:cxnSp>
        <p:nvCxnSpPr>
          <p:cNvPr id="126" name="Google Shape;126;p5"/>
          <p:cNvCxnSpPr/>
          <p:nvPr/>
        </p:nvCxnSpPr>
        <p:spPr>
          <a:xfrm>
            <a:off x="630376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5"/>
          <p:cNvCxnSpPr/>
          <p:nvPr/>
        </p:nvCxnSpPr>
        <p:spPr>
          <a:xfrm>
            <a:off x="70352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8" name="Google Shape;128;p5"/>
          <p:cNvSpPr txBox="1"/>
          <p:nvPr/>
        </p:nvSpPr>
        <p:spPr>
          <a:xfrm>
            <a:off x="37983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P2</a:t>
            </a:r>
            <a:endParaRPr dirty="0"/>
          </a:p>
        </p:txBody>
      </p:sp>
      <p:sp>
        <p:nvSpPr>
          <p:cNvPr id="129" name="Google Shape;129;p5"/>
          <p:cNvSpPr txBox="1"/>
          <p:nvPr/>
        </p:nvSpPr>
        <p:spPr>
          <a:xfrm>
            <a:off x="43378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P4</a:t>
            </a:r>
            <a:endParaRPr dirty="0"/>
          </a:p>
        </p:txBody>
      </p:sp>
      <p:sp>
        <p:nvSpPr>
          <p:cNvPr id="130" name="Google Shape;130;p5"/>
          <p:cNvSpPr txBox="1"/>
          <p:nvPr/>
        </p:nvSpPr>
        <p:spPr>
          <a:xfrm>
            <a:off x="645007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dirty="0">
                <a:solidFill>
                  <a:schemeClr val="dk1"/>
                </a:solidFill>
                <a:latin typeface="Times New Roman"/>
                <a:ea typeface="Times New Roman"/>
                <a:cs typeface="Times New Roman"/>
                <a:sym typeface="Times New Roman"/>
              </a:rPr>
              <a:t>P3</a:t>
            </a:r>
            <a:endParaRPr dirty="0"/>
          </a:p>
        </p:txBody>
      </p:sp>
      <p:sp>
        <p:nvSpPr>
          <p:cNvPr id="131" name="Google Shape;131;p5"/>
          <p:cNvSpPr txBox="1"/>
          <p:nvPr/>
        </p:nvSpPr>
        <p:spPr>
          <a:xfrm>
            <a:off x="6991089"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2" name="Slide Number Placeholder 1">
            <a:extLst>
              <a:ext uri="{FF2B5EF4-FFF2-40B4-BE49-F238E27FC236}">
                <a16:creationId xmlns:a16="http://schemas.microsoft.com/office/drawing/2014/main" id="{A8B9CE40-9E4C-20B1-CFCD-CD992E993D83}"/>
              </a:ext>
            </a:extLst>
          </p:cNvPr>
          <p:cNvSpPr>
            <a:spLocks noGrp="1"/>
          </p:cNvSpPr>
          <p:nvPr>
            <p:ph type="sldNum" sz="quarter" idx="12"/>
          </p:nvPr>
        </p:nvSpPr>
        <p:spPr/>
        <p:txBody>
          <a:bodyPr/>
          <a:lstStyle/>
          <a:p>
            <a:fld id="{00000000-1234-1234-1234-123412341234}" type="slidenum">
              <a:rPr lang="en-US" smtClean="0"/>
              <a:pPr/>
              <a:t>233</a:t>
            </a:fld>
            <a:endParaRPr lang="en-US"/>
          </a:p>
        </p:txBody>
      </p:sp>
      <p:sp>
        <p:nvSpPr>
          <p:cNvPr id="3" name="Google Shape;84;p4">
            <a:extLst>
              <a:ext uri="{FF2B5EF4-FFF2-40B4-BE49-F238E27FC236}">
                <a16:creationId xmlns:a16="http://schemas.microsoft.com/office/drawing/2014/main" id="{E2E43993-E553-8EB7-4FA4-56167FC4D65B}"/>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4.5. Round Robin (RR)</a:t>
            </a:r>
            <a:endParaRPr lang="en-US" dirty="0"/>
          </a:p>
        </p:txBody>
      </p:sp>
      <p:sp>
        <p:nvSpPr>
          <p:cNvPr id="8" name="Google Shape;324;p23">
            <a:extLst>
              <a:ext uri="{FF2B5EF4-FFF2-40B4-BE49-F238E27FC236}">
                <a16:creationId xmlns:a16="http://schemas.microsoft.com/office/drawing/2014/main" id="{47AADA29-1D7C-EE4F-8B06-76716F7A4B78}"/>
              </a:ext>
            </a:extLst>
          </p:cNvPr>
          <p:cNvSpPr txBox="1">
            <a:spLocks/>
          </p:cNvSpPr>
          <p:nvPr/>
        </p:nvSpPr>
        <p:spPr>
          <a:xfrm>
            <a:off x="6422577" y="142884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t>Thời</a:t>
            </a:r>
            <a:r>
              <a:rPr lang="en-US" b="1" dirty="0"/>
              <a:t> </a:t>
            </a:r>
            <a:r>
              <a:rPr lang="en-US" b="1" dirty="0" err="1"/>
              <a:t>gian</a:t>
            </a:r>
            <a:r>
              <a:rPr lang="en-US" b="1" dirty="0"/>
              <a:t> </a:t>
            </a:r>
            <a:r>
              <a:rPr lang="en-US" b="1" dirty="0" err="1"/>
              <a:t>đáp</a:t>
            </a:r>
            <a:r>
              <a:rPr lang="en-US" b="1" dirty="0"/>
              <a:t> </a:t>
            </a:r>
            <a:r>
              <a:rPr lang="en-US" b="1" dirty="0" err="1"/>
              <a:t>ứng</a:t>
            </a:r>
            <a:r>
              <a:rPr lang="en-US" b="1" dirty="0"/>
              <a:t>: </a:t>
            </a:r>
          </a:p>
          <a:p>
            <a:pPr lvl="1"/>
            <a:r>
              <a:rPr lang="en-US" dirty="0"/>
              <a:t>P1 = 0, P2 = 2, P3 = 7, P4 = 10, P5 = 10</a:t>
            </a:r>
          </a:p>
          <a:p>
            <a:pPr lvl="1"/>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trung</a:t>
            </a:r>
            <a:r>
              <a:rPr lang="en-US" dirty="0"/>
              <a:t> </a:t>
            </a:r>
            <a:r>
              <a:rPr lang="en-US" dirty="0" err="1"/>
              <a:t>bình</a:t>
            </a:r>
            <a:r>
              <a:rPr lang="en-US" dirty="0"/>
              <a:t>: 5.8</a:t>
            </a:r>
          </a:p>
        </p:txBody>
      </p:sp>
      <p:sp>
        <p:nvSpPr>
          <p:cNvPr id="11" name="TextBox 10">
            <a:extLst>
              <a:ext uri="{FF2B5EF4-FFF2-40B4-BE49-F238E27FC236}">
                <a16:creationId xmlns:a16="http://schemas.microsoft.com/office/drawing/2014/main" id="{3DDE0563-03F0-8EEC-DDAE-1FAB5C7845A2}"/>
              </a:ext>
            </a:extLst>
          </p:cNvPr>
          <p:cNvSpPr txBox="1"/>
          <p:nvPr/>
        </p:nvSpPr>
        <p:spPr>
          <a:xfrm>
            <a:off x="812074" y="4136571"/>
            <a:ext cx="321434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 (q = 4)</a:t>
            </a:r>
          </a:p>
        </p:txBody>
      </p:sp>
    </p:spTree>
    <p:extLst>
      <p:ext uri="{BB962C8B-B14F-4D97-AF65-F5344CB8AC3E}">
        <p14:creationId xmlns:p14="http://schemas.microsoft.com/office/powerpoint/2010/main" val="38723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fade">
                                      <p:cBhvr>
                                        <p:cTn id="16" dur="500"/>
                                        <p:tgtEl>
                                          <p:spTgt spid="1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10"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500"/>
                                        <p:tgtEl>
                                          <p:spTgt spid="1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2"/>
                                        </p:tgtEl>
                                        <p:attrNameLst>
                                          <p:attrName>style.visibility</p:attrName>
                                        </p:attrNameLst>
                                      </p:cBhvr>
                                      <p:to>
                                        <p:strVal val="visible"/>
                                      </p:to>
                                    </p:set>
                                    <p:animEffect transition="in" filter="fade">
                                      <p:cBhvr>
                                        <p:cTn id="44" dur="500"/>
                                        <p:tgtEl>
                                          <p:spTgt spid="1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fade">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500"/>
                                        <p:tgtEl>
                                          <p:spTgt spid="1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500"/>
                                        <p:tgtEl>
                                          <p:spTgt spid="1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3"/>
                                        </p:tgtEl>
                                        <p:attrNameLst>
                                          <p:attrName>style.visibility</p:attrName>
                                        </p:attrNameLst>
                                      </p:cBhvr>
                                      <p:to>
                                        <p:strVal val="visible"/>
                                      </p:to>
                                    </p:set>
                                    <p:animEffect transition="in" filter="fade">
                                      <p:cBhvr>
                                        <p:cTn id="66" dur="500"/>
                                        <p:tgtEl>
                                          <p:spTgt spid="11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fade">
                                      <p:cBhvr>
                                        <p:cTn id="69" dur="500"/>
                                        <p:tgtEl>
                                          <p:spTgt spid="1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fade">
                                      <p:cBhvr>
                                        <p:cTn id="74" dur="500"/>
                                        <p:tgtEl>
                                          <p:spTgt spid="1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animEffect transition="in" filter="fade">
                                      <p:cBhvr>
                                        <p:cTn id="77" dur="500"/>
                                        <p:tgtEl>
                                          <p:spTgt spid="1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9"/>
                                        </p:tgtEl>
                                        <p:attrNameLst>
                                          <p:attrName>style.visibility</p:attrName>
                                        </p:attrNameLst>
                                      </p:cBhvr>
                                      <p:to>
                                        <p:strVal val="visible"/>
                                      </p:to>
                                    </p:set>
                                    <p:animEffect transition="in" filter="fade">
                                      <p:cBhvr>
                                        <p:cTn id="80" dur="500"/>
                                        <p:tgtEl>
                                          <p:spTgt spid="1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500"/>
                                        <p:tgtEl>
                                          <p:spTgt spid="10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fade">
                                      <p:cBhvr>
                                        <p:cTn id="88" dur="500"/>
                                        <p:tgtEl>
                                          <p:spTgt spid="1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animEffect transition="in" filter="fade">
                                      <p:cBhvr>
                                        <p:cTn id="91" dur="500"/>
                                        <p:tgtEl>
                                          <p:spTgt spid="108"/>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09"/>
                                        </p:tgtEl>
                                        <p:attrNameLst>
                                          <p:attrName>style.visibility</p:attrName>
                                        </p:attrNameLst>
                                      </p:cBhvr>
                                      <p:to>
                                        <p:strVal val="visible"/>
                                      </p:to>
                                    </p:set>
                                    <p:animEffect transition="in" filter="fade">
                                      <p:cBhvr>
                                        <p:cTn id="99" dur="500"/>
                                        <p:tgtEl>
                                          <p:spTgt spid="10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24"/>
                                        </p:tgtEl>
                                        <p:attrNameLst>
                                          <p:attrName>style.visibility</p:attrName>
                                        </p:attrNameLst>
                                      </p:cBhvr>
                                      <p:to>
                                        <p:strVal val="visible"/>
                                      </p:to>
                                    </p:set>
                                    <p:animEffect transition="in" filter="fade">
                                      <p:cBhvr>
                                        <p:cTn id="102" dur="500"/>
                                        <p:tgtEl>
                                          <p:spTgt spid="12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27"/>
                                        </p:tgtEl>
                                        <p:attrNameLst>
                                          <p:attrName>style.visibility</p:attrName>
                                        </p:attrNameLst>
                                      </p:cBhvr>
                                      <p:to>
                                        <p:strVal val="visible"/>
                                      </p:to>
                                    </p:set>
                                    <p:animEffect transition="in" filter="fade">
                                      <p:cBhvr>
                                        <p:cTn id="107" dur="500"/>
                                        <p:tgtEl>
                                          <p:spTgt spid="12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25"/>
                                        </p:tgtEl>
                                        <p:attrNameLst>
                                          <p:attrName>style.visibility</p:attrName>
                                        </p:attrNameLst>
                                      </p:cBhvr>
                                      <p:to>
                                        <p:strVal val="visible"/>
                                      </p:to>
                                    </p:set>
                                    <p:animEffect transition="in" filter="fade">
                                      <p:cBhvr>
                                        <p:cTn id="110" dur="500"/>
                                        <p:tgtEl>
                                          <p:spTgt spid="12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fade">
                                      <p:cBhvr>
                                        <p:cTn id="113" dur="500"/>
                                        <p:tgtEl>
                                          <p:spTgt spid="13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16"/>
                                        </p:tgtEl>
                                        <p:attrNameLst>
                                          <p:attrName>style.visibility</p:attrName>
                                        </p:attrNameLst>
                                      </p:cBhvr>
                                      <p:to>
                                        <p:strVal val="visible"/>
                                      </p:to>
                                    </p:set>
                                    <p:animEffect transition="in" filter="fade">
                                      <p:cBhvr>
                                        <p:cTn id="118" dur="500"/>
                                        <p:tgtEl>
                                          <p:spTgt spid="11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1"/>
                                        </p:tgtEl>
                                        <p:attrNameLst>
                                          <p:attrName>style.visibility</p:attrName>
                                        </p:attrNameLst>
                                      </p:cBhvr>
                                      <p:to>
                                        <p:strVal val="visible"/>
                                      </p:to>
                                    </p:set>
                                    <p:animEffect transition="in" filter="fade">
                                      <p:cBhvr>
                                        <p:cTn id="121" dur="500"/>
                                        <p:tgtEl>
                                          <p:spTgt spid="13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5"/>
                                        </p:tgtEl>
                                        <p:attrNameLst>
                                          <p:attrName>style.visibility</p:attrName>
                                        </p:attrNameLst>
                                      </p:cBhvr>
                                      <p:to>
                                        <p:strVal val="visible"/>
                                      </p:to>
                                    </p:set>
                                    <p:animEffect transition="in" filter="fade">
                                      <p:cBhvr>
                                        <p:cTn id="124" dur="500"/>
                                        <p:tgtEl>
                                          <p:spTgt spid="115"/>
                                        </p:tgtEl>
                                      </p:cBhvr>
                                    </p:animEffect>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8">
                                            <p:txEl>
                                              <p:pRg st="0" end="0"/>
                                            </p:txEl>
                                          </p:spTgt>
                                        </p:tgtEl>
                                        <p:attrNameLst>
                                          <p:attrName>style.visibility</p:attrName>
                                        </p:attrNameLst>
                                      </p:cBhvr>
                                      <p:to>
                                        <p:strVal val="visible"/>
                                      </p:to>
                                    </p:set>
                                    <p:anim calcmode="lin" valueType="num">
                                      <p:cBhvr additive="base">
                                        <p:cTn id="12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8">
                                            <p:txEl>
                                              <p:pRg st="1" end="1"/>
                                            </p:txEl>
                                          </p:spTgt>
                                        </p:tgtEl>
                                        <p:attrNameLst>
                                          <p:attrName>style.visibility</p:attrName>
                                        </p:attrNameLst>
                                      </p:cBhvr>
                                      <p:to>
                                        <p:strVal val="visible"/>
                                      </p:to>
                                    </p:set>
                                    <p:anim calcmode="lin" valueType="num">
                                      <p:cBhvr additive="base">
                                        <p:cTn id="13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8">
                                            <p:txEl>
                                              <p:pRg st="2" end="2"/>
                                            </p:txEl>
                                          </p:spTgt>
                                        </p:tgtEl>
                                        <p:attrNameLst>
                                          <p:attrName>style.visibility</p:attrName>
                                        </p:attrNameLst>
                                      </p:cBhvr>
                                      <p:to>
                                        <p:strVal val="visible"/>
                                      </p:to>
                                    </p:set>
                                    <p:anim calcmode="lin" valueType="num">
                                      <p:cBhvr additive="base">
                                        <p:cTn id="14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5" grpId="0"/>
      <p:bldP spid="106" grpId="0"/>
      <p:bldP spid="107" grpId="0"/>
      <p:bldP spid="108" grpId="0"/>
      <p:bldP spid="109" grpId="0"/>
      <p:bldP spid="110" grpId="0"/>
      <p:bldP spid="111" grpId="0"/>
      <p:bldP spid="112" grpId="0"/>
      <p:bldP spid="113" grpId="0"/>
      <p:bldP spid="114" grpId="0"/>
      <p:bldP spid="115" grpId="0"/>
      <p:bldP spid="118" grpId="0"/>
      <p:bldP spid="119" grpId="0"/>
      <p:bldP spid="121" grpId="0"/>
      <p:bldP spid="123" grpId="0"/>
      <p:bldP spid="124" grpId="0"/>
      <p:bldP spid="125" grpId="0"/>
      <p:bldP spid="128" grpId="0"/>
      <p:bldP spid="129" grpId="0"/>
      <p:bldP spid="130" grpId="0"/>
      <p:bldP spid="131"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98" name="Google Shape;98;p5"/>
          <p:cNvGraphicFramePr/>
          <p:nvPr/>
        </p:nvGraphicFramePr>
        <p:xfrm>
          <a:off x="812074" y="1165258"/>
          <a:ext cx="4876800" cy="2689542"/>
        </p:xfrm>
        <a:graphic>
          <a:graphicData uri="http://schemas.openxmlformats.org/drawingml/2006/table">
            <a:tbl>
              <a:tblPr firstRow="1" bandRow="1">
                <a:noFil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99" name="Google Shape;99;p5"/>
          <p:cNvSpPr/>
          <p:nvPr/>
        </p:nvSpPr>
        <p:spPr>
          <a:xfrm>
            <a:off x="814319" y="5010516"/>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100" name="Google Shape;100;p5"/>
          <p:cNvCxnSpPr/>
          <p:nvPr/>
        </p:nvCxnSpPr>
        <p:spPr>
          <a:xfrm>
            <a:off x="814319"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5"/>
          <p:cNvCxnSpPr/>
          <p:nvPr/>
        </p:nvCxnSpPr>
        <p:spPr>
          <a:xfrm>
            <a:off x="228040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5"/>
          <p:cNvCxnSpPr/>
          <p:nvPr/>
        </p:nvCxnSpPr>
        <p:spPr>
          <a:xfrm>
            <a:off x="301192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5"/>
          <p:cNvCxnSpPr/>
          <p:nvPr/>
        </p:nvCxnSpPr>
        <p:spPr>
          <a:xfrm>
            <a:off x="429208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5"/>
          <p:cNvCxnSpPr/>
          <p:nvPr/>
        </p:nvCxnSpPr>
        <p:spPr>
          <a:xfrm>
            <a:off x="55722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5"/>
          <p:cNvSpPr txBox="1"/>
          <p:nvPr/>
        </p:nvSpPr>
        <p:spPr>
          <a:xfrm>
            <a:off x="981960" y="5028804"/>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06" name="Google Shape;106;p5"/>
          <p:cNvSpPr txBox="1"/>
          <p:nvPr/>
        </p:nvSpPr>
        <p:spPr>
          <a:xfrm>
            <a:off x="24267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07" name="Google Shape;107;p5"/>
          <p:cNvSpPr txBox="1"/>
          <p:nvPr/>
        </p:nvSpPr>
        <p:spPr>
          <a:xfrm>
            <a:off x="31582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108" name="Google Shape;108;p5"/>
          <p:cNvSpPr txBox="1"/>
          <p:nvPr/>
        </p:nvSpPr>
        <p:spPr>
          <a:xfrm>
            <a:off x="49870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109" name="Google Shape;109;p5"/>
          <p:cNvSpPr txBox="1"/>
          <p:nvPr/>
        </p:nvSpPr>
        <p:spPr>
          <a:xfrm>
            <a:off x="57094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10" name="Google Shape;110;p5"/>
          <p:cNvSpPr txBox="1"/>
          <p:nvPr/>
        </p:nvSpPr>
        <p:spPr>
          <a:xfrm>
            <a:off x="580384"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111" name="Google Shape;111;p5"/>
          <p:cNvSpPr txBox="1"/>
          <p:nvPr/>
        </p:nvSpPr>
        <p:spPr>
          <a:xfrm>
            <a:off x="207924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8</a:t>
            </a:r>
            <a:endParaRPr/>
          </a:p>
        </p:txBody>
      </p:sp>
      <p:sp>
        <p:nvSpPr>
          <p:cNvPr id="112" name="Google Shape;112;p5"/>
          <p:cNvSpPr txBox="1"/>
          <p:nvPr/>
        </p:nvSpPr>
        <p:spPr>
          <a:xfrm>
            <a:off x="279247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113" name="Google Shape;113;p5"/>
          <p:cNvSpPr txBox="1"/>
          <p:nvPr/>
        </p:nvSpPr>
        <p:spPr>
          <a:xfrm>
            <a:off x="409092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114" name="Google Shape;114;p5"/>
          <p:cNvSpPr txBox="1"/>
          <p:nvPr/>
        </p:nvSpPr>
        <p:spPr>
          <a:xfrm>
            <a:off x="53527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26</a:t>
            </a:r>
            <a:endParaRPr/>
          </a:p>
        </p:txBody>
      </p:sp>
      <p:sp>
        <p:nvSpPr>
          <p:cNvPr id="115" name="Google Shape;115;p5"/>
          <p:cNvSpPr txBox="1"/>
          <p:nvPr/>
        </p:nvSpPr>
        <p:spPr>
          <a:xfrm>
            <a:off x="7172448"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116" name="Google Shape;116;p5"/>
          <p:cNvCxnSpPr/>
          <p:nvPr/>
        </p:nvCxnSpPr>
        <p:spPr>
          <a:xfrm>
            <a:off x="740104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5"/>
          <p:cNvCxnSpPr/>
          <p:nvPr/>
        </p:nvCxnSpPr>
        <p:spPr>
          <a:xfrm>
            <a:off x="15488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5"/>
          <p:cNvSpPr txBox="1"/>
          <p:nvPr/>
        </p:nvSpPr>
        <p:spPr>
          <a:xfrm>
            <a:off x="13294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4</a:t>
            </a:r>
            <a:endParaRPr/>
          </a:p>
        </p:txBody>
      </p:sp>
      <p:sp>
        <p:nvSpPr>
          <p:cNvPr id="119" name="Google Shape;119;p5"/>
          <p:cNvSpPr txBox="1"/>
          <p:nvPr/>
        </p:nvSpPr>
        <p:spPr>
          <a:xfrm>
            <a:off x="169519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cxnSp>
        <p:nvCxnSpPr>
          <p:cNvPr id="120" name="Google Shape;120;p5"/>
          <p:cNvCxnSpPr/>
          <p:nvPr/>
        </p:nvCxnSpPr>
        <p:spPr>
          <a:xfrm>
            <a:off x="37434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5"/>
          <p:cNvSpPr txBox="1"/>
          <p:nvPr/>
        </p:nvSpPr>
        <p:spPr>
          <a:xfrm>
            <a:off x="35239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16</a:t>
            </a:r>
            <a:endParaRPr/>
          </a:p>
        </p:txBody>
      </p:sp>
      <p:cxnSp>
        <p:nvCxnSpPr>
          <p:cNvPr id="122" name="Google Shape;122;p5"/>
          <p:cNvCxnSpPr/>
          <p:nvPr/>
        </p:nvCxnSpPr>
        <p:spPr>
          <a:xfrm>
            <a:off x="484072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3" name="Google Shape;123;p5"/>
          <p:cNvSpPr txBox="1"/>
          <p:nvPr/>
        </p:nvSpPr>
        <p:spPr>
          <a:xfrm>
            <a:off x="46288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22</a:t>
            </a:r>
            <a:endParaRPr/>
          </a:p>
        </p:txBody>
      </p:sp>
      <p:sp>
        <p:nvSpPr>
          <p:cNvPr id="124" name="Google Shape;124;p5"/>
          <p:cNvSpPr txBox="1"/>
          <p:nvPr/>
        </p:nvSpPr>
        <p:spPr>
          <a:xfrm>
            <a:off x="60766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125" name="Google Shape;125;p5"/>
          <p:cNvSpPr txBox="1"/>
          <p:nvPr/>
        </p:nvSpPr>
        <p:spPr>
          <a:xfrm>
            <a:off x="68158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34</a:t>
            </a:r>
            <a:endParaRPr/>
          </a:p>
        </p:txBody>
      </p:sp>
      <p:cxnSp>
        <p:nvCxnSpPr>
          <p:cNvPr id="126" name="Google Shape;126;p5"/>
          <p:cNvCxnSpPr/>
          <p:nvPr/>
        </p:nvCxnSpPr>
        <p:spPr>
          <a:xfrm>
            <a:off x="630376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5"/>
          <p:cNvCxnSpPr/>
          <p:nvPr/>
        </p:nvCxnSpPr>
        <p:spPr>
          <a:xfrm>
            <a:off x="70352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8" name="Google Shape;128;p5"/>
          <p:cNvSpPr txBox="1"/>
          <p:nvPr/>
        </p:nvSpPr>
        <p:spPr>
          <a:xfrm>
            <a:off x="37983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129" name="Google Shape;129;p5"/>
          <p:cNvSpPr txBox="1"/>
          <p:nvPr/>
        </p:nvSpPr>
        <p:spPr>
          <a:xfrm>
            <a:off x="43378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130" name="Google Shape;130;p5"/>
          <p:cNvSpPr txBox="1"/>
          <p:nvPr/>
        </p:nvSpPr>
        <p:spPr>
          <a:xfrm>
            <a:off x="645007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131" name="Google Shape;131;p5"/>
          <p:cNvSpPr txBox="1"/>
          <p:nvPr/>
        </p:nvSpPr>
        <p:spPr>
          <a:xfrm>
            <a:off x="6991089"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2" name="Slide Number Placeholder 1">
            <a:extLst>
              <a:ext uri="{FF2B5EF4-FFF2-40B4-BE49-F238E27FC236}">
                <a16:creationId xmlns:a16="http://schemas.microsoft.com/office/drawing/2014/main" id="{A8B9CE40-9E4C-20B1-CFCD-CD992E993D83}"/>
              </a:ext>
            </a:extLst>
          </p:cNvPr>
          <p:cNvSpPr>
            <a:spLocks noGrp="1"/>
          </p:cNvSpPr>
          <p:nvPr>
            <p:ph type="sldNum" sz="quarter" idx="12"/>
          </p:nvPr>
        </p:nvSpPr>
        <p:spPr/>
        <p:txBody>
          <a:bodyPr/>
          <a:lstStyle/>
          <a:p>
            <a:fld id="{00000000-1234-1234-1234-123412341234}" type="slidenum">
              <a:rPr lang="en-US" smtClean="0"/>
              <a:pPr/>
              <a:t>234</a:t>
            </a:fld>
            <a:endParaRPr lang="en-US"/>
          </a:p>
        </p:txBody>
      </p:sp>
      <p:sp>
        <p:nvSpPr>
          <p:cNvPr id="3" name="Google Shape;84;p4">
            <a:extLst>
              <a:ext uri="{FF2B5EF4-FFF2-40B4-BE49-F238E27FC236}">
                <a16:creationId xmlns:a16="http://schemas.microsoft.com/office/drawing/2014/main" id="{E2E43993-E553-8EB7-4FA4-56167FC4D65B}"/>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4.5. Round Robin (RR)</a:t>
            </a:r>
            <a:endParaRPr lang="en-US" dirty="0"/>
          </a:p>
        </p:txBody>
      </p:sp>
      <p:sp>
        <p:nvSpPr>
          <p:cNvPr id="8" name="Google Shape;324;p23">
            <a:extLst>
              <a:ext uri="{FF2B5EF4-FFF2-40B4-BE49-F238E27FC236}">
                <a16:creationId xmlns:a16="http://schemas.microsoft.com/office/drawing/2014/main" id="{47AADA29-1D7C-EE4F-8B06-76716F7A4B78}"/>
              </a:ext>
            </a:extLst>
          </p:cNvPr>
          <p:cNvSpPr txBox="1">
            <a:spLocks/>
          </p:cNvSpPr>
          <p:nvPr/>
        </p:nvSpPr>
        <p:spPr>
          <a:xfrm>
            <a:off x="6422577" y="142884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pPr>
            <a:r>
              <a:rPr lang="en-US" b="1" dirty="0" err="1"/>
              <a:t>Thời</a:t>
            </a:r>
            <a:r>
              <a:rPr lang="en-US" b="1" dirty="0"/>
              <a:t> </a:t>
            </a:r>
            <a:r>
              <a:rPr lang="en-US" b="1" dirty="0" err="1"/>
              <a:t>gian</a:t>
            </a:r>
            <a:r>
              <a:rPr lang="en-US" b="1" dirty="0"/>
              <a:t> </a:t>
            </a:r>
            <a:r>
              <a:rPr lang="en-US" b="1" dirty="0" err="1"/>
              <a:t>chờ</a:t>
            </a:r>
            <a:r>
              <a:rPr lang="en-US" b="1" dirty="0"/>
              <a:t>:</a:t>
            </a:r>
          </a:p>
          <a:p>
            <a:pPr lvl="1"/>
            <a:r>
              <a:rPr lang="en-US" dirty="0"/>
              <a:t>P1 = 4 + 14, P2 = 2 + 8, P3 = 7 + 14, P4 = 10, P5 = 10 + 8</a:t>
            </a:r>
          </a:p>
          <a:p>
            <a:pPr lvl="1"/>
            <a:r>
              <a:rPr lang="en-US" dirty="0" err="1"/>
              <a:t>Thời</a:t>
            </a:r>
            <a:r>
              <a:rPr lang="en-US" dirty="0"/>
              <a:t> </a:t>
            </a:r>
            <a:r>
              <a:rPr lang="en-US" dirty="0" err="1"/>
              <a:t>gian</a:t>
            </a:r>
            <a:r>
              <a:rPr lang="en-US" dirty="0"/>
              <a:t> </a:t>
            </a:r>
            <a:r>
              <a:rPr lang="en-US" dirty="0" err="1"/>
              <a:t>chờ</a:t>
            </a:r>
            <a:r>
              <a:rPr lang="en-US" dirty="0"/>
              <a:t> </a:t>
            </a:r>
            <a:r>
              <a:rPr lang="en-US" dirty="0" err="1"/>
              <a:t>trung</a:t>
            </a:r>
            <a:r>
              <a:rPr lang="en-US" dirty="0"/>
              <a:t> </a:t>
            </a:r>
            <a:r>
              <a:rPr lang="en-US" dirty="0" err="1"/>
              <a:t>bình</a:t>
            </a:r>
            <a:r>
              <a:rPr lang="en-US" dirty="0"/>
              <a:t>: 15.4</a:t>
            </a:r>
          </a:p>
        </p:txBody>
      </p:sp>
      <p:sp>
        <p:nvSpPr>
          <p:cNvPr id="11" name="TextBox 10">
            <a:extLst>
              <a:ext uri="{FF2B5EF4-FFF2-40B4-BE49-F238E27FC236}">
                <a16:creationId xmlns:a16="http://schemas.microsoft.com/office/drawing/2014/main" id="{3DDE0563-03F0-8EEC-DDAE-1FAB5C7845A2}"/>
              </a:ext>
            </a:extLst>
          </p:cNvPr>
          <p:cNvSpPr txBox="1"/>
          <p:nvPr/>
        </p:nvSpPr>
        <p:spPr>
          <a:xfrm>
            <a:off x="812074" y="4136571"/>
            <a:ext cx="321434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 (q = 4)</a:t>
            </a:r>
          </a:p>
        </p:txBody>
      </p:sp>
    </p:spTree>
    <p:extLst>
      <p:ext uri="{BB962C8B-B14F-4D97-AF65-F5344CB8AC3E}">
        <p14:creationId xmlns:p14="http://schemas.microsoft.com/office/powerpoint/2010/main" val="7391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graphicFrame>
        <p:nvGraphicFramePr>
          <p:cNvPr id="98" name="Google Shape;98;p5"/>
          <p:cNvGraphicFramePr/>
          <p:nvPr/>
        </p:nvGraphicFramePr>
        <p:xfrm>
          <a:off x="812074" y="1165258"/>
          <a:ext cx="4876800" cy="2689542"/>
        </p:xfrm>
        <a:graphic>
          <a:graphicData uri="http://schemas.openxmlformats.org/drawingml/2006/table">
            <a:tbl>
              <a:tblPr firstRow="1" bandRow="1">
                <a:noFil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Process</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rPr>
                        <a:t>Arrival Time</a:t>
                      </a:r>
                      <a:endParaRPr sz="2000" b="1" u="none" strike="noStrike" kern="1200" cap="none" dirty="0">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bg1"/>
                          </a:solidFill>
                          <a:latin typeface="Arial" panose="020B0604020202020204" pitchFamily="34" charset="0"/>
                          <a:ea typeface="+mn-ea"/>
                          <a:cs typeface="Arial" panose="020B0604020202020204" pitchFamily="34" charset="0"/>
                          <a:sym typeface="Times New Roman"/>
                        </a:rPr>
                        <a:t> Burst Time</a:t>
                      </a:r>
                      <a:endParaRPr sz="2000" b="1" u="none" strike="noStrike" kern="1200" cap="none">
                        <a:solidFill>
                          <a:schemeClr val="bg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P1</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0</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P2</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2</a:t>
                      </a:r>
                      <a:endParaRPr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7</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P3</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8</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P4</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9</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3</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56425">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P5</a:t>
                      </a:r>
                      <a:endParaRPr sz="2000" b="1" u="none" strike="noStrike" kern="1200" cap="none">
                        <a:solidFill>
                          <a:schemeClr val="tx1"/>
                        </a:solidFill>
                        <a:latin typeface="Arial" panose="020B0604020202020204" pitchFamily="34" charset="0"/>
                        <a:ea typeface="+mn-ea"/>
                        <a:cs typeface="Arial" panose="020B0604020202020204" pitchFamily="34" charset="0"/>
                        <a:sym typeface="Times New Roman"/>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a:solidFill>
                            <a:schemeClr val="tx1"/>
                          </a:solidFill>
                          <a:latin typeface="Arial" panose="020B0604020202020204" pitchFamily="34" charset="0"/>
                          <a:ea typeface="+mn-ea"/>
                          <a:cs typeface="Arial" panose="020B0604020202020204" pitchFamily="34" charset="0"/>
                          <a:sym typeface="Times New Roman"/>
                        </a:rPr>
                        <a:t>12</a:t>
                      </a:r>
                      <a:endParaRPr sz="2000" b="1" u="none" strike="noStrike" kern="1200" cap="none">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latinLnBrk="0" hangingPunct="1">
                        <a:lnSpc>
                          <a:spcPct val="107000"/>
                        </a:lnSpc>
                        <a:spcBef>
                          <a:spcPts val="0"/>
                        </a:spcBef>
                        <a:spcAft>
                          <a:spcPts val="0"/>
                        </a:spcAft>
                        <a:buNone/>
                      </a:pPr>
                      <a:r>
                        <a:rPr lang="en-US" sz="2000" b="1" u="none" strike="noStrike" kern="1200" cap="none" dirty="0">
                          <a:solidFill>
                            <a:schemeClr val="tx1"/>
                          </a:solidFill>
                          <a:latin typeface="Arial" panose="020B0604020202020204" pitchFamily="34" charset="0"/>
                          <a:ea typeface="+mn-ea"/>
                          <a:cs typeface="Arial" panose="020B0604020202020204" pitchFamily="34" charset="0"/>
                          <a:sym typeface="Times New Roman"/>
                        </a:rPr>
                        <a:t>6</a:t>
                      </a:r>
                      <a:endParaRPr sz="2000" b="1" u="none" strike="noStrike" kern="1200" cap="none" dirty="0">
                        <a:solidFill>
                          <a:schemeClr val="tx1"/>
                        </a:solidFill>
                        <a:latin typeface="Arial" panose="020B0604020202020204" pitchFamily="34" charset="0"/>
                        <a:ea typeface="+mn-ea"/>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99" name="Google Shape;99;p5"/>
          <p:cNvSpPr/>
          <p:nvPr/>
        </p:nvSpPr>
        <p:spPr>
          <a:xfrm>
            <a:off x="814319" y="5010516"/>
            <a:ext cx="6583680" cy="4572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buClr>
                <a:schemeClr val="dk1"/>
              </a:buClr>
              <a:buSzPts val="1600"/>
            </a:pPr>
            <a:endParaRPr sz="1600">
              <a:solidFill>
                <a:schemeClr val="dk1"/>
              </a:solidFill>
            </a:endParaRPr>
          </a:p>
        </p:txBody>
      </p:sp>
      <p:cxnSp>
        <p:nvCxnSpPr>
          <p:cNvPr id="100" name="Google Shape;100;p5"/>
          <p:cNvCxnSpPr/>
          <p:nvPr/>
        </p:nvCxnSpPr>
        <p:spPr>
          <a:xfrm>
            <a:off x="814319"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1" name="Google Shape;101;p5"/>
          <p:cNvCxnSpPr/>
          <p:nvPr/>
        </p:nvCxnSpPr>
        <p:spPr>
          <a:xfrm>
            <a:off x="228040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5"/>
          <p:cNvCxnSpPr/>
          <p:nvPr/>
        </p:nvCxnSpPr>
        <p:spPr>
          <a:xfrm>
            <a:off x="301192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5"/>
          <p:cNvCxnSpPr/>
          <p:nvPr/>
        </p:nvCxnSpPr>
        <p:spPr>
          <a:xfrm>
            <a:off x="429208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5"/>
          <p:cNvCxnSpPr/>
          <p:nvPr/>
        </p:nvCxnSpPr>
        <p:spPr>
          <a:xfrm>
            <a:off x="55722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5"/>
          <p:cNvSpPr txBox="1"/>
          <p:nvPr/>
        </p:nvSpPr>
        <p:spPr>
          <a:xfrm>
            <a:off x="981960" y="5028804"/>
            <a:ext cx="533397"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06" name="Google Shape;106;p5"/>
          <p:cNvSpPr txBox="1"/>
          <p:nvPr/>
        </p:nvSpPr>
        <p:spPr>
          <a:xfrm>
            <a:off x="24267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07" name="Google Shape;107;p5"/>
          <p:cNvSpPr txBox="1"/>
          <p:nvPr/>
        </p:nvSpPr>
        <p:spPr>
          <a:xfrm>
            <a:off x="31582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108" name="Google Shape;108;p5"/>
          <p:cNvSpPr txBox="1"/>
          <p:nvPr/>
        </p:nvSpPr>
        <p:spPr>
          <a:xfrm>
            <a:off x="498703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109" name="Google Shape;109;p5"/>
          <p:cNvSpPr txBox="1"/>
          <p:nvPr/>
        </p:nvSpPr>
        <p:spPr>
          <a:xfrm>
            <a:off x="57094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P1</a:t>
            </a:r>
            <a:endParaRPr/>
          </a:p>
        </p:txBody>
      </p:sp>
      <p:sp>
        <p:nvSpPr>
          <p:cNvPr id="110" name="Google Shape;110;p5"/>
          <p:cNvSpPr txBox="1"/>
          <p:nvPr/>
        </p:nvSpPr>
        <p:spPr>
          <a:xfrm>
            <a:off x="580384"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0</a:t>
            </a:r>
            <a:endParaRPr/>
          </a:p>
        </p:txBody>
      </p:sp>
      <p:sp>
        <p:nvSpPr>
          <p:cNvPr id="111" name="Google Shape;111;p5"/>
          <p:cNvSpPr txBox="1"/>
          <p:nvPr/>
        </p:nvSpPr>
        <p:spPr>
          <a:xfrm>
            <a:off x="207924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8</a:t>
            </a:r>
            <a:endParaRPr/>
          </a:p>
        </p:txBody>
      </p:sp>
      <p:sp>
        <p:nvSpPr>
          <p:cNvPr id="112" name="Google Shape;112;p5"/>
          <p:cNvSpPr txBox="1"/>
          <p:nvPr/>
        </p:nvSpPr>
        <p:spPr>
          <a:xfrm>
            <a:off x="279247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12</a:t>
            </a:r>
            <a:endParaRPr/>
          </a:p>
        </p:txBody>
      </p:sp>
      <p:sp>
        <p:nvSpPr>
          <p:cNvPr id="113" name="Google Shape;113;p5"/>
          <p:cNvSpPr txBox="1"/>
          <p:nvPr/>
        </p:nvSpPr>
        <p:spPr>
          <a:xfrm>
            <a:off x="4090920"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19</a:t>
            </a:r>
            <a:endParaRPr/>
          </a:p>
        </p:txBody>
      </p:sp>
      <p:sp>
        <p:nvSpPr>
          <p:cNvPr id="114" name="Google Shape;114;p5"/>
          <p:cNvSpPr txBox="1"/>
          <p:nvPr/>
        </p:nvSpPr>
        <p:spPr>
          <a:xfrm>
            <a:off x="53527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26</a:t>
            </a:r>
            <a:endParaRPr/>
          </a:p>
        </p:txBody>
      </p:sp>
      <p:sp>
        <p:nvSpPr>
          <p:cNvPr id="115" name="Google Shape;115;p5"/>
          <p:cNvSpPr txBox="1"/>
          <p:nvPr/>
        </p:nvSpPr>
        <p:spPr>
          <a:xfrm>
            <a:off x="7172448"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36</a:t>
            </a:r>
            <a:endParaRPr/>
          </a:p>
        </p:txBody>
      </p:sp>
      <p:cxnSp>
        <p:nvCxnSpPr>
          <p:cNvPr id="116" name="Google Shape;116;p5"/>
          <p:cNvCxnSpPr/>
          <p:nvPr/>
        </p:nvCxnSpPr>
        <p:spPr>
          <a:xfrm>
            <a:off x="740104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17" name="Google Shape;117;p5"/>
          <p:cNvCxnSpPr/>
          <p:nvPr/>
        </p:nvCxnSpPr>
        <p:spPr>
          <a:xfrm>
            <a:off x="15488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18" name="Google Shape;118;p5"/>
          <p:cNvSpPr txBox="1"/>
          <p:nvPr/>
        </p:nvSpPr>
        <p:spPr>
          <a:xfrm>
            <a:off x="13294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4</a:t>
            </a:r>
            <a:endParaRPr/>
          </a:p>
        </p:txBody>
      </p:sp>
      <p:sp>
        <p:nvSpPr>
          <p:cNvPr id="119" name="Google Shape;119;p5"/>
          <p:cNvSpPr txBox="1"/>
          <p:nvPr/>
        </p:nvSpPr>
        <p:spPr>
          <a:xfrm>
            <a:off x="169519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cxnSp>
        <p:nvCxnSpPr>
          <p:cNvPr id="120" name="Google Shape;120;p5"/>
          <p:cNvCxnSpPr/>
          <p:nvPr/>
        </p:nvCxnSpPr>
        <p:spPr>
          <a:xfrm>
            <a:off x="374344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1" name="Google Shape;121;p5"/>
          <p:cNvSpPr txBox="1"/>
          <p:nvPr/>
        </p:nvSpPr>
        <p:spPr>
          <a:xfrm>
            <a:off x="352399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16</a:t>
            </a:r>
            <a:endParaRPr/>
          </a:p>
        </p:txBody>
      </p:sp>
      <p:cxnSp>
        <p:nvCxnSpPr>
          <p:cNvPr id="122" name="Google Shape;122;p5"/>
          <p:cNvCxnSpPr/>
          <p:nvPr/>
        </p:nvCxnSpPr>
        <p:spPr>
          <a:xfrm>
            <a:off x="484072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3" name="Google Shape;123;p5"/>
          <p:cNvSpPr txBox="1"/>
          <p:nvPr/>
        </p:nvSpPr>
        <p:spPr>
          <a:xfrm>
            <a:off x="46288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22</a:t>
            </a:r>
            <a:endParaRPr/>
          </a:p>
        </p:txBody>
      </p:sp>
      <p:sp>
        <p:nvSpPr>
          <p:cNvPr id="124" name="Google Shape;124;p5"/>
          <p:cNvSpPr txBox="1"/>
          <p:nvPr/>
        </p:nvSpPr>
        <p:spPr>
          <a:xfrm>
            <a:off x="6076689"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30</a:t>
            </a:r>
            <a:endParaRPr/>
          </a:p>
        </p:txBody>
      </p:sp>
      <p:sp>
        <p:nvSpPr>
          <p:cNvPr id="125" name="Google Shape;125;p5"/>
          <p:cNvSpPr txBox="1"/>
          <p:nvPr/>
        </p:nvSpPr>
        <p:spPr>
          <a:xfrm>
            <a:off x="6815832" y="5696316"/>
            <a:ext cx="467871" cy="400110"/>
          </a:xfrm>
          <a:prstGeom prst="rect">
            <a:avLst/>
          </a:prstGeom>
          <a:noFill/>
          <a:ln>
            <a:noFill/>
          </a:ln>
        </p:spPr>
        <p:txBody>
          <a:bodyPr spcFirstLastPara="1" wrap="square" lIns="91425" tIns="45700" rIns="91425" bIns="45700" anchor="t" anchorCtr="0">
            <a:spAutoFit/>
          </a:bodyPr>
          <a:lstStyle/>
          <a:p>
            <a:pPr algn="ctr">
              <a:buClr>
                <a:schemeClr val="dk1"/>
              </a:buClr>
              <a:buSzPts val="2000"/>
            </a:pPr>
            <a:r>
              <a:rPr lang="en-US" sz="2000" b="1">
                <a:solidFill>
                  <a:schemeClr val="dk1"/>
                </a:solidFill>
                <a:latin typeface="Times New Roman"/>
                <a:ea typeface="Times New Roman"/>
                <a:cs typeface="Times New Roman"/>
                <a:sym typeface="Times New Roman"/>
              </a:rPr>
              <a:t>34</a:t>
            </a:r>
            <a:endParaRPr/>
          </a:p>
        </p:txBody>
      </p:sp>
      <p:cxnSp>
        <p:nvCxnSpPr>
          <p:cNvPr id="126" name="Google Shape;126;p5"/>
          <p:cNvCxnSpPr/>
          <p:nvPr/>
        </p:nvCxnSpPr>
        <p:spPr>
          <a:xfrm>
            <a:off x="6303767" y="5010516"/>
            <a:ext cx="0" cy="6858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5"/>
          <p:cNvCxnSpPr/>
          <p:nvPr/>
        </p:nvCxnSpPr>
        <p:spPr>
          <a:xfrm>
            <a:off x="7035287" y="5010516"/>
            <a:ext cx="0" cy="685800"/>
          </a:xfrm>
          <a:prstGeom prst="straightConnector1">
            <a:avLst/>
          </a:prstGeom>
          <a:noFill/>
          <a:ln w="9525" cap="flat" cmpd="sng">
            <a:solidFill>
              <a:schemeClr val="dk1"/>
            </a:solidFill>
            <a:prstDash val="solid"/>
            <a:round/>
            <a:headEnd type="none" w="med" len="med"/>
            <a:tailEnd type="none" w="med" len="med"/>
          </a:ln>
        </p:spPr>
      </p:cxnSp>
      <p:sp>
        <p:nvSpPr>
          <p:cNvPr id="128" name="Google Shape;128;p5"/>
          <p:cNvSpPr txBox="1"/>
          <p:nvPr/>
        </p:nvSpPr>
        <p:spPr>
          <a:xfrm>
            <a:off x="379831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P2</a:t>
            </a:r>
            <a:endParaRPr/>
          </a:p>
        </p:txBody>
      </p:sp>
      <p:sp>
        <p:nvSpPr>
          <p:cNvPr id="129" name="Google Shape;129;p5"/>
          <p:cNvSpPr txBox="1"/>
          <p:nvPr/>
        </p:nvSpPr>
        <p:spPr>
          <a:xfrm>
            <a:off x="4337808"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P4</a:t>
            </a:r>
            <a:endParaRPr/>
          </a:p>
        </p:txBody>
      </p:sp>
      <p:sp>
        <p:nvSpPr>
          <p:cNvPr id="130" name="Google Shape;130;p5"/>
          <p:cNvSpPr txBox="1"/>
          <p:nvPr/>
        </p:nvSpPr>
        <p:spPr>
          <a:xfrm>
            <a:off x="6450072"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P3</a:t>
            </a:r>
            <a:endParaRPr/>
          </a:p>
        </p:txBody>
      </p:sp>
      <p:sp>
        <p:nvSpPr>
          <p:cNvPr id="131" name="Google Shape;131;p5"/>
          <p:cNvSpPr txBox="1"/>
          <p:nvPr/>
        </p:nvSpPr>
        <p:spPr>
          <a:xfrm>
            <a:off x="6991089" y="5028804"/>
            <a:ext cx="467871" cy="400110"/>
          </a:xfrm>
          <a:prstGeom prst="rect">
            <a:avLst/>
          </a:prstGeom>
          <a:noFill/>
          <a:ln>
            <a:noFill/>
          </a:ln>
        </p:spPr>
        <p:txBody>
          <a:bodyPr spcFirstLastPara="1" wrap="square" lIns="91425" tIns="45700" rIns="91425" bIns="45700" anchor="t" anchorCtr="0">
            <a:spAutoFit/>
          </a:bodyPr>
          <a:lstStyle/>
          <a:p>
            <a:pPr>
              <a:buClr>
                <a:schemeClr val="dk1"/>
              </a:buClr>
              <a:buSzPts val="2000"/>
            </a:pPr>
            <a:r>
              <a:rPr lang="en-US" sz="2000" b="1">
                <a:solidFill>
                  <a:schemeClr val="dk1"/>
                </a:solidFill>
                <a:latin typeface="Times New Roman"/>
                <a:ea typeface="Times New Roman"/>
                <a:cs typeface="Times New Roman"/>
                <a:sym typeface="Times New Roman"/>
              </a:rPr>
              <a:t>P5</a:t>
            </a:r>
            <a:endParaRPr/>
          </a:p>
        </p:txBody>
      </p:sp>
      <p:sp>
        <p:nvSpPr>
          <p:cNvPr id="2" name="Slide Number Placeholder 1">
            <a:extLst>
              <a:ext uri="{FF2B5EF4-FFF2-40B4-BE49-F238E27FC236}">
                <a16:creationId xmlns:a16="http://schemas.microsoft.com/office/drawing/2014/main" id="{A8B9CE40-9E4C-20B1-CFCD-CD992E993D83}"/>
              </a:ext>
            </a:extLst>
          </p:cNvPr>
          <p:cNvSpPr>
            <a:spLocks noGrp="1"/>
          </p:cNvSpPr>
          <p:nvPr>
            <p:ph type="sldNum" sz="quarter" idx="12"/>
          </p:nvPr>
        </p:nvSpPr>
        <p:spPr/>
        <p:txBody>
          <a:bodyPr/>
          <a:lstStyle/>
          <a:p>
            <a:fld id="{00000000-1234-1234-1234-123412341234}" type="slidenum">
              <a:rPr lang="en-US" smtClean="0"/>
              <a:pPr/>
              <a:t>235</a:t>
            </a:fld>
            <a:endParaRPr lang="en-US"/>
          </a:p>
        </p:txBody>
      </p:sp>
      <p:sp>
        <p:nvSpPr>
          <p:cNvPr id="3" name="Google Shape;84;p4">
            <a:extLst>
              <a:ext uri="{FF2B5EF4-FFF2-40B4-BE49-F238E27FC236}">
                <a16:creationId xmlns:a16="http://schemas.microsoft.com/office/drawing/2014/main" id="{E2E43993-E553-8EB7-4FA4-56167FC4D65B}"/>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4.5. Round Robin (RR)</a:t>
            </a:r>
          </a:p>
        </p:txBody>
      </p:sp>
      <p:sp>
        <p:nvSpPr>
          <p:cNvPr id="8" name="Google Shape;324;p23">
            <a:extLst>
              <a:ext uri="{FF2B5EF4-FFF2-40B4-BE49-F238E27FC236}">
                <a16:creationId xmlns:a16="http://schemas.microsoft.com/office/drawing/2014/main" id="{47AADA29-1D7C-EE4F-8B06-76716F7A4B78}"/>
              </a:ext>
            </a:extLst>
          </p:cNvPr>
          <p:cNvSpPr txBox="1">
            <a:spLocks/>
          </p:cNvSpPr>
          <p:nvPr/>
        </p:nvSpPr>
        <p:spPr>
          <a:xfrm>
            <a:off x="6422577" y="1428840"/>
            <a:ext cx="5453740" cy="2872970"/>
          </a:xfrm>
          <a:prstGeom prst="rect">
            <a:avLst/>
          </a:prstGeom>
          <a:noFill/>
          <a:ln>
            <a:noFill/>
          </a:ln>
        </p:spPr>
        <p:txBody>
          <a:bodyPr spcFirstLastPara="1" vert="horz" wrap="square" lIns="91425" tIns="45700" rIns="91425" bIns="45700" rtlCol="0" anchor="t" anchorCtr="0">
            <a:noAutofit/>
          </a:bodyPr>
          <a:lstStyle>
            <a:lvl1pPr marL="228600" indent="-228600" algn="just"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just"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just"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just"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b="1" dirty="0" err="1"/>
              <a:t>Thời</a:t>
            </a:r>
            <a:r>
              <a:rPr lang="en-US" b="1" dirty="0"/>
              <a:t> </a:t>
            </a:r>
            <a:r>
              <a:rPr lang="en-US" b="1" dirty="0" err="1"/>
              <a:t>gian</a:t>
            </a:r>
            <a:r>
              <a:rPr lang="en-US" b="1" dirty="0"/>
              <a:t> </a:t>
            </a:r>
            <a:r>
              <a:rPr lang="en-US" b="1" dirty="0" err="1"/>
              <a:t>hoàn</a:t>
            </a:r>
            <a:r>
              <a:rPr lang="en-US" b="1" dirty="0"/>
              <a:t> </a:t>
            </a:r>
            <a:r>
              <a:rPr lang="en-US" b="1" dirty="0" err="1"/>
              <a:t>thành</a:t>
            </a:r>
            <a:r>
              <a:rPr lang="en-US" b="1" dirty="0"/>
              <a:t>:</a:t>
            </a:r>
          </a:p>
          <a:p>
            <a:pPr lvl="1"/>
            <a:r>
              <a:rPr lang="en-US" dirty="0"/>
              <a:t>P1 </a:t>
            </a:r>
            <a:r>
              <a:rPr lang="en-US"/>
              <a:t>= 30</a:t>
            </a:r>
            <a:r>
              <a:rPr lang="en-US" dirty="0"/>
              <a:t>, P2 = 17, P3 = 29, P4 = 13, P5 = 24</a:t>
            </a:r>
          </a:p>
          <a:p>
            <a:pPr lvl="1"/>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 22.6</a:t>
            </a:r>
          </a:p>
        </p:txBody>
      </p:sp>
      <p:sp>
        <p:nvSpPr>
          <p:cNvPr id="11" name="TextBox 10">
            <a:extLst>
              <a:ext uri="{FF2B5EF4-FFF2-40B4-BE49-F238E27FC236}">
                <a16:creationId xmlns:a16="http://schemas.microsoft.com/office/drawing/2014/main" id="{3DDE0563-03F0-8EEC-DDAE-1FAB5C7845A2}"/>
              </a:ext>
            </a:extLst>
          </p:cNvPr>
          <p:cNvSpPr txBox="1"/>
          <p:nvPr/>
        </p:nvSpPr>
        <p:spPr>
          <a:xfrm>
            <a:off x="812074" y="4136571"/>
            <a:ext cx="321434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nSpc>
                <a:spcPct val="120000"/>
              </a:lnSpc>
              <a:spcBef>
                <a:spcPts val="200"/>
              </a:spcBef>
              <a:spcAft>
                <a:spcPts val="200"/>
              </a:spcAft>
              <a:buNone/>
              <a:defRPr sz="2400" b="1">
                <a:solidFill>
                  <a:schemeClr val="bg1"/>
                </a:solidFill>
                <a:effectLst>
                  <a:innerShdw blurRad="114300">
                    <a:schemeClr val="bg1"/>
                  </a:innerShdw>
                </a:effectLst>
                <a:latin typeface="Arial" panose="020B0604020202020204" pitchFamily="34" charset="0"/>
                <a:cs typeface="Arial" panose="020B0604020202020204" pitchFamily="34" charset="0"/>
              </a:defRPr>
            </a:lvl1pPr>
          </a:lstStyle>
          <a:p>
            <a:r>
              <a:rPr lang="en-VN" dirty="0"/>
              <a:t>Giản đồ Gantt (q = 4)</a:t>
            </a:r>
          </a:p>
        </p:txBody>
      </p:sp>
    </p:spTree>
    <p:extLst>
      <p:ext uri="{BB962C8B-B14F-4D97-AF65-F5344CB8AC3E}">
        <p14:creationId xmlns:p14="http://schemas.microsoft.com/office/powerpoint/2010/main" val="44307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4.5. Round Robin (RR)</a:t>
            </a:r>
          </a:p>
        </p:txBody>
      </p:sp>
      <p:sp>
        <p:nvSpPr>
          <p:cNvPr id="146" name="Google Shape;146;p7"/>
          <p:cNvSpPr txBox="1">
            <a:spLocks noGrp="1"/>
          </p:cNvSpPr>
          <p:nvPr>
            <p:ph idx="1"/>
          </p:nvPr>
        </p:nvSpPr>
        <p:spPr>
          <a:xfrm>
            <a:off x="774145" y="1746504"/>
            <a:ext cx="10579654" cy="4430459"/>
          </a:xfrm>
          <a:prstGeom prst="rect">
            <a:avLst/>
          </a:prstGeom>
          <a:noFill/>
          <a:ln>
            <a:noFill/>
          </a:ln>
        </p:spPr>
        <p:txBody>
          <a:bodyPr spcFirstLastPara="1" wrap="square" lIns="91425" tIns="45700" rIns="91425" bIns="45700" anchor="t" anchorCtr="0">
            <a:noAutofit/>
          </a:bodyPr>
          <a:lstStyle/>
          <a:p>
            <a:pPr marL="227013" lvl="1" indent="-219075">
              <a:buSzPts val="2800"/>
            </a:pPr>
            <a:r>
              <a:rPr lang="en-US" sz="2200" b="1" dirty="0" err="1"/>
              <a:t>Nếu</a:t>
            </a:r>
            <a:r>
              <a:rPr lang="en-US" sz="2200" b="1" dirty="0"/>
              <a:t> </a:t>
            </a:r>
            <a:r>
              <a:rPr lang="en-US" sz="2200" b="1" i="1" dirty="0"/>
              <a:t>q</a:t>
            </a:r>
            <a:r>
              <a:rPr lang="en-US" sz="2200" b="1" dirty="0"/>
              <a:t> </a:t>
            </a:r>
            <a:r>
              <a:rPr lang="en-US" sz="2200" b="1" dirty="0" err="1"/>
              <a:t>lớn</a:t>
            </a:r>
            <a:r>
              <a:rPr lang="en-US" sz="2200" dirty="0"/>
              <a:t>: RR =&gt; FCFS.</a:t>
            </a:r>
            <a:endParaRPr sz="2200" dirty="0"/>
          </a:p>
          <a:p>
            <a:pPr marL="227013" lvl="1" indent="-219075">
              <a:buSzPts val="2800"/>
            </a:pPr>
            <a:r>
              <a:rPr lang="en-US" sz="2200" b="1" dirty="0" err="1"/>
              <a:t>Nếu</a:t>
            </a:r>
            <a:r>
              <a:rPr lang="en-US" sz="2200" b="1" dirty="0"/>
              <a:t> </a:t>
            </a:r>
            <a:r>
              <a:rPr lang="en-US" sz="2200" b="1" i="1" dirty="0"/>
              <a:t>q</a:t>
            </a:r>
            <a:r>
              <a:rPr lang="en-US" sz="2200" b="1" dirty="0"/>
              <a:t> </a:t>
            </a:r>
            <a:r>
              <a:rPr lang="en-US" sz="2200" b="1" dirty="0" err="1"/>
              <a:t>nhỏ</a:t>
            </a:r>
            <a:r>
              <a:rPr lang="en-US" sz="2200" dirty="0"/>
              <a:t>: </a:t>
            </a:r>
            <a:r>
              <a:rPr lang="en-US" sz="2200" dirty="0" err="1"/>
              <a:t>phải</a:t>
            </a:r>
            <a:r>
              <a:rPr lang="en-US" sz="2200" dirty="0"/>
              <a:t> </a:t>
            </a:r>
            <a:r>
              <a:rPr lang="en-US" sz="2200" dirty="0" err="1"/>
              <a:t>tốn</a:t>
            </a:r>
            <a:r>
              <a:rPr lang="en-US" sz="2200" dirty="0"/>
              <a:t> chi </a:t>
            </a:r>
            <a:r>
              <a:rPr lang="en-US" sz="2200" dirty="0" err="1"/>
              <a:t>phí</a:t>
            </a:r>
            <a:r>
              <a:rPr lang="en-US" sz="2200" dirty="0"/>
              <a:t> </a:t>
            </a:r>
            <a:r>
              <a:rPr lang="en-US" sz="2200" dirty="0" err="1"/>
              <a:t>chuyển</a:t>
            </a:r>
            <a:r>
              <a:rPr lang="en-US" sz="2200" dirty="0"/>
              <a:t> </a:t>
            </a:r>
            <a:r>
              <a:rPr lang="en-US" sz="2200" dirty="0" err="1"/>
              <a:t>ngữ</a:t>
            </a:r>
            <a:r>
              <a:rPr lang="en-US" sz="2200" dirty="0"/>
              <a:t> </a:t>
            </a:r>
            <a:r>
              <a:rPr lang="en-US" sz="2200" dirty="0" err="1"/>
              <a:t>cảnh</a:t>
            </a:r>
            <a:r>
              <a:rPr lang="en-US" sz="2200" dirty="0"/>
              <a:t> </a:t>
            </a:r>
            <a:r>
              <a:rPr lang="en-US" sz="2200" dirty="0" err="1"/>
              <a:t>giữa</a:t>
            </a:r>
            <a:r>
              <a:rPr lang="en-US" sz="2200" dirty="0"/>
              <a:t> </a:t>
            </a:r>
            <a:r>
              <a:rPr lang="en-US" sz="2200" dirty="0" err="1"/>
              <a:t>các</a:t>
            </a:r>
            <a:r>
              <a:rPr lang="en-US" sz="2200" dirty="0"/>
              <a:t> </a:t>
            </a:r>
            <a:r>
              <a:rPr lang="en-US" sz="2200" dirty="0" err="1"/>
              <a:t>tiến</a:t>
            </a:r>
            <a:r>
              <a:rPr lang="en-US" sz="2200" dirty="0"/>
              <a:t> </a:t>
            </a:r>
            <a:r>
              <a:rPr lang="en-US" sz="2200" dirty="0" err="1"/>
              <a:t>trình</a:t>
            </a:r>
            <a:r>
              <a:rPr lang="en-US" sz="2200" dirty="0"/>
              <a:t> =&gt; </a:t>
            </a:r>
            <a:r>
              <a:rPr lang="en-US" sz="2200" i="1" dirty="0"/>
              <a:t>q</a:t>
            </a:r>
            <a:r>
              <a:rPr lang="en-US" sz="2200" dirty="0"/>
              <a:t> </a:t>
            </a:r>
            <a:r>
              <a:rPr lang="en-US" sz="2200" dirty="0" err="1"/>
              <a:t>không</a:t>
            </a:r>
            <a:r>
              <a:rPr lang="en-US" sz="2200" dirty="0"/>
              <a:t> </a:t>
            </a:r>
            <a:r>
              <a:rPr lang="en-US" sz="2200" dirty="0" err="1"/>
              <a:t>nên</a:t>
            </a:r>
            <a:r>
              <a:rPr lang="en-US" sz="2200" dirty="0"/>
              <a:t> </a:t>
            </a:r>
            <a:r>
              <a:rPr lang="en-US" sz="2200" dirty="0" err="1"/>
              <a:t>quá</a:t>
            </a:r>
            <a:r>
              <a:rPr lang="en-US" sz="2200" dirty="0"/>
              <a:t> </a:t>
            </a:r>
            <a:r>
              <a:rPr lang="en-US" sz="2200" dirty="0" err="1"/>
              <a:t>nhỏ</a:t>
            </a:r>
            <a:r>
              <a:rPr lang="en-US" sz="2200" dirty="0"/>
              <a:t>.</a:t>
            </a:r>
            <a:endParaRPr sz="2200" dirty="0"/>
          </a:p>
          <a:p>
            <a:pPr marL="227013" lvl="1" indent="-219075">
              <a:buSzPts val="2800"/>
            </a:pPr>
            <a:r>
              <a:rPr lang="en-US" sz="2200" dirty="0" err="1"/>
              <a:t>Ưu</a:t>
            </a:r>
            <a:r>
              <a:rPr lang="en-US" sz="2200" dirty="0"/>
              <a:t> </a:t>
            </a:r>
            <a:r>
              <a:rPr lang="en-US" sz="2200" dirty="0" err="1"/>
              <a:t>tiên</a:t>
            </a:r>
            <a:r>
              <a:rPr lang="en-US" sz="2200" dirty="0"/>
              <a:t> </a:t>
            </a:r>
            <a:r>
              <a:rPr lang="en-US" sz="2200" dirty="0" err="1"/>
              <a:t>tiến</a:t>
            </a:r>
            <a:r>
              <a:rPr lang="en-US" sz="2200" dirty="0"/>
              <a:t> </a:t>
            </a:r>
            <a:r>
              <a:rPr lang="en-US" sz="2200" dirty="0" err="1"/>
              <a:t>trình</a:t>
            </a:r>
            <a:r>
              <a:rPr lang="en-US" sz="2200" dirty="0"/>
              <a:t> </a:t>
            </a:r>
            <a:r>
              <a:rPr lang="en-US" sz="2200" dirty="0" err="1"/>
              <a:t>hướng</a:t>
            </a:r>
            <a:r>
              <a:rPr lang="en-US" sz="2200" dirty="0"/>
              <a:t> CPU (CPU-bound process).</a:t>
            </a:r>
            <a:endParaRPr sz="2200" dirty="0"/>
          </a:p>
          <a:p>
            <a:pPr marL="227013" lvl="1" indent="-219075">
              <a:buSzPts val="2800"/>
            </a:pPr>
            <a:r>
              <a:rPr lang="en-US" sz="2200" b="1" i="1" dirty="0"/>
              <a:t>RR </a:t>
            </a:r>
            <a:r>
              <a:rPr lang="en-US" sz="2200" b="1" i="1" dirty="0" err="1"/>
              <a:t>sử</a:t>
            </a:r>
            <a:r>
              <a:rPr lang="en-US" sz="2200" b="1" i="1" dirty="0"/>
              <a:t> </a:t>
            </a:r>
            <a:r>
              <a:rPr lang="en-US" sz="2200" b="1" i="1" dirty="0" err="1"/>
              <a:t>dụng</a:t>
            </a:r>
            <a:r>
              <a:rPr lang="en-US" sz="2200" b="1" i="1" dirty="0"/>
              <a:t> </a:t>
            </a:r>
            <a:r>
              <a:rPr lang="en-US" sz="2200" b="1" i="1" dirty="0" err="1"/>
              <a:t>một</a:t>
            </a:r>
            <a:r>
              <a:rPr lang="en-US" sz="2200" b="1" i="1" dirty="0"/>
              <a:t> </a:t>
            </a:r>
            <a:r>
              <a:rPr lang="en-US" sz="2200" b="1" i="1" dirty="0" err="1"/>
              <a:t>giả</a:t>
            </a:r>
            <a:r>
              <a:rPr lang="en-US" sz="2200" b="1" i="1" dirty="0"/>
              <a:t> </a:t>
            </a:r>
            <a:r>
              <a:rPr lang="en-US" sz="2200" b="1" i="1" dirty="0" err="1"/>
              <a:t>thiết</a:t>
            </a:r>
            <a:r>
              <a:rPr lang="en-US" sz="2200" b="1" i="1" dirty="0"/>
              <a:t> </a:t>
            </a:r>
            <a:r>
              <a:rPr lang="en-US" sz="2200" b="1" i="1" dirty="0" err="1"/>
              <a:t>ngầm</a:t>
            </a:r>
            <a:r>
              <a:rPr lang="en-US" sz="2200" b="1" i="1" dirty="0"/>
              <a:t> </a:t>
            </a:r>
            <a:r>
              <a:rPr lang="en-US" sz="2200" b="1" i="1" dirty="0" err="1"/>
              <a:t>là</a:t>
            </a:r>
            <a:r>
              <a:rPr lang="en-US" sz="2200" b="1" i="1" dirty="0"/>
              <a:t> </a:t>
            </a:r>
            <a:r>
              <a:rPr lang="en-US" sz="2200" b="1" i="1" dirty="0" err="1"/>
              <a:t>tất</a:t>
            </a:r>
            <a:r>
              <a:rPr lang="en-US" sz="2200" b="1" i="1" dirty="0"/>
              <a:t> </a:t>
            </a:r>
            <a:r>
              <a:rPr lang="en-US" sz="2200" b="1" i="1" dirty="0" err="1"/>
              <a:t>cả</a:t>
            </a:r>
            <a:r>
              <a:rPr lang="en-US" sz="2200" b="1" i="1" dirty="0"/>
              <a:t> </a:t>
            </a:r>
            <a:r>
              <a:rPr lang="en-US" sz="2200" b="1" i="1" dirty="0" err="1"/>
              <a:t>các</a:t>
            </a:r>
            <a:r>
              <a:rPr lang="en-US" sz="2200" b="1" i="1" dirty="0"/>
              <a:t> </a:t>
            </a:r>
            <a:r>
              <a:rPr lang="en-US" sz="2200" b="1" i="1" dirty="0" err="1"/>
              <a:t>tiến</a:t>
            </a:r>
            <a:r>
              <a:rPr lang="en-US" sz="2200" b="1" i="1" dirty="0"/>
              <a:t> </a:t>
            </a:r>
            <a:r>
              <a:rPr lang="en-US" sz="2200" b="1" i="1" dirty="0" err="1"/>
              <a:t>trình</a:t>
            </a:r>
            <a:r>
              <a:rPr lang="en-US" sz="2200" b="1" i="1" dirty="0"/>
              <a:t> </a:t>
            </a:r>
            <a:r>
              <a:rPr lang="en-US" sz="2200" b="1" i="1" dirty="0" err="1"/>
              <a:t>đều</a:t>
            </a:r>
            <a:r>
              <a:rPr lang="en-US" sz="2200" b="1" i="1" dirty="0"/>
              <a:t> </a:t>
            </a:r>
            <a:r>
              <a:rPr lang="en-US" sz="2200" b="1" i="1" dirty="0" err="1"/>
              <a:t>có</a:t>
            </a:r>
            <a:r>
              <a:rPr lang="en-US" sz="2200" b="1" i="1" dirty="0"/>
              <a:t> </a:t>
            </a:r>
            <a:r>
              <a:rPr lang="en-US" sz="2200" b="1" i="1" dirty="0" err="1"/>
              <a:t>tầm</a:t>
            </a:r>
            <a:r>
              <a:rPr lang="en-US" sz="2200" b="1" i="1" dirty="0"/>
              <a:t> </a:t>
            </a:r>
            <a:r>
              <a:rPr lang="en-US" sz="2200" b="1" i="1" dirty="0" err="1"/>
              <a:t>quan</a:t>
            </a:r>
            <a:r>
              <a:rPr lang="en-US" sz="2200" b="1" i="1" dirty="0"/>
              <a:t> </a:t>
            </a:r>
            <a:r>
              <a:rPr lang="en-US" sz="2200" b="1" i="1" dirty="0" err="1"/>
              <a:t>trọng</a:t>
            </a:r>
            <a:r>
              <a:rPr lang="en-US" sz="2200" b="1" i="1" dirty="0"/>
              <a:t> </a:t>
            </a:r>
            <a:r>
              <a:rPr lang="en-US" sz="2200" b="1" i="1" dirty="0" err="1"/>
              <a:t>ngang</a:t>
            </a:r>
            <a:r>
              <a:rPr lang="en-US" sz="2200" b="1" i="1" dirty="0"/>
              <a:t> </a:t>
            </a:r>
            <a:r>
              <a:rPr lang="en-US" sz="2200" b="1" i="1" dirty="0" err="1"/>
              <a:t>nhau</a:t>
            </a:r>
            <a:r>
              <a:rPr lang="en-US" sz="2200" b="1" i="1" dirty="0"/>
              <a:t>.</a:t>
            </a:r>
            <a:endParaRPr sz="2200" b="1" i="1" dirty="0"/>
          </a:p>
          <a:p>
            <a:pPr marL="227013" lvl="1" indent="-219075">
              <a:buSzPts val="2800"/>
            </a:pPr>
            <a:r>
              <a:rPr lang="en-US" sz="2200" b="1" dirty="0" err="1"/>
              <a:t>Ưu</a:t>
            </a:r>
            <a:r>
              <a:rPr lang="en-US" sz="2200" b="1" dirty="0"/>
              <a:t> </a:t>
            </a:r>
            <a:r>
              <a:rPr lang="en-US" sz="2200" b="1" dirty="0" err="1"/>
              <a:t>điểm</a:t>
            </a:r>
            <a:r>
              <a:rPr lang="en-US" sz="2200" dirty="0"/>
              <a:t>: </a:t>
            </a:r>
            <a:r>
              <a:rPr lang="en-US" sz="2200" dirty="0" err="1"/>
              <a:t>Thời</a:t>
            </a:r>
            <a:r>
              <a:rPr lang="en-US" sz="2200" dirty="0"/>
              <a:t> </a:t>
            </a:r>
            <a:r>
              <a:rPr lang="en-US" sz="2200" dirty="0" err="1"/>
              <a:t>gian</a:t>
            </a:r>
            <a:r>
              <a:rPr lang="en-US" sz="2200" dirty="0"/>
              <a:t> </a:t>
            </a:r>
            <a:r>
              <a:rPr lang="en-US" sz="2200" dirty="0" err="1"/>
              <a:t>đáp</a:t>
            </a:r>
            <a:r>
              <a:rPr lang="en-US" sz="2200" dirty="0"/>
              <a:t> </a:t>
            </a:r>
            <a:r>
              <a:rPr lang="en-US" sz="2200" dirty="0" err="1"/>
              <a:t>ứng</a:t>
            </a:r>
            <a:r>
              <a:rPr lang="en-US" sz="2200" dirty="0"/>
              <a:t> </a:t>
            </a:r>
            <a:r>
              <a:rPr lang="en-US" sz="2200" dirty="0" err="1"/>
              <a:t>nhỏ</a:t>
            </a:r>
            <a:r>
              <a:rPr lang="en-US" sz="2200" dirty="0"/>
              <a:t>.</a:t>
            </a:r>
            <a:endParaRPr sz="2200" dirty="0"/>
          </a:p>
          <a:p>
            <a:pPr marL="227013" lvl="1" indent="-219075">
              <a:buSzPts val="2800"/>
            </a:pPr>
            <a:r>
              <a:rPr lang="en-US" sz="2200" b="1" dirty="0" err="1"/>
              <a:t>Hạn</a:t>
            </a:r>
            <a:r>
              <a:rPr lang="en-US" sz="2200" b="1" dirty="0"/>
              <a:t> </a:t>
            </a:r>
            <a:r>
              <a:rPr lang="en-US" sz="2200" b="1" dirty="0" err="1"/>
              <a:t>chế</a:t>
            </a:r>
            <a:r>
              <a:rPr lang="en-US" sz="2200" dirty="0"/>
              <a:t>: </a:t>
            </a:r>
            <a:r>
              <a:rPr lang="en-US" sz="2200" dirty="0" err="1"/>
              <a:t>Thời</a:t>
            </a:r>
            <a:r>
              <a:rPr lang="en-US" sz="2200" dirty="0"/>
              <a:t> </a:t>
            </a:r>
            <a:r>
              <a:rPr lang="en-US" sz="2200" dirty="0" err="1"/>
              <a:t>gian</a:t>
            </a:r>
            <a:r>
              <a:rPr lang="en-US" sz="2200" dirty="0"/>
              <a:t> </a:t>
            </a:r>
            <a:r>
              <a:rPr lang="en-US" sz="2200" dirty="0" err="1"/>
              <a:t>chờ</a:t>
            </a:r>
            <a:r>
              <a:rPr lang="en-US" sz="2200" dirty="0"/>
              <a:t> </a:t>
            </a:r>
            <a:r>
              <a:rPr lang="en-US" sz="2200" dirty="0" err="1"/>
              <a:t>đợi</a:t>
            </a:r>
            <a:r>
              <a:rPr lang="en-US" sz="2200" dirty="0"/>
              <a:t> </a:t>
            </a:r>
            <a:r>
              <a:rPr lang="en-US" sz="2200" dirty="0" err="1"/>
              <a:t>trung</a:t>
            </a:r>
            <a:r>
              <a:rPr lang="en-US" sz="2200" dirty="0"/>
              <a:t> </a:t>
            </a:r>
            <a:r>
              <a:rPr lang="en-US" sz="2200" dirty="0" err="1"/>
              <a:t>bình</a:t>
            </a:r>
            <a:r>
              <a:rPr lang="en-US" sz="2200" dirty="0"/>
              <a:t> </a:t>
            </a:r>
            <a:r>
              <a:rPr lang="en-US" sz="2200" dirty="0" err="1"/>
              <a:t>và</a:t>
            </a:r>
            <a:r>
              <a:rPr lang="en-US" sz="2200" dirty="0"/>
              <a:t> </a:t>
            </a:r>
            <a:r>
              <a:rPr lang="en-US" sz="2200" dirty="0" err="1"/>
              <a:t>thời</a:t>
            </a:r>
            <a:r>
              <a:rPr lang="en-US" sz="2200" dirty="0"/>
              <a:t> </a:t>
            </a:r>
            <a:r>
              <a:rPr lang="en-US" sz="2200" dirty="0" err="1"/>
              <a:t>gian</a:t>
            </a:r>
            <a:r>
              <a:rPr lang="en-US" sz="2200" dirty="0"/>
              <a:t> </a:t>
            </a:r>
            <a:r>
              <a:rPr lang="en-US" sz="2200" dirty="0" err="1"/>
              <a:t>hoàn</a:t>
            </a:r>
            <a:r>
              <a:rPr lang="en-US" sz="2200" dirty="0"/>
              <a:t> </a:t>
            </a:r>
            <a:r>
              <a:rPr lang="en-US" sz="2200" dirty="0" err="1"/>
              <a:t>thành</a:t>
            </a:r>
            <a:r>
              <a:rPr lang="en-US" sz="2200" dirty="0"/>
              <a:t> </a:t>
            </a:r>
            <a:r>
              <a:rPr lang="en-US" sz="2200" dirty="0" err="1"/>
              <a:t>trung</a:t>
            </a:r>
            <a:r>
              <a:rPr lang="en-US" sz="2200" dirty="0"/>
              <a:t> </a:t>
            </a:r>
            <a:r>
              <a:rPr lang="en-US" sz="2200" dirty="0" err="1"/>
              <a:t>bình</a:t>
            </a:r>
            <a:r>
              <a:rPr lang="en-US" sz="2200" dirty="0"/>
              <a:t> </a:t>
            </a:r>
            <a:r>
              <a:rPr lang="en-US" sz="2200" dirty="0" err="1"/>
              <a:t>của</a:t>
            </a:r>
            <a:r>
              <a:rPr lang="en-US" sz="2200" dirty="0"/>
              <a:t> </a:t>
            </a:r>
            <a:r>
              <a:rPr lang="en-US" sz="2200" dirty="0" err="1"/>
              <a:t>giải</a:t>
            </a:r>
            <a:r>
              <a:rPr lang="en-US" sz="2200" dirty="0"/>
              <a:t> </a:t>
            </a:r>
            <a:r>
              <a:rPr lang="en-US" sz="2200" dirty="0" err="1"/>
              <a:t>thuật</a:t>
            </a:r>
            <a:r>
              <a:rPr lang="en-US" sz="2200" dirty="0"/>
              <a:t> RR </a:t>
            </a:r>
            <a:r>
              <a:rPr lang="en-US" sz="2200" dirty="0" err="1"/>
              <a:t>thường</a:t>
            </a:r>
            <a:r>
              <a:rPr lang="en-US" sz="2200" dirty="0"/>
              <a:t> </a:t>
            </a:r>
            <a:r>
              <a:rPr lang="en-US" sz="2200" dirty="0" err="1"/>
              <a:t>khá</a:t>
            </a:r>
            <a:r>
              <a:rPr lang="en-US" sz="2200" dirty="0"/>
              <a:t> </a:t>
            </a:r>
            <a:r>
              <a:rPr lang="en-US" sz="2200" dirty="0" err="1"/>
              <a:t>lớn</a:t>
            </a:r>
            <a:r>
              <a:rPr lang="en-US" sz="2200" dirty="0"/>
              <a:t>.</a:t>
            </a:r>
            <a:endParaRPr sz="2200" dirty="0"/>
          </a:p>
        </p:txBody>
      </p:sp>
      <p:sp>
        <p:nvSpPr>
          <p:cNvPr id="149" name="Google Shape;149;p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2B6A021C-E57A-468B-66D2-6E14B17D11ED}"/>
              </a:ext>
            </a:extLst>
          </p:cNvPr>
          <p:cNvSpPr>
            <a:spLocks noGrp="1"/>
          </p:cNvSpPr>
          <p:nvPr>
            <p:ph type="sldNum" sz="quarter" idx="12"/>
          </p:nvPr>
        </p:nvSpPr>
        <p:spPr/>
        <p:txBody>
          <a:bodyPr/>
          <a:lstStyle/>
          <a:p>
            <a:fld id="{00000000-1234-1234-1234-123412341234}" type="slidenum">
              <a:rPr lang="en-US" smtClean="0"/>
              <a:pPr/>
              <a:t>236</a:t>
            </a:fld>
            <a:endParaRPr lang="en-US"/>
          </a:p>
        </p:txBody>
      </p:sp>
      <p:sp>
        <p:nvSpPr>
          <p:cNvPr id="3" name="Title 1">
            <a:extLst>
              <a:ext uri="{FF2B5EF4-FFF2-40B4-BE49-F238E27FC236}">
                <a16:creationId xmlns:a16="http://schemas.microsoft.com/office/drawing/2014/main" id="{901319BD-7BD7-6A09-D8D4-57D9A3A51D99}"/>
              </a:ext>
            </a:extLst>
          </p:cNvPr>
          <p:cNvSpPr txBox="1">
            <a:spLocks/>
          </p:cNvSpPr>
          <p:nvPr/>
        </p:nvSpPr>
        <p:spPr>
          <a:xfrm>
            <a:off x="926545" y="1130806"/>
            <a:ext cx="5376793"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err="1"/>
              <a:t>Nhận</a:t>
            </a:r>
            <a:r>
              <a:rPr lang="en-US" dirty="0"/>
              <a:t> </a:t>
            </a:r>
            <a:r>
              <a:rPr lang="en-US" dirty="0" err="1"/>
              <a:t>xét</a:t>
            </a:r>
            <a:r>
              <a:rPr lang="en-US" dirty="0"/>
              <a:t> </a:t>
            </a:r>
            <a:r>
              <a:rPr lang="en-US" dirty="0" err="1"/>
              <a:t>về</a:t>
            </a:r>
            <a:r>
              <a:rPr lang="en-US" dirty="0"/>
              <a:t> </a:t>
            </a:r>
            <a:r>
              <a:rPr lang="en-US" dirty="0" err="1"/>
              <a:t>giải</a:t>
            </a:r>
            <a:r>
              <a:rPr lang="en-US" dirty="0"/>
              <a:t> </a:t>
            </a:r>
            <a:r>
              <a:rPr lang="en-US" dirty="0" err="1"/>
              <a:t>thuật</a:t>
            </a:r>
            <a:r>
              <a:rPr lang="en-US" dirty="0"/>
              <a:t> Round Robin</a:t>
            </a:r>
            <a:endParaRPr lang="en-VN" dirty="0"/>
          </a:p>
        </p:txBody>
      </p:sp>
    </p:spTree>
    <p:extLst>
      <p:ext uri="{BB962C8B-B14F-4D97-AF65-F5344CB8AC3E}">
        <p14:creationId xmlns:p14="http://schemas.microsoft.com/office/powerpoint/2010/main" val="235939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 calcmode="lin" valueType="num">
                                      <p:cBhvr additive="base">
                                        <p:cTn id="7"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6">
                                            <p:txEl>
                                              <p:pRg st="1" end="1"/>
                                            </p:txEl>
                                          </p:spTgt>
                                        </p:tgtEl>
                                        <p:attrNameLst>
                                          <p:attrName>style.visibility</p:attrName>
                                        </p:attrNameLst>
                                      </p:cBhvr>
                                      <p:to>
                                        <p:strVal val="visible"/>
                                      </p:to>
                                    </p:set>
                                    <p:anim calcmode="lin" valueType="num">
                                      <p:cBhvr additive="base">
                                        <p:cTn id="13" dur="500" fill="hold"/>
                                        <p:tgtEl>
                                          <p:spTgt spid="14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6">
                                            <p:txEl>
                                              <p:pRg st="2" end="2"/>
                                            </p:txEl>
                                          </p:spTgt>
                                        </p:tgtEl>
                                        <p:attrNameLst>
                                          <p:attrName>style.visibility</p:attrName>
                                        </p:attrNameLst>
                                      </p:cBhvr>
                                      <p:to>
                                        <p:strVal val="visible"/>
                                      </p:to>
                                    </p:set>
                                    <p:anim calcmode="lin" valueType="num">
                                      <p:cBhvr additive="base">
                                        <p:cTn id="19" dur="500" fill="hold"/>
                                        <p:tgtEl>
                                          <p:spTgt spid="14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6">
                                            <p:txEl>
                                              <p:pRg st="3" end="3"/>
                                            </p:txEl>
                                          </p:spTgt>
                                        </p:tgtEl>
                                        <p:attrNameLst>
                                          <p:attrName>style.visibility</p:attrName>
                                        </p:attrNameLst>
                                      </p:cBhvr>
                                      <p:to>
                                        <p:strVal val="visible"/>
                                      </p:to>
                                    </p:set>
                                    <p:anim calcmode="lin" valueType="num">
                                      <p:cBhvr additive="base">
                                        <p:cTn id="25" dur="500" fill="hold"/>
                                        <p:tgtEl>
                                          <p:spTgt spid="14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6">
                                            <p:txEl>
                                              <p:pRg st="4" end="4"/>
                                            </p:txEl>
                                          </p:spTgt>
                                        </p:tgtEl>
                                        <p:attrNameLst>
                                          <p:attrName>style.visibility</p:attrName>
                                        </p:attrNameLst>
                                      </p:cBhvr>
                                      <p:to>
                                        <p:strVal val="visible"/>
                                      </p:to>
                                    </p:set>
                                    <p:anim calcmode="lin" valueType="num">
                                      <p:cBhvr additive="base">
                                        <p:cTn id="31" dur="500" fill="hold"/>
                                        <p:tgtEl>
                                          <p:spTgt spid="14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6">
                                            <p:txEl>
                                              <p:pRg st="5" end="5"/>
                                            </p:txEl>
                                          </p:spTgt>
                                        </p:tgtEl>
                                        <p:attrNameLst>
                                          <p:attrName>style.visibility</p:attrName>
                                        </p:attrNameLst>
                                      </p:cBhvr>
                                      <p:to>
                                        <p:strVal val="visible"/>
                                      </p:to>
                                    </p:set>
                                    <p:anim calcmode="lin" valueType="num">
                                      <p:cBhvr additive="base">
                                        <p:cTn id="37" dur="500" fill="hold"/>
                                        <p:tgtEl>
                                          <p:spTgt spid="14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4.5. Round Robin (RR)</a:t>
            </a:r>
            <a:endParaRPr dirty="0"/>
          </a:p>
        </p:txBody>
      </p:sp>
      <p:sp>
        <p:nvSpPr>
          <p:cNvPr id="157" name="Google Shape;157;p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DA72518-0B73-F0D3-37F3-B3C746AE22D9}"/>
              </a:ext>
            </a:extLst>
          </p:cNvPr>
          <p:cNvSpPr>
            <a:spLocks noGrp="1"/>
          </p:cNvSpPr>
          <p:nvPr>
            <p:ph type="sldNum" sz="quarter" idx="12"/>
          </p:nvPr>
        </p:nvSpPr>
        <p:spPr/>
        <p:txBody>
          <a:bodyPr/>
          <a:lstStyle/>
          <a:p>
            <a:fld id="{00000000-1234-1234-1234-123412341234}" type="slidenum">
              <a:rPr lang="en-US" smtClean="0"/>
              <a:pPr/>
              <a:t>237</a:t>
            </a:fld>
            <a:endParaRPr lang="en-US"/>
          </a:p>
        </p:txBody>
      </p:sp>
      <p:sp>
        <p:nvSpPr>
          <p:cNvPr id="158" name="Google Shape;158;p8"/>
          <p:cNvSpPr txBox="1"/>
          <p:nvPr/>
        </p:nvSpPr>
        <p:spPr>
          <a:xfrm>
            <a:off x="1362457" y="2420169"/>
            <a:ext cx="3185412" cy="461624"/>
          </a:xfrm>
          <a:prstGeom prst="rect">
            <a:avLst/>
          </a:prstGeom>
          <a:noFill/>
          <a:ln>
            <a:noFill/>
          </a:ln>
        </p:spPr>
        <p:txBody>
          <a:bodyPr spcFirstLastPara="1" wrap="square" lIns="91425" tIns="45700" rIns="91425" bIns="45700" anchor="t" anchorCtr="0">
            <a:spAutoFit/>
          </a:bodyPr>
          <a:lstStyle/>
          <a:p>
            <a:pPr algn="ctr"/>
            <a:r>
              <a:rPr lang="en-US" sz="2400" b="1" dirty="0">
                <a:solidFill>
                  <a:schemeClr val="dk1"/>
                </a:solidFill>
                <a:latin typeface="Arial" panose="020B0604020202020204" pitchFamily="34" charset="0"/>
                <a:cs typeface="Arial" panose="020B0604020202020204" pitchFamily="34" charset="0"/>
              </a:rPr>
              <a:t>Process time = 10</a:t>
            </a:r>
            <a:endParaRPr b="1" dirty="0">
              <a:latin typeface="Arial" panose="020B0604020202020204" pitchFamily="34" charset="0"/>
              <a:cs typeface="Arial" panose="020B0604020202020204" pitchFamily="34" charset="0"/>
            </a:endParaRPr>
          </a:p>
        </p:txBody>
      </p:sp>
      <p:sp>
        <p:nvSpPr>
          <p:cNvPr id="159" name="Google Shape;159;p8"/>
          <p:cNvSpPr txBox="1"/>
          <p:nvPr/>
        </p:nvSpPr>
        <p:spPr>
          <a:xfrm>
            <a:off x="6736139" y="2420169"/>
            <a:ext cx="1658054" cy="461624"/>
          </a:xfrm>
          <a:prstGeom prst="rect">
            <a:avLst/>
          </a:prstGeom>
          <a:noFill/>
          <a:ln>
            <a:noFill/>
          </a:ln>
        </p:spPr>
        <p:txBody>
          <a:bodyPr spcFirstLastPara="1" wrap="square" lIns="91425" tIns="45700" rIns="91425" bIns="45700" anchor="t" anchorCtr="0">
            <a:spAutoFit/>
          </a:bodyPr>
          <a:lstStyle/>
          <a:p>
            <a:pPr algn="ctr"/>
            <a:r>
              <a:rPr lang="en-US" sz="2400" b="1" dirty="0">
                <a:solidFill>
                  <a:schemeClr val="dk1"/>
                </a:solidFill>
                <a:latin typeface="Arial" panose="020B0604020202020204" pitchFamily="34" charset="0"/>
                <a:cs typeface="Arial" panose="020B0604020202020204" pitchFamily="34" charset="0"/>
              </a:rPr>
              <a:t>Quantum </a:t>
            </a:r>
            <a:endParaRPr b="1" dirty="0">
              <a:latin typeface="Arial" panose="020B0604020202020204" pitchFamily="34" charset="0"/>
              <a:cs typeface="Arial" panose="020B0604020202020204" pitchFamily="34" charset="0"/>
            </a:endParaRPr>
          </a:p>
        </p:txBody>
      </p:sp>
      <p:sp>
        <p:nvSpPr>
          <p:cNvPr id="160" name="Google Shape;160;p8"/>
          <p:cNvSpPr txBox="1"/>
          <p:nvPr/>
        </p:nvSpPr>
        <p:spPr>
          <a:xfrm>
            <a:off x="8867775" y="2417957"/>
            <a:ext cx="2556639" cy="461624"/>
          </a:xfrm>
          <a:prstGeom prst="rect">
            <a:avLst/>
          </a:prstGeom>
          <a:noFill/>
          <a:ln>
            <a:noFill/>
          </a:ln>
        </p:spPr>
        <p:txBody>
          <a:bodyPr spcFirstLastPara="1" wrap="square" lIns="91425" tIns="45700" rIns="91425" bIns="45700" anchor="t" anchorCtr="0">
            <a:spAutoFit/>
          </a:bodyPr>
          <a:lstStyle/>
          <a:p>
            <a:pPr algn="ctr"/>
            <a:r>
              <a:rPr lang="en-US" sz="2400" b="1" dirty="0">
                <a:solidFill>
                  <a:schemeClr val="dk1"/>
                </a:solidFill>
                <a:latin typeface="Arial" panose="020B0604020202020204" pitchFamily="34" charset="0"/>
                <a:cs typeface="Arial" panose="020B0604020202020204" pitchFamily="34" charset="0"/>
              </a:rPr>
              <a:t>Context</a:t>
            </a:r>
            <a:r>
              <a:rPr lang="en-US" b="1" dirty="0">
                <a:latin typeface="Arial" panose="020B0604020202020204" pitchFamily="34" charset="0"/>
                <a:cs typeface="Arial" panose="020B0604020202020204" pitchFamily="34" charset="0"/>
              </a:rPr>
              <a:t> </a:t>
            </a:r>
            <a:r>
              <a:rPr lang="en-US" sz="2400" b="1" dirty="0">
                <a:solidFill>
                  <a:schemeClr val="dk1"/>
                </a:solidFill>
                <a:latin typeface="Arial" panose="020B0604020202020204" pitchFamily="34" charset="0"/>
                <a:cs typeface="Arial" panose="020B0604020202020204" pitchFamily="34" charset="0"/>
              </a:rPr>
              <a:t>switch</a:t>
            </a:r>
            <a:endParaRPr b="1" dirty="0">
              <a:latin typeface="Arial" panose="020B0604020202020204" pitchFamily="34" charset="0"/>
              <a:cs typeface="Arial" panose="020B0604020202020204" pitchFamily="34" charset="0"/>
            </a:endParaRPr>
          </a:p>
        </p:txBody>
      </p:sp>
      <p:sp>
        <p:nvSpPr>
          <p:cNvPr id="161" name="Google Shape;161;p8"/>
          <p:cNvSpPr/>
          <p:nvPr/>
        </p:nvSpPr>
        <p:spPr>
          <a:xfrm>
            <a:off x="9977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2" name="Google Shape;162;p8"/>
          <p:cNvSpPr/>
          <p:nvPr/>
        </p:nvSpPr>
        <p:spPr>
          <a:xfrm>
            <a:off x="14549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3" name="Google Shape;163;p8"/>
          <p:cNvSpPr/>
          <p:nvPr/>
        </p:nvSpPr>
        <p:spPr>
          <a:xfrm>
            <a:off x="19121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4" name="Google Shape;164;p8"/>
          <p:cNvSpPr/>
          <p:nvPr/>
        </p:nvSpPr>
        <p:spPr>
          <a:xfrm>
            <a:off x="23693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5" name="Google Shape;165;p8"/>
          <p:cNvSpPr/>
          <p:nvPr/>
        </p:nvSpPr>
        <p:spPr>
          <a:xfrm>
            <a:off x="28265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6" name="Google Shape;166;p8"/>
          <p:cNvSpPr/>
          <p:nvPr/>
        </p:nvSpPr>
        <p:spPr>
          <a:xfrm>
            <a:off x="32837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7" name="Google Shape;167;p8"/>
          <p:cNvSpPr/>
          <p:nvPr/>
        </p:nvSpPr>
        <p:spPr>
          <a:xfrm>
            <a:off x="37409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8" name="Google Shape;168;p8"/>
          <p:cNvSpPr/>
          <p:nvPr/>
        </p:nvSpPr>
        <p:spPr>
          <a:xfrm>
            <a:off x="41981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69" name="Google Shape;169;p8"/>
          <p:cNvSpPr/>
          <p:nvPr/>
        </p:nvSpPr>
        <p:spPr>
          <a:xfrm>
            <a:off x="46553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70" name="Google Shape;170;p8"/>
          <p:cNvSpPr/>
          <p:nvPr/>
        </p:nvSpPr>
        <p:spPr>
          <a:xfrm>
            <a:off x="5112574" y="5562600"/>
            <a:ext cx="457200"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71" name="Google Shape;171;p8"/>
          <p:cNvSpPr txBox="1"/>
          <p:nvPr/>
        </p:nvSpPr>
        <p:spPr>
          <a:xfrm>
            <a:off x="1296224"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172" name="Google Shape;172;p8"/>
          <p:cNvSpPr txBox="1"/>
          <p:nvPr/>
        </p:nvSpPr>
        <p:spPr>
          <a:xfrm>
            <a:off x="1750249"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p:txBody>
      </p:sp>
      <p:sp>
        <p:nvSpPr>
          <p:cNvPr id="173" name="Google Shape;173;p8"/>
          <p:cNvSpPr txBox="1"/>
          <p:nvPr/>
        </p:nvSpPr>
        <p:spPr>
          <a:xfrm>
            <a:off x="2204274"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3</a:t>
            </a:r>
            <a:endParaRPr>
              <a:latin typeface="Arial" panose="020B0604020202020204" pitchFamily="34" charset="0"/>
              <a:cs typeface="Arial" panose="020B0604020202020204" pitchFamily="34" charset="0"/>
            </a:endParaRPr>
          </a:p>
        </p:txBody>
      </p:sp>
      <p:sp>
        <p:nvSpPr>
          <p:cNvPr id="174" name="Google Shape;174;p8"/>
          <p:cNvSpPr txBox="1"/>
          <p:nvPr/>
        </p:nvSpPr>
        <p:spPr>
          <a:xfrm>
            <a:off x="2658299"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4</a:t>
            </a:r>
            <a:endParaRPr>
              <a:latin typeface="Arial" panose="020B0604020202020204" pitchFamily="34" charset="0"/>
              <a:cs typeface="Arial" panose="020B0604020202020204" pitchFamily="34" charset="0"/>
            </a:endParaRPr>
          </a:p>
        </p:txBody>
      </p:sp>
      <p:sp>
        <p:nvSpPr>
          <p:cNvPr id="175" name="Google Shape;175;p8"/>
          <p:cNvSpPr txBox="1"/>
          <p:nvPr/>
        </p:nvSpPr>
        <p:spPr>
          <a:xfrm>
            <a:off x="3112324"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p:txBody>
      </p:sp>
      <p:sp>
        <p:nvSpPr>
          <p:cNvPr id="176" name="Google Shape;176;p8"/>
          <p:cNvSpPr txBox="1"/>
          <p:nvPr/>
        </p:nvSpPr>
        <p:spPr>
          <a:xfrm>
            <a:off x="3566349"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6</a:t>
            </a:r>
            <a:endParaRPr>
              <a:latin typeface="Arial" panose="020B0604020202020204" pitchFamily="34" charset="0"/>
              <a:cs typeface="Arial" panose="020B0604020202020204" pitchFamily="34" charset="0"/>
            </a:endParaRPr>
          </a:p>
        </p:txBody>
      </p:sp>
      <p:sp>
        <p:nvSpPr>
          <p:cNvPr id="177" name="Google Shape;177;p8"/>
          <p:cNvSpPr txBox="1"/>
          <p:nvPr/>
        </p:nvSpPr>
        <p:spPr>
          <a:xfrm>
            <a:off x="4020374"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7</a:t>
            </a:r>
            <a:endParaRPr>
              <a:latin typeface="Arial" panose="020B0604020202020204" pitchFamily="34" charset="0"/>
              <a:cs typeface="Arial" panose="020B0604020202020204" pitchFamily="34" charset="0"/>
            </a:endParaRPr>
          </a:p>
        </p:txBody>
      </p:sp>
      <p:sp>
        <p:nvSpPr>
          <p:cNvPr id="178" name="Google Shape;178;p8"/>
          <p:cNvSpPr txBox="1"/>
          <p:nvPr/>
        </p:nvSpPr>
        <p:spPr>
          <a:xfrm>
            <a:off x="4474399"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8</a:t>
            </a:r>
            <a:endParaRPr>
              <a:latin typeface="Arial" panose="020B0604020202020204" pitchFamily="34" charset="0"/>
              <a:cs typeface="Arial" panose="020B0604020202020204" pitchFamily="34" charset="0"/>
            </a:endParaRPr>
          </a:p>
        </p:txBody>
      </p:sp>
      <p:sp>
        <p:nvSpPr>
          <p:cNvPr id="179" name="Google Shape;179;p8"/>
          <p:cNvSpPr txBox="1"/>
          <p:nvPr/>
        </p:nvSpPr>
        <p:spPr>
          <a:xfrm>
            <a:off x="4928424" y="6172201"/>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9</a:t>
            </a:r>
            <a:endParaRPr>
              <a:latin typeface="Arial" panose="020B0604020202020204" pitchFamily="34" charset="0"/>
              <a:cs typeface="Arial" panose="020B0604020202020204" pitchFamily="34" charset="0"/>
            </a:endParaRPr>
          </a:p>
        </p:txBody>
      </p:sp>
      <p:sp>
        <p:nvSpPr>
          <p:cNvPr id="180" name="Google Shape;180;p8"/>
          <p:cNvSpPr txBox="1"/>
          <p:nvPr/>
        </p:nvSpPr>
        <p:spPr>
          <a:xfrm>
            <a:off x="5318949" y="6172201"/>
            <a:ext cx="438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10</a:t>
            </a:r>
            <a:endParaRPr>
              <a:latin typeface="Arial" panose="020B0604020202020204" pitchFamily="34" charset="0"/>
              <a:cs typeface="Arial" panose="020B0604020202020204" pitchFamily="34" charset="0"/>
            </a:endParaRPr>
          </a:p>
        </p:txBody>
      </p:sp>
      <p:sp>
        <p:nvSpPr>
          <p:cNvPr id="181" name="Google Shape;181;p8"/>
          <p:cNvSpPr/>
          <p:nvPr/>
        </p:nvSpPr>
        <p:spPr>
          <a:xfrm>
            <a:off x="997775" y="4333984"/>
            <a:ext cx="2741613"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82" name="Google Shape;182;p8"/>
          <p:cNvSpPr/>
          <p:nvPr/>
        </p:nvSpPr>
        <p:spPr>
          <a:xfrm>
            <a:off x="3737800" y="4333984"/>
            <a:ext cx="1827213"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83" name="Google Shape;183;p8"/>
          <p:cNvSpPr txBox="1"/>
          <p:nvPr/>
        </p:nvSpPr>
        <p:spPr>
          <a:xfrm>
            <a:off x="5318949" y="4936440"/>
            <a:ext cx="438150" cy="366712"/>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10</a:t>
            </a:r>
            <a:endParaRPr>
              <a:latin typeface="Arial" panose="020B0604020202020204" pitchFamily="34" charset="0"/>
              <a:cs typeface="Arial" panose="020B0604020202020204" pitchFamily="34" charset="0"/>
            </a:endParaRPr>
          </a:p>
        </p:txBody>
      </p:sp>
      <p:sp>
        <p:nvSpPr>
          <p:cNvPr id="184" name="Google Shape;184;p8"/>
          <p:cNvSpPr txBox="1"/>
          <p:nvPr/>
        </p:nvSpPr>
        <p:spPr>
          <a:xfrm>
            <a:off x="3585399" y="4936440"/>
            <a:ext cx="311150" cy="366713"/>
          </a:xfrm>
          <a:prstGeom prst="rect">
            <a:avLst/>
          </a:prstGeom>
          <a:noFill/>
          <a:ln>
            <a:noFill/>
          </a:ln>
        </p:spPr>
        <p:txBody>
          <a:bodyPr spcFirstLastPara="1" wrap="square" lIns="91425" tIns="45700" rIns="91425" bIns="45700" anchor="t" anchorCtr="0">
            <a:spAutoFit/>
          </a:bodyPr>
          <a:lstStyle/>
          <a:p>
            <a:r>
              <a:rPr lang="en-US" sz="1800" b="1">
                <a:solidFill>
                  <a:schemeClr val="dk1"/>
                </a:solidFill>
                <a:latin typeface="Arial" panose="020B0604020202020204" pitchFamily="34" charset="0"/>
                <a:cs typeface="Arial" panose="020B0604020202020204" pitchFamily="34" charset="0"/>
              </a:rPr>
              <a:t>6</a:t>
            </a:r>
            <a:endParaRPr>
              <a:latin typeface="Arial" panose="020B0604020202020204" pitchFamily="34" charset="0"/>
              <a:cs typeface="Arial" panose="020B0604020202020204" pitchFamily="34" charset="0"/>
            </a:endParaRPr>
          </a:p>
        </p:txBody>
      </p:sp>
      <p:sp>
        <p:nvSpPr>
          <p:cNvPr id="185" name="Google Shape;185;p8"/>
          <p:cNvSpPr/>
          <p:nvPr/>
        </p:nvSpPr>
        <p:spPr>
          <a:xfrm>
            <a:off x="997775" y="3135558"/>
            <a:ext cx="4570413" cy="609600"/>
          </a:xfrm>
          <a:prstGeom prst="rect">
            <a:avLst/>
          </a:prstGeom>
          <a:gradFill flip="none" rotWithShape="1">
            <a:gsLst>
              <a:gs pos="0">
                <a:srgbClr val="0072FF"/>
              </a:gs>
              <a:gs pos="100000">
                <a:srgbClr val="00C6FF"/>
              </a:gs>
            </a:gsLst>
            <a:lin ang="0" scaled="1"/>
            <a:tileRect/>
          </a:gradFill>
          <a:ln w="19050"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latin typeface="Arial" panose="020B0604020202020204" pitchFamily="34" charset="0"/>
              <a:cs typeface="Arial" panose="020B0604020202020204" pitchFamily="34" charset="0"/>
            </a:endParaRPr>
          </a:p>
        </p:txBody>
      </p:sp>
      <p:sp>
        <p:nvSpPr>
          <p:cNvPr id="186" name="Google Shape;186;p8"/>
          <p:cNvSpPr txBox="1"/>
          <p:nvPr/>
        </p:nvSpPr>
        <p:spPr>
          <a:xfrm>
            <a:off x="5318949" y="3745159"/>
            <a:ext cx="438150" cy="366713"/>
          </a:xfrm>
          <a:prstGeom prst="rect">
            <a:avLst/>
          </a:prstGeom>
          <a:noFill/>
          <a:ln>
            <a:noFill/>
          </a:ln>
        </p:spPr>
        <p:txBody>
          <a:bodyPr spcFirstLastPara="1" wrap="square" lIns="91425" tIns="45700" rIns="91425" bIns="45700" anchor="t" anchorCtr="0">
            <a:spAutoFit/>
          </a:bodyPr>
          <a:lstStyle/>
          <a:p>
            <a:r>
              <a:rPr lang="en-US" sz="1800" b="1" dirty="0">
                <a:solidFill>
                  <a:schemeClr val="dk1"/>
                </a:solidFill>
                <a:latin typeface="Arial" panose="020B0604020202020204" pitchFamily="34" charset="0"/>
                <a:cs typeface="Arial" panose="020B0604020202020204" pitchFamily="34" charset="0"/>
              </a:rPr>
              <a:t>10</a:t>
            </a:r>
            <a:endParaRPr dirty="0">
              <a:latin typeface="Arial" panose="020B0604020202020204" pitchFamily="34" charset="0"/>
              <a:cs typeface="Arial" panose="020B0604020202020204" pitchFamily="34" charset="0"/>
            </a:endParaRPr>
          </a:p>
        </p:txBody>
      </p:sp>
      <p:sp>
        <p:nvSpPr>
          <p:cNvPr id="187" name="Google Shape;187;p8"/>
          <p:cNvSpPr txBox="1"/>
          <p:nvPr/>
        </p:nvSpPr>
        <p:spPr>
          <a:xfrm>
            <a:off x="7397683" y="3295896"/>
            <a:ext cx="184150" cy="366712"/>
          </a:xfrm>
          <a:prstGeom prst="rect">
            <a:avLst/>
          </a:prstGeom>
          <a:noFill/>
          <a:ln>
            <a:noFill/>
          </a:ln>
        </p:spPr>
        <p:txBody>
          <a:bodyPr spcFirstLastPara="1" wrap="square" lIns="91425" tIns="45700" rIns="91425" bIns="45700" anchor="t" anchorCtr="0">
            <a:spAutoFit/>
          </a:bodyPr>
          <a:lstStyle/>
          <a:p>
            <a:endParaRPr sz="1800">
              <a:solidFill>
                <a:schemeClr val="dk1"/>
              </a:solidFill>
              <a:latin typeface="Arial" panose="020B0604020202020204" pitchFamily="34" charset="0"/>
              <a:cs typeface="Arial" panose="020B0604020202020204" pitchFamily="34" charset="0"/>
            </a:endParaRPr>
          </a:p>
        </p:txBody>
      </p:sp>
      <p:sp>
        <p:nvSpPr>
          <p:cNvPr id="188" name="Google Shape;188;p8"/>
          <p:cNvSpPr txBox="1"/>
          <p:nvPr/>
        </p:nvSpPr>
        <p:spPr>
          <a:xfrm>
            <a:off x="7304022" y="3146671"/>
            <a:ext cx="523875" cy="457200"/>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Arial" panose="020B0604020202020204" pitchFamily="34" charset="0"/>
                <a:cs typeface="Arial" panose="020B0604020202020204" pitchFamily="34" charset="0"/>
              </a:rPr>
              <a:t>12</a:t>
            </a:r>
            <a:endParaRPr>
              <a:latin typeface="Arial" panose="020B0604020202020204" pitchFamily="34" charset="0"/>
              <a:cs typeface="Arial" panose="020B0604020202020204" pitchFamily="34" charset="0"/>
            </a:endParaRPr>
          </a:p>
        </p:txBody>
      </p:sp>
      <p:sp>
        <p:nvSpPr>
          <p:cNvPr id="189" name="Google Shape;189;p8"/>
          <p:cNvSpPr txBox="1"/>
          <p:nvPr/>
        </p:nvSpPr>
        <p:spPr>
          <a:xfrm>
            <a:off x="7345296" y="4395896"/>
            <a:ext cx="354012" cy="457200"/>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Arial" panose="020B0604020202020204" pitchFamily="34" charset="0"/>
                <a:cs typeface="Arial" panose="020B0604020202020204" pitchFamily="34" charset="0"/>
              </a:rPr>
              <a:t>6</a:t>
            </a:r>
            <a:endParaRPr>
              <a:latin typeface="Arial" panose="020B0604020202020204" pitchFamily="34" charset="0"/>
              <a:cs typeface="Arial" panose="020B0604020202020204" pitchFamily="34" charset="0"/>
            </a:endParaRPr>
          </a:p>
        </p:txBody>
      </p:sp>
      <p:sp>
        <p:nvSpPr>
          <p:cNvPr id="190" name="Google Shape;190;p8"/>
          <p:cNvSpPr txBox="1"/>
          <p:nvPr/>
        </p:nvSpPr>
        <p:spPr>
          <a:xfrm>
            <a:off x="7364346" y="5638800"/>
            <a:ext cx="354012" cy="457200"/>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191" name="Google Shape;191;p8"/>
          <p:cNvSpPr txBox="1"/>
          <p:nvPr/>
        </p:nvSpPr>
        <p:spPr>
          <a:xfrm>
            <a:off x="9969088" y="3124446"/>
            <a:ext cx="354012" cy="457200"/>
          </a:xfrm>
          <a:prstGeom prst="rect">
            <a:avLst/>
          </a:prstGeom>
          <a:noFill/>
          <a:ln>
            <a:noFill/>
          </a:ln>
        </p:spPr>
        <p:txBody>
          <a:bodyPr spcFirstLastPara="1" wrap="square" lIns="91425" tIns="45700" rIns="91425" bIns="45700" anchor="t" anchorCtr="0">
            <a:spAutoFit/>
          </a:bodyPr>
          <a:lstStyle/>
          <a:p>
            <a:r>
              <a:rPr lang="en-US" sz="2400" dirty="0">
                <a:solidFill>
                  <a:schemeClr val="dk1"/>
                </a:solidFill>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p:txBody>
      </p:sp>
      <p:sp>
        <p:nvSpPr>
          <p:cNvPr id="192" name="Google Shape;192;p8"/>
          <p:cNvSpPr txBox="1"/>
          <p:nvPr/>
        </p:nvSpPr>
        <p:spPr>
          <a:xfrm>
            <a:off x="9969088" y="4395896"/>
            <a:ext cx="354013" cy="457200"/>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Arial" panose="020B0604020202020204" pitchFamily="34" charset="0"/>
                <a:cs typeface="Arial" panose="020B0604020202020204" pitchFamily="34" charset="0"/>
              </a:rPr>
              <a:t>1</a:t>
            </a:r>
            <a:endParaRPr>
              <a:latin typeface="Arial" panose="020B0604020202020204" pitchFamily="34" charset="0"/>
              <a:cs typeface="Arial" panose="020B0604020202020204" pitchFamily="34" charset="0"/>
            </a:endParaRPr>
          </a:p>
        </p:txBody>
      </p:sp>
      <p:sp>
        <p:nvSpPr>
          <p:cNvPr id="193" name="Google Shape;193;p8"/>
          <p:cNvSpPr txBox="1"/>
          <p:nvPr/>
        </p:nvSpPr>
        <p:spPr>
          <a:xfrm>
            <a:off x="9969088" y="5638800"/>
            <a:ext cx="354013" cy="457200"/>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Arial" panose="020B0604020202020204" pitchFamily="34" charset="0"/>
                <a:cs typeface="Arial" panose="020B0604020202020204" pitchFamily="34" charset="0"/>
              </a:rPr>
              <a:t>9</a:t>
            </a:r>
            <a:endParaRPr>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5B92A2B5-30CA-4E2A-FBDB-06AA6553B85B}"/>
              </a:ext>
            </a:extLst>
          </p:cNvPr>
          <p:cNvSpPr txBox="1">
            <a:spLocks/>
          </p:cNvSpPr>
          <p:nvPr/>
        </p:nvSpPr>
        <p:spPr>
          <a:xfrm>
            <a:off x="926545" y="1384814"/>
            <a:ext cx="6729727"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Quantum time </a:t>
            </a:r>
            <a:r>
              <a:rPr lang="en-US" dirty="0" err="1"/>
              <a:t>và</a:t>
            </a:r>
            <a:r>
              <a:rPr lang="en-US" dirty="0"/>
              <a:t> </a:t>
            </a:r>
            <a:r>
              <a:rPr lang="en-US" dirty="0" err="1"/>
              <a:t>chuyển</a:t>
            </a:r>
            <a:r>
              <a:rPr lang="en-US" dirty="0"/>
              <a:t> </a:t>
            </a:r>
            <a:r>
              <a:rPr lang="en-US" dirty="0" err="1"/>
              <a:t>ngữ</a:t>
            </a:r>
            <a:r>
              <a:rPr lang="en-US" dirty="0"/>
              <a:t> </a:t>
            </a:r>
            <a:r>
              <a:rPr lang="en-US" dirty="0" err="1"/>
              <a:t>cảnh</a:t>
            </a:r>
            <a:r>
              <a:rPr lang="en-US" dirty="0"/>
              <a:t> </a:t>
            </a:r>
            <a:r>
              <a:rPr lang="en-US" dirty="0" err="1"/>
              <a:t>trong</a:t>
            </a:r>
            <a:r>
              <a:rPr lang="en-US" dirty="0"/>
              <a:t> RR</a:t>
            </a:r>
            <a:endParaRPr lang="en-VN" dirty="0"/>
          </a:p>
        </p:txBody>
      </p:sp>
    </p:spTree>
    <p:extLst>
      <p:ext uri="{BB962C8B-B14F-4D97-AF65-F5344CB8AC3E}">
        <p14:creationId xmlns:p14="http://schemas.microsoft.com/office/powerpoint/2010/main" val="37150009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4.5. Round Robin (RR)</a:t>
            </a:r>
            <a:endParaRPr dirty="0"/>
          </a:p>
        </p:txBody>
      </p:sp>
      <p:sp>
        <p:nvSpPr>
          <p:cNvPr id="200" name="Google Shape;200;p9"/>
          <p:cNvSpPr txBox="1">
            <a:spLocks noGrp="1"/>
          </p:cNvSpPr>
          <p:nvPr>
            <p:ph idx="1"/>
          </p:nvPr>
        </p:nvSpPr>
        <p:spPr>
          <a:xfrm>
            <a:off x="774145" y="2212233"/>
            <a:ext cx="4977431" cy="2112880"/>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 </a:t>
            </a:r>
            <a:r>
              <a:rPr lang="en-US" dirty="0" err="1"/>
              <a:t>không</a:t>
            </a:r>
            <a:r>
              <a:rPr lang="en-US" dirty="0"/>
              <a:t> </a:t>
            </a:r>
            <a:r>
              <a:rPr lang="en-US" dirty="0" err="1"/>
              <a:t>chắc</a:t>
            </a:r>
            <a:r>
              <a:rPr lang="en-US" dirty="0"/>
              <a:t> </a:t>
            </a:r>
            <a:r>
              <a:rPr lang="en-US" dirty="0" err="1"/>
              <a:t>sẽ</a:t>
            </a:r>
            <a:r>
              <a:rPr lang="en-US" dirty="0"/>
              <a:t> </a:t>
            </a:r>
            <a:r>
              <a:rPr lang="en-US" dirty="0" err="1"/>
              <a:t>được</a:t>
            </a:r>
            <a:r>
              <a:rPr lang="en-US" dirty="0"/>
              <a:t> </a:t>
            </a:r>
            <a:r>
              <a:rPr lang="en-US" dirty="0" err="1"/>
              <a:t>cải</a:t>
            </a:r>
            <a:r>
              <a:rPr lang="en-US" dirty="0"/>
              <a:t> </a:t>
            </a:r>
            <a:r>
              <a:rPr lang="en-US" dirty="0" err="1"/>
              <a:t>thiện</a:t>
            </a:r>
            <a:r>
              <a:rPr lang="en-US" dirty="0"/>
              <a:t> </a:t>
            </a:r>
            <a:r>
              <a:rPr lang="en-US" dirty="0" err="1"/>
              <a:t>khi</a:t>
            </a:r>
            <a:r>
              <a:rPr lang="en-US" dirty="0"/>
              <a:t> quantum </a:t>
            </a:r>
            <a:r>
              <a:rPr lang="en-US" dirty="0" err="1"/>
              <a:t>lớn</a:t>
            </a:r>
            <a:endParaRPr dirty="0"/>
          </a:p>
          <a:p>
            <a:pPr marL="342900" indent="-177800">
              <a:buNone/>
            </a:pPr>
            <a:endParaRPr dirty="0"/>
          </a:p>
        </p:txBody>
      </p:sp>
      <p:sp>
        <p:nvSpPr>
          <p:cNvPr id="203" name="Google Shape;203;p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FCE26CB-0BCA-A0E2-B141-75ABB3C55B34}"/>
              </a:ext>
            </a:extLst>
          </p:cNvPr>
          <p:cNvSpPr>
            <a:spLocks noGrp="1"/>
          </p:cNvSpPr>
          <p:nvPr>
            <p:ph type="sldNum" sz="quarter" idx="12"/>
          </p:nvPr>
        </p:nvSpPr>
        <p:spPr/>
        <p:txBody>
          <a:bodyPr/>
          <a:lstStyle/>
          <a:p>
            <a:fld id="{00000000-1234-1234-1234-123412341234}" type="slidenum">
              <a:rPr lang="en-US" smtClean="0"/>
              <a:pPr/>
              <a:t>238</a:t>
            </a:fld>
            <a:endParaRPr lang="en-US"/>
          </a:p>
        </p:txBody>
      </p:sp>
      <p:pic>
        <p:nvPicPr>
          <p:cNvPr id="204" name="Google Shape;204;p9"/>
          <p:cNvPicPr preferRelativeResize="0"/>
          <p:nvPr/>
        </p:nvPicPr>
        <p:blipFill rotWithShape="1">
          <a:blip r:embed="rId3">
            <a:alphaModFix/>
          </a:blip>
          <a:srcRect l="5371" t="768" r="5178" b="1021"/>
          <a:stretch/>
        </p:blipFill>
        <p:spPr>
          <a:xfrm>
            <a:off x="6557265" y="2212233"/>
            <a:ext cx="4672013" cy="3846924"/>
          </a:xfrm>
          <a:prstGeom prst="rect">
            <a:avLst/>
          </a:prstGeom>
          <a:noFill/>
          <a:ln w="38100" cap="flat" cmpd="dbl">
            <a:solidFill>
              <a:srgbClr val="CC6600"/>
            </a:solidFill>
            <a:prstDash val="solid"/>
            <a:miter lim="800000"/>
            <a:headEnd type="none" w="sm" len="sm"/>
            <a:tailEnd type="none" w="sm" len="sm"/>
          </a:ln>
        </p:spPr>
      </p:pic>
      <p:sp>
        <p:nvSpPr>
          <p:cNvPr id="3" name="Title 1">
            <a:extLst>
              <a:ext uri="{FF2B5EF4-FFF2-40B4-BE49-F238E27FC236}">
                <a16:creationId xmlns:a16="http://schemas.microsoft.com/office/drawing/2014/main" id="{49950C6D-99B2-6327-01D4-2AD4969B088A}"/>
              </a:ext>
            </a:extLst>
          </p:cNvPr>
          <p:cNvSpPr txBox="1">
            <a:spLocks/>
          </p:cNvSpPr>
          <p:nvPr/>
        </p:nvSpPr>
        <p:spPr>
          <a:xfrm>
            <a:off x="926545" y="1384814"/>
            <a:ext cx="5902578"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dirty="0"/>
              <a:t>Quantum time </a:t>
            </a:r>
            <a:r>
              <a:rPr lang="en-US" dirty="0" err="1"/>
              <a:t>và</a:t>
            </a:r>
            <a:r>
              <a:rPr lang="en-US" dirty="0"/>
              <a:t> </a:t>
            </a:r>
            <a:r>
              <a:rPr lang="en-US" dirty="0" err="1"/>
              <a:t>Thời</a:t>
            </a:r>
            <a:r>
              <a:rPr lang="en-US" dirty="0"/>
              <a:t> </a:t>
            </a:r>
            <a:r>
              <a:rPr lang="en-US" dirty="0" err="1"/>
              <a:t>gian</a:t>
            </a:r>
            <a:r>
              <a:rPr lang="en-US" dirty="0"/>
              <a:t> </a:t>
            </a:r>
            <a:r>
              <a:rPr lang="en-US" dirty="0" err="1"/>
              <a:t>hoàn</a:t>
            </a:r>
            <a:r>
              <a:rPr lang="en-US" dirty="0"/>
              <a:t> </a:t>
            </a:r>
            <a:r>
              <a:rPr lang="en-US" dirty="0" err="1"/>
              <a:t>thành</a:t>
            </a:r>
            <a:endParaRPr lang="en-VN" dirty="0"/>
          </a:p>
        </p:txBody>
      </p:sp>
    </p:spTree>
    <p:extLst>
      <p:ext uri="{BB962C8B-B14F-4D97-AF65-F5344CB8AC3E}">
        <p14:creationId xmlns:p14="http://schemas.microsoft.com/office/powerpoint/2010/main" val="6957444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0"/>
          <p:cNvSpPr txBox="1">
            <a:spLocks noGrp="1"/>
          </p:cNvSpPr>
          <p:nvPr>
            <p:ph type="title"/>
          </p:nvPr>
        </p:nvSpPr>
        <p:spPr>
          <a:xfrm>
            <a:off x="774145" y="1160908"/>
            <a:ext cx="5476179" cy="494751"/>
          </a:xfrm>
          <a:prstGeom prst="rect">
            <a:avLst/>
          </a:prstGeom>
          <a:gradFill>
            <a:gsLst>
              <a:gs pos="0">
                <a:srgbClr val="0072FF"/>
              </a:gs>
              <a:gs pos="100000">
                <a:srgbClr val="00C6FF"/>
              </a:gs>
            </a:gsLst>
            <a:lin ang="2700000" scaled="1"/>
          </a:gradFill>
        </p:spPr>
        <p:txBody>
          <a:bodyPr wrap="none" rtlCol="0">
            <a:spAutoFit/>
          </a:bodyPr>
          <a:lstStyle/>
          <a:p>
            <a:r>
              <a:rPr lang="en-US" sz="2400" dirty="0">
                <a:solidFill>
                  <a:schemeClr val="bg1"/>
                </a:solidFill>
                <a:latin typeface="Arial" panose="020B0604020202020204" pitchFamily="34" charset="0"/>
                <a:ea typeface="+mn-ea"/>
                <a:cs typeface="Arial" panose="020B0604020202020204" pitchFamily="34" charset="0"/>
              </a:rPr>
              <a:t>Quantum </a:t>
            </a:r>
            <a:r>
              <a:rPr lang="en-US" sz="2400">
                <a:solidFill>
                  <a:schemeClr val="bg1"/>
                </a:solidFill>
                <a:latin typeface="Arial" panose="020B0604020202020204" pitchFamily="34" charset="0"/>
                <a:ea typeface="+mn-ea"/>
                <a:cs typeface="Arial" panose="020B0604020202020204" pitchFamily="34" charset="0"/>
              </a:rPr>
              <a:t>time và Thời gian đáp ứng</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213" name="Google Shape;213;p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A3D774F-B73E-A861-CEE8-47D31587B37E}"/>
              </a:ext>
            </a:extLst>
          </p:cNvPr>
          <p:cNvSpPr>
            <a:spLocks noGrp="1"/>
          </p:cNvSpPr>
          <p:nvPr>
            <p:ph type="sldNum" sz="quarter" idx="12"/>
          </p:nvPr>
        </p:nvSpPr>
        <p:spPr/>
        <p:txBody>
          <a:bodyPr/>
          <a:lstStyle/>
          <a:p>
            <a:fld id="{00000000-1234-1234-1234-123412341234}" type="slidenum">
              <a:rPr lang="en-US" smtClean="0"/>
              <a:pPr/>
              <a:t>239</a:t>
            </a:fld>
            <a:endParaRPr lang="en-US"/>
          </a:p>
        </p:txBody>
      </p:sp>
      <p:graphicFrame>
        <p:nvGraphicFramePr>
          <p:cNvPr id="214" name="Google Shape;214;p10"/>
          <p:cNvGraphicFramePr/>
          <p:nvPr/>
        </p:nvGraphicFramePr>
        <p:xfrm>
          <a:off x="2333877" y="2020688"/>
          <a:ext cx="7477636" cy="4454932"/>
        </p:xfrm>
        <a:graphic>
          <a:graphicData uri="http://schemas.openxmlformats.org/presentationml/2006/ole">
            <mc:AlternateContent xmlns:mc="http://schemas.openxmlformats.org/markup-compatibility/2006">
              <mc:Choice xmlns:v="urn:schemas-microsoft-com:vml" Requires="v">
                <p:oleObj spid="_x0000_s2051" r:id="rId4" imgW="8594347" imgH="5120233" progId="Adobe.Illustrator.7">
                  <p:embed/>
                </p:oleObj>
              </mc:Choice>
              <mc:Fallback>
                <p:oleObj r:id="rId4" imgW="8594347" imgH="5120233" progId="Adobe.Illustrator.7">
                  <p:embed/>
                  <p:pic>
                    <p:nvPicPr>
                      <p:cNvPr id="214" name="Google Shape;214;p10"/>
                      <p:cNvPicPr preferRelativeResize="0"/>
                      <p:nvPr/>
                    </p:nvPicPr>
                    <p:blipFill rotWithShape="1">
                      <a:blip r:embed="rId5">
                        <a:alphaModFix/>
                      </a:blip>
                      <a:srcRect/>
                      <a:stretch/>
                    </p:blipFill>
                    <p:spPr>
                      <a:xfrm>
                        <a:off x="2333877" y="2020688"/>
                        <a:ext cx="7477636" cy="4454932"/>
                      </a:xfrm>
                      <a:prstGeom prst="rect">
                        <a:avLst/>
                      </a:prstGeom>
                      <a:noFill/>
                      <a:ln>
                        <a:noFill/>
                      </a:ln>
                    </p:spPr>
                  </p:pic>
                </p:oleObj>
              </mc:Fallback>
            </mc:AlternateContent>
          </a:graphicData>
        </a:graphic>
      </p:graphicFrame>
      <p:sp>
        <p:nvSpPr>
          <p:cNvPr id="6" name="Google Shape;199;p9">
            <a:extLst>
              <a:ext uri="{FF2B5EF4-FFF2-40B4-BE49-F238E27FC236}">
                <a16:creationId xmlns:a16="http://schemas.microsoft.com/office/drawing/2014/main" id="{071046D3-3C1E-D89A-CABE-7F63D3226335}"/>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4.5. Round Robin (RR)</a:t>
            </a:r>
          </a:p>
        </p:txBody>
      </p:sp>
    </p:spTree>
    <p:extLst>
      <p:ext uri="{BB962C8B-B14F-4D97-AF65-F5344CB8AC3E}">
        <p14:creationId xmlns:p14="http://schemas.microsoft.com/office/powerpoint/2010/main" val="3761304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t>2.5. </a:t>
            </a:r>
            <a:r>
              <a:rPr lang="en-US" dirty="0" err="1"/>
              <a:t>Hoạt</a:t>
            </a:r>
            <a:r>
              <a:rPr lang="en-US" dirty="0"/>
              <a:t> </a:t>
            </a:r>
            <a:r>
              <a:rPr lang="en-US" dirty="0" err="1"/>
              <a:t>động</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24</a:t>
            </a:fld>
            <a:endParaRPr kumimoji="1" lang="ja-JP" altLang="en-US"/>
          </a:p>
        </p:txBody>
      </p:sp>
      <p:pic>
        <p:nvPicPr>
          <p:cNvPr id="3"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3776" y="2057401"/>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F10592A7-E319-7461-8EA2-8CCB4055653D}"/>
              </a:ext>
            </a:extLst>
          </p:cNvPr>
          <p:cNvSpPr txBox="1"/>
          <p:nvPr/>
        </p:nvSpPr>
        <p:spPr>
          <a:xfrm>
            <a:off x="879862" y="1147364"/>
            <a:ext cx="3460819"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en-US" sz="2400" b="1" dirty="0" err="1">
                <a:solidFill>
                  <a:schemeClr val="bg1"/>
                </a:solidFill>
                <a:latin typeface="Arial" panose="020B0604020202020204" pitchFamily="34" charset="0"/>
                <a:cs typeface="Arial" panose="020B0604020202020204" pitchFamily="34" charset="0"/>
              </a:rPr>
              <a:t>Kiến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trúc</a:t>
            </a:r>
            <a:r>
              <a:rPr lang="en-US" sz="2400" b="1" dirty="0">
                <a:solidFill>
                  <a:schemeClr val="bg1"/>
                </a:solidFill>
                <a:latin typeface="Arial" panose="020B0604020202020204" pitchFamily="34" charset="0"/>
                <a:cs typeface="Arial" panose="020B0604020202020204" pitchFamily="34" charset="0"/>
              </a:rPr>
              <a:t> Von Neuman</a:t>
            </a:r>
          </a:p>
        </p:txBody>
      </p:sp>
    </p:spTree>
    <p:extLst>
      <p:ext uri="{BB962C8B-B14F-4D97-AF65-F5344CB8AC3E}">
        <p14:creationId xmlns:p14="http://schemas.microsoft.com/office/powerpoint/2010/main" val="416382291"/>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1"/>
          <p:cNvSpPr txBox="1">
            <a:spLocks noGrp="1"/>
          </p:cNvSpPr>
          <p:nvPr>
            <p:ph type="title"/>
          </p:nvPr>
        </p:nvSpPr>
        <p:spPr>
          <a:xfrm>
            <a:off x="774145" y="1120076"/>
            <a:ext cx="10579655" cy="785896"/>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a:solidFill>
                  <a:schemeClr val="bg1"/>
                </a:solidFill>
                <a:latin typeface="Arial" panose="020B0604020202020204" pitchFamily="34" charset="0"/>
                <a:ea typeface="+mn-ea"/>
                <a:cs typeface="Arial" panose="020B0604020202020204" pitchFamily="34" charset="0"/>
              </a:rPr>
              <a:t>Quantum </a:t>
            </a:r>
            <a:r>
              <a:rPr lang="en-US" sz="2400">
                <a:solidFill>
                  <a:schemeClr val="bg1"/>
                </a:solidFill>
                <a:latin typeface="Arial" panose="020B0604020202020204" pitchFamily="34" charset="0"/>
                <a:ea typeface="+mn-ea"/>
                <a:cs typeface="Arial" panose="020B0604020202020204" pitchFamily="34" charset="0"/>
              </a:rPr>
              <a:t>time và hiệu suất hệ </a:t>
            </a:r>
            <a:r>
              <a:rPr lang="en-US" sz="2400" dirty="0" err="1">
                <a:solidFill>
                  <a:schemeClr val="bg1"/>
                </a:solidFill>
                <a:latin typeface="Arial" panose="020B0604020202020204" pitchFamily="34" charset="0"/>
                <a:ea typeface="+mn-ea"/>
                <a:cs typeface="Arial" panose="020B0604020202020204" pitchFamily="34" charset="0"/>
              </a:rPr>
              <a:t>thống</a:t>
            </a:r>
            <a:endParaRPr sz="2400" dirty="0">
              <a:solidFill>
                <a:schemeClr val="bg1"/>
              </a:solidFill>
              <a:latin typeface="Arial" panose="020B0604020202020204" pitchFamily="34" charset="0"/>
              <a:ea typeface="+mn-ea"/>
              <a:cs typeface="Arial" panose="020B0604020202020204" pitchFamily="34" charset="0"/>
            </a:endParaRPr>
          </a:p>
        </p:txBody>
      </p:sp>
      <p:sp>
        <p:nvSpPr>
          <p:cNvPr id="221" name="Google Shape;221;p11"/>
          <p:cNvSpPr txBox="1">
            <a:spLocks noGrp="1"/>
          </p:cNvSpPr>
          <p:nvPr>
            <p:ph idx="1"/>
          </p:nvPr>
        </p:nvSpPr>
        <p:spPr>
          <a:xfrm>
            <a:off x="774145" y="2050631"/>
            <a:ext cx="4693967" cy="4134756"/>
          </a:xfrm>
          <a:prstGeom prst="rect">
            <a:avLst/>
          </a:prstGeom>
          <a:noFill/>
          <a:ln>
            <a:noFill/>
          </a:ln>
        </p:spPr>
        <p:txBody>
          <a:bodyPr spcFirstLastPara="1" wrap="square" lIns="91425" tIns="45700" rIns="91425" bIns="45700" anchor="t" anchorCtr="0">
            <a:noAutofit/>
          </a:bodyPr>
          <a:lstStyle/>
          <a:p>
            <a:pPr marL="342900" indent="-342900"/>
            <a:r>
              <a:rPr lang="en-US" sz="2400" dirty="0"/>
              <a:t>Khi </a:t>
            </a:r>
            <a:r>
              <a:rPr lang="en-US" sz="2400" dirty="0" err="1"/>
              <a:t>thực</a:t>
            </a:r>
            <a:r>
              <a:rPr lang="en-US" sz="2400" dirty="0"/>
              <a:t> </a:t>
            </a:r>
            <a:r>
              <a:rPr lang="en-US" sz="2400" dirty="0" err="1"/>
              <a:t>hiện</a:t>
            </a:r>
            <a:r>
              <a:rPr lang="en-US" sz="2400" dirty="0"/>
              <a:t> </a:t>
            </a:r>
            <a:r>
              <a:rPr lang="en-US" sz="2400" dirty="0" err="1"/>
              <a:t>chuyển</a:t>
            </a:r>
            <a:r>
              <a:rPr lang="en-US" sz="2400" dirty="0"/>
              <a:t> </a:t>
            </a:r>
            <a:r>
              <a:rPr lang="en-US" sz="2400" dirty="0" err="1"/>
              <a:t>ngữ</a:t>
            </a:r>
            <a:r>
              <a:rPr lang="en-US" sz="2400" dirty="0"/>
              <a:t> </a:t>
            </a:r>
            <a:r>
              <a:rPr lang="en-US" sz="2400" dirty="0" err="1"/>
              <a:t>cảnh</a:t>
            </a:r>
            <a:r>
              <a:rPr lang="en-US" sz="2400" dirty="0"/>
              <a:t>, </a:t>
            </a:r>
            <a:r>
              <a:rPr lang="en-US" sz="2400" i="1" dirty="0">
                <a:gradFill flip="none" rotWithShape="1">
                  <a:gsLst>
                    <a:gs pos="0">
                      <a:srgbClr val="0072FF"/>
                    </a:gs>
                    <a:gs pos="100000">
                      <a:srgbClr val="00C6FF"/>
                    </a:gs>
                  </a:gsLst>
                  <a:lin ang="2700000" scaled="1"/>
                  <a:tileRect/>
                </a:gradFill>
              </a:rPr>
              <a:t>kernel thread</a:t>
            </a:r>
            <a:r>
              <a:rPr lang="en-US" sz="2400" dirty="0">
                <a:gradFill flip="none" rotWithShape="1">
                  <a:gsLst>
                    <a:gs pos="0">
                      <a:srgbClr val="0072FF"/>
                    </a:gs>
                    <a:gs pos="100000">
                      <a:srgbClr val="00C6FF"/>
                    </a:gs>
                  </a:gsLst>
                  <a:lin ang="2700000" scaled="1"/>
                  <a:tileRect/>
                </a:gradFill>
              </a:rPr>
              <a:t> </a:t>
            </a:r>
            <a:r>
              <a:rPr lang="en-US" sz="2400" dirty="0" err="1"/>
              <a:t>sẽ</a:t>
            </a:r>
            <a:r>
              <a:rPr lang="en-US" sz="2400" dirty="0"/>
              <a:t> </a:t>
            </a:r>
            <a:r>
              <a:rPr lang="en-US" sz="2400" dirty="0" err="1"/>
              <a:t>sử</a:t>
            </a:r>
            <a:r>
              <a:rPr lang="en-US" sz="2400" dirty="0"/>
              <a:t> </a:t>
            </a:r>
            <a:r>
              <a:rPr lang="en-US" sz="2400" dirty="0" err="1"/>
              <a:t>dụng</a:t>
            </a:r>
            <a:r>
              <a:rPr lang="en-US" sz="2400" dirty="0"/>
              <a:t> CPU, </a:t>
            </a:r>
            <a:r>
              <a:rPr lang="en-US" sz="2400" dirty="0" err="1"/>
              <a:t>không</a:t>
            </a:r>
            <a:r>
              <a:rPr lang="en-US" sz="2400" dirty="0"/>
              <a:t> </a:t>
            </a:r>
            <a:r>
              <a:rPr lang="en-US" sz="2400" dirty="0" err="1"/>
              <a:t>phải</a:t>
            </a:r>
            <a:r>
              <a:rPr lang="en-US" sz="2400" dirty="0"/>
              <a:t> </a:t>
            </a:r>
            <a:r>
              <a:rPr lang="en-US" sz="2400" i="1" dirty="0">
                <a:gradFill flip="none" rotWithShape="1">
                  <a:gsLst>
                    <a:gs pos="0">
                      <a:schemeClr val="accent2">
                        <a:lumMod val="75000"/>
                      </a:schemeClr>
                    </a:gs>
                    <a:gs pos="100000">
                      <a:schemeClr val="accent3">
                        <a:lumMod val="75000"/>
                      </a:schemeClr>
                    </a:gs>
                  </a:gsLst>
                  <a:lin ang="2700000" scaled="1"/>
                  <a:tileRect/>
                </a:gradFill>
              </a:rPr>
              <a:t>user thread</a:t>
            </a:r>
            <a:r>
              <a:rPr lang="en-US" sz="2400" dirty="0"/>
              <a:t>.</a:t>
            </a:r>
            <a:endParaRPr sz="2400" dirty="0"/>
          </a:p>
          <a:p>
            <a:pPr marL="342900" indent="-342900"/>
            <a:r>
              <a:rPr lang="en-US" sz="2400" b="1" dirty="0" err="1"/>
              <a:t>Phí</a:t>
            </a:r>
            <a:r>
              <a:rPr lang="en-US" sz="2400" dirty="0"/>
              <a:t> </a:t>
            </a:r>
            <a:r>
              <a:rPr lang="en-US" sz="2400" b="1" dirty="0" err="1"/>
              <a:t>tổn</a:t>
            </a:r>
            <a:r>
              <a:rPr lang="en-US" sz="2400" b="1" dirty="0"/>
              <a:t> </a:t>
            </a:r>
            <a:r>
              <a:rPr lang="en-US" sz="2400" b="1" dirty="0" err="1"/>
              <a:t>hệ</a:t>
            </a:r>
            <a:r>
              <a:rPr lang="en-US" sz="2400" b="1" dirty="0"/>
              <a:t> </a:t>
            </a:r>
            <a:r>
              <a:rPr lang="en-US" sz="2400" b="1" dirty="0" err="1"/>
              <a:t>thống</a:t>
            </a:r>
            <a:r>
              <a:rPr lang="en-US" sz="2400" b="1" dirty="0"/>
              <a:t> (OS Overhead): </a:t>
            </a:r>
            <a:r>
              <a:rPr lang="en-US" sz="2400" dirty="0" err="1"/>
              <a:t>thời</a:t>
            </a:r>
            <a:r>
              <a:rPr lang="en-US" sz="2400" dirty="0"/>
              <a:t> </a:t>
            </a:r>
            <a:r>
              <a:rPr lang="en-US" sz="2400" dirty="0" err="1"/>
              <a:t>gian</a:t>
            </a:r>
            <a:r>
              <a:rPr lang="en-US" sz="2400" dirty="0"/>
              <a:t> OS </a:t>
            </a:r>
            <a:r>
              <a:rPr lang="en-US" sz="2400" dirty="0" err="1"/>
              <a:t>sử</a:t>
            </a:r>
            <a:r>
              <a:rPr lang="en-US" sz="2400" dirty="0"/>
              <a:t> </a:t>
            </a:r>
            <a:r>
              <a:rPr lang="en-US" sz="2400" dirty="0" err="1"/>
              <a:t>dụng</a:t>
            </a:r>
            <a:r>
              <a:rPr lang="en-US" sz="2400" dirty="0"/>
              <a:t> CPU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chuyển</a:t>
            </a:r>
            <a:r>
              <a:rPr lang="en-US" sz="2400" dirty="0"/>
              <a:t> </a:t>
            </a:r>
            <a:r>
              <a:rPr lang="en-US" sz="2400" dirty="0" err="1"/>
              <a:t>ngữ</a:t>
            </a:r>
            <a:r>
              <a:rPr lang="en-US" sz="2400" dirty="0"/>
              <a:t> </a:t>
            </a:r>
            <a:r>
              <a:rPr lang="en-US" sz="2400" dirty="0" err="1"/>
              <a:t>cảnh</a:t>
            </a:r>
            <a:r>
              <a:rPr lang="en-US" sz="2400" dirty="0"/>
              <a:t>.</a:t>
            </a:r>
            <a:endParaRPr sz="2400" dirty="0"/>
          </a:p>
        </p:txBody>
      </p:sp>
      <p:sp>
        <p:nvSpPr>
          <p:cNvPr id="224" name="Google Shape;224;p1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D30074D-702B-9E32-0958-F78DD34DAB39}"/>
              </a:ext>
            </a:extLst>
          </p:cNvPr>
          <p:cNvSpPr>
            <a:spLocks noGrp="1"/>
          </p:cNvSpPr>
          <p:nvPr>
            <p:ph type="sldNum" sz="quarter" idx="12"/>
          </p:nvPr>
        </p:nvSpPr>
        <p:spPr/>
        <p:txBody>
          <a:bodyPr/>
          <a:lstStyle/>
          <a:p>
            <a:fld id="{00000000-1234-1234-1234-123412341234}" type="slidenum">
              <a:rPr lang="en-US" smtClean="0"/>
              <a:pPr/>
              <a:t>240</a:t>
            </a:fld>
            <a:endParaRPr lang="en-US"/>
          </a:p>
        </p:txBody>
      </p:sp>
      <p:sp>
        <p:nvSpPr>
          <p:cNvPr id="5" name="TextBox 4">
            <a:extLst>
              <a:ext uri="{FF2B5EF4-FFF2-40B4-BE49-F238E27FC236}">
                <a16:creationId xmlns:a16="http://schemas.microsoft.com/office/drawing/2014/main" id="{49146AB5-1A9D-4E24-ABAB-D5D5953A588A}"/>
              </a:ext>
            </a:extLst>
          </p:cNvPr>
          <p:cNvSpPr txBox="1"/>
          <p:nvPr/>
        </p:nvSpPr>
        <p:spPr>
          <a:xfrm>
            <a:off x="5827776" y="2050631"/>
            <a:ext cx="6099048" cy="4450001"/>
          </a:xfrm>
          <a:prstGeom prst="rect">
            <a:avLst/>
          </a:prstGeom>
          <a:noFill/>
        </p:spPr>
        <p:txBody>
          <a:bodyPr wrap="square">
            <a:spAutoFit/>
          </a:bodyPr>
          <a:lstStyle/>
          <a:p>
            <a:pPr marL="342900" indent="-342900">
              <a:lnSpc>
                <a:spcPct val="130000"/>
              </a:lnSpc>
              <a:spcBef>
                <a:spcPts val="300"/>
              </a:spcBef>
              <a:spcAft>
                <a:spcPts val="300"/>
              </a:spcAft>
              <a:buFont typeface="Arial" panose="020B0604020202020204" pitchFamily="34" charset="0"/>
              <a:buChar char="•"/>
            </a:pPr>
            <a:r>
              <a:rPr lang="vi-VN" sz="2400" dirty="0"/>
              <a:t>Hiệu suất hệ thống: tùy thuộc vào kích thước của </a:t>
            </a:r>
            <a:r>
              <a:rPr lang="vi-VN" sz="2400" i="1" dirty="0">
                <a:gradFill flip="none" rotWithShape="1">
                  <a:gsLst>
                    <a:gs pos="0">
                      <a:srgbClr val="0072FF"/>
                    </a:gs>
                    <a:gs pos="100000">
                      <a:srgbClr val="00C6FF"/>
                    </a:gs>
                  </a:gsLst>
                  <a:lin ang="2700000" scaled="1"/>
                  <a:tileRect/>
                </a:gradFill>
              </a:rPr>
              <a:t>quantum time </a:t>
            </a:r>
          </a:p>
          <a:p>
            <a:pPr marL="800100" lvl="1" indent="-342900">
              <a:lnSpc>
                <a:spcPct val="130000"/>
              </a:lnSpc>
              <a:spcBef>
                <a:spcPts val="300"/>
              </a:spcBef>
              <a:spcAft>
                <a:spcPts val="300"/>
              </a:spcAft>
              <a:buFont typeface="Arial" panose="020B0604020202020204" pitchFamily="34" charset="0"/>
              <a:buChar char="•"/>
            </a:pPr>
            <a:r>
              <a:rPr lang="vi-VN" sz="2000" b="1" dirty="0"/>
              <a:t>Nếu quantum time </a:t>
            </a:r>
            <a:r>
              <a:rPr lang="vi-VN" sz="2000" b="1" u="sng" dirty="0"/>
              <a:t>ngắn</a:t>
            </a:r>
            <a:r>
              <a:rPr lang="vi-VN" sz="2000" dirty="0"/>
              <a:t>: thời gian đáp ứng nhanh, nhưng phí tổn hệ thống lớn do số lần chuyển ngữ cảnh t</a:t>
            </a:r>
            <a:r>
              <a:rPr lang="en-US" sz="2000" dirty="0">
                <a:latin typeface="Arial" panose="020B0604020202020204" pitchFamily="34" charset="0"/>
                <a:cs typeface="Arial" panose="020B0604020202020204" pitchFamily="34" charset="0"/>
              </a:rPr>
              <a:t>ă</a:t>
            </a:r>
            <a:r>
              <a:rPr lang="vi-VN" sz="2000" dirty="0"/>
              <a:t>ng</a:t>
            </a:r>
            <a:r>
              <a:rPr lang="en-US" sz="2000" dirty="0"/>
              <a:t>.</a:t>
            </a:r>
            <a:endParaRPr lang="vi-VN" sz="2000" dirty="0"/>
          </a:p>
          <a:p>
            <a:pPr marL="800100" lvl="1" indent="-342900">
              <a:lnSpc>
                <a:spcPct val="130000"/>
              </a:lnSpc>
              <a:spcBef>
                <a:spcPts val="300"/>
              </a:spcBef>
              <a:spcAft>
                <a:spcPts val="300"/>
              </a:spcAft>
              <a:buFont typeface="Arial" panose="020B0604020202020204" pitchFamily="34" charset="0"/>
              <a:buChar char="•"/>
            </a:pPr>
            <a:r>
              <a:rPr lang="vi-VN" sz="2000" b="1" dirty="0"/>
              <a:t>Nếu quantum time </a:t>
            </a:r>
            <a:r>
              <a:rPr lang="vi-VN" sz="2000" b="1" u="sng" dirty="0"/>
              <a:t>dài</a:t>
            </a:r>
            <a:r>
              <a:rPr lang="vi-VN" sz="2000" dirty="0"/>
              <a:t>: hiệu quả sử dụng CPU tốt hơn, nhưng thời gian đáp ứng cũng lớn.</a:t>
            </a:r>
          </a:p>
          <a:p>
            <a:pPr marL="800100" lvl="1" indent="-342900">
              <a:lnSpc>
                <a:spcPct val="130000"/>
              </a:lnSpc>
              <a:spcBef>
                <a:spcPts val="300"/>
              </a:spcBef>
              <a:spcAft>
                <a:spcPts val="300"/>
              </a:spcAft>
              <a:buFont typeface="Arial" panose="020B0604020202020204" pitchFamily="34" charset="0"/>
              <a:buChar char="•"/>
            </a:pPr>
            <a:r>
              <a:rPr lang="vi-VN" sz="2000" b="1" dirty="0">
                <a:gradFill>
                  <a:gsLst>
                    <a:gs pos="0">
                      <a:schemeClr val="accent2">
                        <a:lumMod val="75000"/>
                      </a:schemeClr>
                    </a:gs>
                    <a:gs pos="100000">
                      <a:schemeClr val="accent3">
                        <a:lumMod val="75000"/>
                      </a:schemeClr>
                    </a:gs>
                  </a:gsLst>
                  <a:lin ang="2700000" scaled="1"/>
                </a:gradFill>
              </a:rPr>
              <a:t>Nếu quantum time quá lớn, RR trở thành FCFS</a:t>
            </a:r>
            <a:r>
              <a:rPr lang="vi-VN" sz="2000" dirty="0"/>
              <a:t>.</a:t>
            </a:r>
            <a:endParaRPr lang="en-VN" dirty="0"/>
          </a:p>
        </p:txBody>
      </p:sp>
      <p:sp>
        <p:nvSpPr>
          <p:cNvPr id="6" name="Google Shape;199;p9">
            <a:extLst>
              <a:ext uri="{FF2B5EF4-FFF2-40B4-BE49-F238E27FC236}">
                <a16:creationId xmlns:a16="http://schemas.microsoft.com/office/drawing/2014/main" id="{ACEB7621-CDFC-1572-B26B-78B4FF5789CA}"/>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4.5. Round Robin (RR)</a:t>
            </a:r>
          </a:p>
        </p:txBody>
      </p:sp>
    </p:spTree>
    <p:extLst>
      <p:ext uri="{BB962C8B-B14F-4D97-AF65-F5344CB8AC3E}">
        <p14:creationId xmlns:p14="http://schemas.microsoft.com/office/powerpoint/2010/main" val="164238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 calcmode="lin" valueType="num">
                                      <p:cBhvr additive="base">
                                        <p:cTn id="7"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1">
                                            <p:txEl>
                                              <p:pRg st="1" end="1"/>
                                            </p:txEl>
                                          </p:spTgt>
                                        </p:tgtEl>
                                        <p:attrNameLst>
                                          <p:attrName>style.visibility</p:attrName>
                                        </p:attrNameLst>
                                      </p:cBhvr>
                                      <p:to>
                                        <p:strVal val="visible"/>
                                      </p:to>
                                    </p:set>
                                    <p:anim calcmode="lin" valueType="num">
                                      <p:cBhvr additive="base">
                                        <p:cTn id="13" dur="500" fill="hold"/>
                                        <p:tgtEl>
                                          <p:spTgt spid="22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2"/>
          <p:cNvSpPr txBox="1">
            <a:spLocks noGrp="1"/>
          </p:cNvSpPr>
          <p:nvPr>
            <p:ph type="title"/>
          </p:nvPr>
        </p:nvSpPr>
        <p:spPr>
          <a:xfrm>
            <a:off x="774145" y="1167382"/>
            <a:ext cx="3858749"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Cách chọn</a:t>
            </a:r>
            <a:r>
              <a:rPr lang="en-US" sz="2400" dirty="0">
                <a:solidFill>
                  <a:schemeClr val="bg1"/>
                </a:solidFill>
                <a:latin typeface="Arial" panose="020B0604020202020204" pitchFamily="34" charset="0"/>
                <a:ea typeface="+mn-ea"/>
                <a:cs typeface="Arial" panose="020B0604020202020204" pitchFamily="34" charset="0"/>
              </a:rPr>
              <a:t> quantum time</a:t>
            </a:r>
            <a:endParaRPr sz="2400" dirty="0">
              <a:solidFill>
                <a:schemeClr val="bg1"/>
              </a:solidFill>
              <a:latin typeface="Arial" panose="020B0604020202020204" pitchFamily="34" charset="0"/>
              <a:ea typeface="+mn-ea"/>
              <a:cs typeface="Arial" panose="020B0604020202020204" pitchFamily="34" charset="0"/>
            </a:endParaRPr>
          </a:p>
        </p:txBody>
      </p:sp>
      <p:sp>
        <p:nvSpPr>
          <p:cNvPr id="231" name="Google Shape;231;p12"/>
          <p:cNvSpPr txBox="1">
            <a:spLocks noGrp="1"/>
          </p:cNvSpPr>
          <p:nvPr>
            <p:ph idx="1"/>
          </p:nvPr>
        </p:nvSpPr>
        <p:spPr>
          <a:xfrm>
            <a:off x="774145" y="1819656"/>
            <a:ext cx="10579654" cy="4357307"/>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200" dirty="0"/>
              <a:t>Quantum time </a:t>
            </a:r>
            <a:r>
              <a:rPr lang="en-US" sz="2200" dirty="0" err="1"/>
              <a:t>và</a:t>
            </a:r>
            <a:r>
              <a:rPr lang="en-US" sz="2200" dirty="0"/>
              <a:t> </a:t>
            </a:r>
            <a:r>
              <a:rPr lang="en-US" sz="2200" dirty="0" err="1"/>
              <a:t>thời</a:t>
            </a:r>
            <a:r>
              <a:rPr lang="en-US" sz="2200" dirty="0"/>
              <a:t> </a:t>
            </a:r>
            <a:r>
              <a:rPr lang="en-US" sz="2200" dirty="0" err="1"/>
              <a:t>gian</a:t>
            </a:r>
            <a:r>
              <a:rPr lang="en-US" sz="2200" dirty="0"/>
              <a:t> </a:t>
            </a:r>
            <a:r>
              <a:rPr lang="en-US" sz="2200" dirty="0" err="1"/>
              <a:t>cho</a:t>
            </a:r>
            <a:r>
              <a:rPr lang="en-US" sz="2200" dirty="0"/>
              <a:t> </a:t>
            </a:r>
            <a:r>
              <a:rPr lang="en-US" sz="2200" dirty="0" err="1"/>
              <a:t>chuyển</a:t>
            </a:r>
            <a:r>
              <a:rPr lang="en-US" sz="2200" dirty="0"/>
              <a:t> </a:t>
            </a:r>
            <a:r>
              <a:rPr lang="en-US" sz="2200" dirty="0" err="1"/>
              <a:t>ngữ</a:t>
            </a:r>
            <a:r>
              <a:rPr lang="en-US" sz="2200" dirty="0"/>
              <a:t> </a:t>
            </a:r>
            <a:r>
              <a:rPr lang="en-US" sz="2200" dirty="0" err="1"/>
              <a:t>cảnh</a:t>
            </a:r>
            <a:r>
              <a:rPr lang="en-US" sz="2200" dirty="0"/>
              <a:t>:</a:t>
            </a:r>
            <a:endParaRPr sz="2200" dirty="0"/>
          </a:p>
          <a:p>
            <a:pPr marL="742950" lvl="1" indent="-285750">
              <a:buFont typeface="Noto Sans Symbols"/>
              <a:buChar char="▪"/>
            </a:pPr>
            <a:r>
              <a:rPr lang="en-US" sz="2200" dirty="0" err="1"/>
              <a:t>Nếu</a:t>
            </a:r>
            <a:r>
              <a:rPr lang="en-US" sz="2200" dirty="0"/>
              <a:t> quantum time </a:t>
            </a:r>
            <a:r>
              <a:rPr lang="en-US" sz="2200" dirty="0" err="1"/>
              <a:t>là</a:t>
            </a:r>
            <a:r>
              <a:rPr lang="en-US" sz="2200" dirty="0"/>
              <a:t> 20 </a:t>
            </a:r>
            <a:r>
              <a:rPr lang="en-US" sz="2200" dirty="0" err="1"/>
              <a:t>ms</a:t>
            </a:r>
            <a:r>
              <a:rPr lang="en-US" sz="2200" dirty="0"/>
              <a:t> </a:t>
            </a:r>
            <a:r>
              <a:rPr lang="en-US" sz="2200" dirty="0" err="1"/>
              <a:t>và</a:t>
            </a:r>
            <a:r>
              <a:rPr lang="en-US" sz="2200" dirty="0"/>
              <a:t> </a:t>
            </a:r>
            <a:r>
              <a:rPr lang="en-US" sz="2200" dirty="0" err="1"/>
              <a:t>thời</a:t>
            </a:r>
            <a:r>
              <a:rPr lang="en-US" sz="2200" dirty="0"/>
              <a:t> </a:t>
            </a:r>
            <a:r>
              <a:rPr lang="en-US" sz="2200" dirty="0" err="1"/>
              <a:t>gian</a:t>
            </a:r>
            <a:r>
              <a:rPr lang="en-US" sz="2200" dirty="0"/>
              <a:t> </a:t>
            </a:r>
            <a:r>
              <a:rPr lang="en-US" sz="2200" dirty="0" err="1"/>
              <a:t>chuyển</a:t>
            </a:r>
            <a:r>
              <a:rPr lang="en-US" sz="2200" dirty="0"/>
              <a:t> </a:t>
            </a:r>
            <a:r>
              <a:rPr lang="en-US" sz="2200" dirty="0" err="1"/>
              <a:t>ngữ</a:t>
            </a:r>
            <a:r>
              <a:rPr lang="en-US" sz="2200" dirty="0"/>
              <a:t> </a:t>
            </a:r>
            <a:r>
              <a:rPr lang="en-US" sz="2200" dirty="0" err="1"/>
              <a:t>cảnh</a:t>
            </a:r>
            <a:r>
              <a:rPr lang="en-US" sz="2200" dirty="0"/>
              <a:t> </a:t>
            </a:r>
            <a:r>
              <a:rPr lang="en-US" sz="2200" dirty="0" err="1"/>
              <a:t>là</a:t>
            </a:r>
            <a:r>
              <a:rPr lang="en-US" sz="2200" dirty="0"/>
              <a:t> 5 </a:t>
            </a:r>
            <a:r>
              <a:rPr lang="en-US" sz="2200" dirty="0" err="1"/>
              <a:t>ms</a:t>
            </a:r>
            <a:r>
              <a:rPr lang="en-US" sz="2200" dirty="0"/>
              <a:t>, </a:t>
            </a:r>
            <a:r>
              <a:rPr lang="en-US" sz="2200" dirty="0" err="1"/>
              <a:t>như</a:t>
            </a:r>
            <a:r>
              <a:rPr lang="en-US" sz="2200" dirty="0"/>
              <a:t> </a:t>
            </a:r>
            <a:r>
              <a:rPr lang="en-US" sz="2200" dirty="0" err="1"/>
              <a:t>vậy</a:t>
            </a:r>
            <a:r>
              <a:rPr lang="en-US" sz="2200" dirty="0"/>
              <a:t> OS overhead </a:t>
            </a:r>
            <a:r>
              <a:rPr lang="en-US" sz="2200" dirty="0" err="1"/>
              <a:t>chiếm</a:t>
            </a:r>
            <a:r>
              <a:rPr lang="en-US" sz="2200" dirty="0"/>
              <a:t> 5/25 = 20%.</a:t>
            </a:r>
            <a:endParaRPr sz="2200" dirty="0"/>
          </a:p>
          <a:p>
            <a:pPr marL="742950" lvl="1" indent="-285750">
              <a:buFont typeface="Noto Sans Symbols"/>
              <a:buChar char="▪"/>
            </a:pPr>
            <a:r>
              <a:rPr lang="en-US" sz="2200" dirty="0" err="1"/>
              <a:t>Nếu</a:t>
            </a:r>
            <a:r>
              <a:rPr lang="en-US" sz="2200" dirty="0"/>
              <a:t> quantum </a:t>
            </a:r>
            <a:r>
              <a:rPr lang="en-US" sz="2200" dirty="0" err="1"/>
              <a:t>là</a:t>
            </a:r>
            <a:r>
              <a:rPr lang="en-US" sz="2200" dirty="0"/>
              <a:t> 500 </a:t>
            </a:r>
            <a:r>
              <a:rPr lang="en-US" sz="2200" dirty="0" err="1"/>
              <a:t>ms</a:t>
            </a:r>
            <a:r>
              <a:rPr lang="en-US" sz="2200" dirty="0"/>
              <a:t>, </a:t>
            </a:r>
            <a:r>
              <a:rPr lang="en-US" sz="2200" dirty="0" err="1"/>
              <a:t>thì</a:t>
            </a:r>
            <a:r>
              <a:rPr lang="en-US" sz="2200" dirty="0"/>
              <a:t> </a:t>
            </a:r>
            <a:r>
              <a:rPr lang="en-US" sz="2200" dirty="0" err="1"/>
              <a:t>phí</a:t>
            </a:r>
            <a:r>
              <a:rPr lang="en-US" sz="2200" dirty="0"/>
              <a:t> </a:t>
            </a:r>
            <a:r>
              <a:rPr lang="en-US" sz="2200" dirty="0" err="1"/>
              <a:t>tổn</a:t>
            </a:r>
            <a:r>
              <a:rPr lang="en-US" sz="2200" dirty="0"/>
              <a:t> </a:t>
            </a:r>
            <a:r>
              <a:rPr lang="en-US" sz="2200" dirty="0" err="1"/>
              <a:t>chỉ</a:t>
            </a:r>
            <a:r>
              <a:rPr lang="en-US" sz="2200" dirty="0"/>
              <a:t> </a:t>
            </a:r>
            <a:r>
              <a:rPr lang="en-US" sz="2200" dirty="0" err="1"/>
              <a:t>còn</a:t>
            </a:r>
            <a:r>
              <a:rPr lang="en-US" sz="2200" dirty="0"/>
              <a:t> 1%. </a:t>
            </a:r>
            <a:r>
              <a:rPr lang="en-US" sz="2200" dirty="0" err="1"/>
              <a:t>Nhưng</a:t>
            </a:r>
            <a:r>
              <a:rPr lang="en-US" sz="2200" dirty="0"/>
              <a:t> </a:t>
            </a:r>
            <a:r>
              <a:rPr lang="en-US" sz="2200" dirty="0" err="1"/>
              <a:t>nếu</a:t>
            </a:r>
            <a:r>
              <a:rPr lang="en-US" sz="2200" dirty="0"/>
              <a:t> </a:t>
            </a:r>
            <a:r>
              <a:rPr lang="en-US" sz="2200" dirty="0" err="1"/>
              <a:t>có</a:t>
            </a:r>
            <a:r>
              <a:rPr lang="en-US" sz="2200" dirty="0"/>
              <a:t> </a:t>
            </a:r>
            <a:r>
              <a:rPr lang="en-US" sz="2200" dirty="0" err="1"/>
              <a:t>nhiều</a:t>
            </a:r>
            <a:r>
              <a:rPr lang="en-US" sz="2200" dirty="0"/>
              <a:t> </a:t>
            </a:r>
            <a:r>
              <a:rPr lang="en-US" sz="2200" dirty="0" err="1"/>
              <a:t>người</a:t>
            </a:r>
            <a:r>
              <a:rPr lang="en-US" sz="2200" dirty="0"/>
              <a:t> </a:t>
            </a:r>
            <a:r>
              <a:rPr lang="en-US" sz="2200" dirty="0" err="1"/>
              <a:t>sử</a:t>
            </a:r>
            <a:r>
              <a:rPr lang="en-US" sz="2200" dirty="0"/>
              <a:t> </a:t>
            </a:r>
            <a:r>
              <a:rPr lang="en-US" sz="2200" dirty="0" err="1"/>
              <a:t>dụng</a:t>
            </a:r>
            <a:r>
              <a:rPr lang="en-US" sz="2200" dirty="0"/>
              <a:t> </a:t>
            </a:r>
            <a:r>
              <a:rPr lang="en-US" sz="2200" dirty="0" err="1"/>
              <a:t>trên</a:t>
            </a:r>
            <a:r>
              <a:rPr lang="en-US" sz="2200" dirty="0"/>
              <a:t> </a:t>
            </a:r>
            <a:r>
              <a:rPr lang="en-US" sz="2200" dirty="0" err="1"/>
              <a:t>hệ</a:t>
            </a:r>
            <a:r>
              <a:rPr lang="en-US" sz="2200" dirty="0"/>
              <a:t> </a:t>
            </a:r>
            <a:r>
              <a:rPr lang="en-US" sz="2200" dirty="0" err="1"/>
              <a:t>thống</a:t>
            </a:r>
            <a:r>
              <a:rPr lang="en-US" sz="2200" dirty="0"/>
              <a:t> </a:t>
            </a:r>
            <a:r>
              <a:rPr lang="en-US" sz="2200" dirty="0" err="1"/>
              <a:t>và</a:t>
            </a:r>
            <a:r>
              <a:rPr lang="en-US" sz="2200" dirty="0"/>
              <a:t> </a:t>
            </a:r>
            <a:r>
              <a:rPr lang="en-US" sz="2200" dirty="0" err="1"/>
              <a:t>thuộc</a:t>
            </a:r>
            <a:r>
              <a:rPr lang="en-US" sz="2200" dirty="0"/>
              <a:t> </a:t>
            </a:r>
            <a:r>
              <a:rPr lang="en-US" sz="2200" dirty="0" err="1"/>
              <a:t>loại</a:t>
            </a:r>
            <a:r>
              <a:rPr lang="en-US" sz="2200" dirty="0"/>
              <a:t> interactive </a:t>
            </a:r>
            <a:r>
              <a:rPr lang="en-US" sz="2200" dirty="0" err="1"/>
              <a:t>thì</a:t>
            </a:r>
            <a:r>
              <a:rPr lang="en-US" sz="2200" dirty="0"/>
              <a:t> </a:t>
            </a:r>
            <a:r>
              <a:rPr lang="en-US" sz="2200" dirty="0" err="1"/>
              <a:t>sẽ</a:t>
            </a:r>
            <a:r>
              <a:rPr lang="en-US" sz="2200" dirty="0"/>
              <a:t> </a:t>
            </a:r>
            <a:r>
              <a:rPr lang="en-US" sz="2200" dirty="0" err="1"/>
              <a:t>thấy</a:t>
            </a:r>
            <a:r>
              <a:rPr lang="en-US" sz="2200" dirty="0"/>
              <a:t> </a:t>
            </a:r>
            <a:r>
              <a:rPr lang="en-US" sz="2200" dirty="0" err="1"/>
              <a:t>đáp</a:t>
            </a:r>
            <a:r>
              <a:rPr lang="en-US" sz="2200" dirty="0"/>
              <a:t> </a:t>
            </a:r>
            <a:r>
              <a:rPr lang="en-US" sz="2200" dirty="0" err="1"/>
              <a:t>ứng</a:t>
            </a:r>
            <a:r>
              <a:rPr lang="en-US" sz="2200" dirty="0"/>
              <a:t> </a:t>
            </a:r>
            <a:r>
              <a:rPr lang="en-US" sz="2200" dirty="0" err="1"/>
              <a:t>rất</a:t>
            </a:r>
            <a:r>
              <a:rPr lang="en-US" sz="2200" dirty="0"/>
              <a:t> </a:t>
            </a:r>
            <a:r>
              <a:rPr lang="en-US" sz="2200" dirty="0" err="1"/>
              <a:t>chậm</a:t>
            </a:r>
            <a:r>
              <a:rPr lang="en-US" sz="2200" dirty="0"/>
              <a:t>.</a:t>
            </a:r>
            <a:endParaRPr sz="2200" dirty="0"/>
          </a:p>
          <a:p>
            <a:pPr marL="742950" lvl="1" indent="-285750">
              <a:buFont typeface="Noto Sans Symbols"/>
              <a:buChar char="▪"/>
            </a:pPr>
            <a:r>
              <a:rPr lang="en-US" sz="2200" dirty="0" err="1"/>
              <a:t>Tùy</a:t>
            </a:r>
            <a:r>
              <a:rPr lang="en-US" sz="2200" dirty="0"/>
              <a:t> </a:t>
            </a:r>
            <a:r>
              <a:rPr lang="en-US" sz="2200" dirty="0" err="1"/>
              <a:t>thuộc</a:t>
            </a:r>
            <a:r>
              <a:rPr lang="en-US" sz="2200" dirty="0"/>
              <a:t> </a:t>
            </a:r>
            <a:r>
              <a:rPr lang="en-US" sz="2200" dirty="0" err="1"/>
              <a:t>vào</a:t>
            </a:r>
            <a:r>
              <a:rPr lang="en-US" sz="2200" dirty="0"/>
              <a:t> </a:t>
            </a:r>
            <a:r>
              <a:rPr lang="en-US" sz="2200" dirty="0" err="1"/>
              <a:t>tập</a:t>
            </a:r>
            <a:r>
              <a:rPr lang="en-US" sz="2200" dirty="0"/>
              <a:t> </a:t>
            </a:r>
            <a:r>
              <a:rPr lang="en-US" sz="2200" dirty="0" err="1"/>
              <a:t>công</a:t>
            </a:r>
            <a:r>
              <a:rPr lang="en-US" sz="2200" dirty="0"/>
              <a:t> </a:t>
            </a:r>
            <a:r>
              <a:rPr lang="en-US" sz="2200" dirty="0" err="1"/>
              <a:t>việc</a:t>
            </a:r>
            <a:r>
              <a:rPr lang="en-US" sz="2200" dirty="0"/>
              <a:t> </a:t>
            </a:r>
            <a:r>
              <a:rPr lang="en-US" sz="2200" dirty="0" err="1"/>
              <a:t>mà</a:t>
            </a:r>
            <a:r>
              <a:rPr lang="en-US" sz="2200" dirty="0"/>
              <a:t> </a:t>
            </a:r>
            <a:r>
              <a:rPr lang="en-US" sz="2200" dirty="0" err="1"/>
              <a:t>lựa</a:t>
            </a:r>
            <a:r>
              <a:rPr lang="en-US" sz="2200" dirty="0"/>
              <a:t> </a:t>
            </a:r>
            <a:r>
              <a:rPr lang="en-US" sz="2200" dirty="0" err="1"/>
              <a:t>chọn</a:t>
            </a:r>
            <a:r>
              <a:rPr lang="en-US" sz="2200" dirty="0"/>
              <a:t> quantum time.</a:t>
            </a:r>
            <a:endParaRPr sz="2200" dirty="0"/>
          </a:p>
          <a:p>
            <a:pPr marL="742950" lvl="1" indent="-285750">
              <a:buFont typeface="Noto Sans Symbols"/>
              <a:buChar char="▪"/>
            </a:pPr>
            <a:r>
              <a:rPr lang="en-US" sz="2200" dirty="0"/>
              <a:t>Quantum time </a:t>
            </a:r>
            <a:r>
              <a:rPr lang="en-US" sz="2200" dirty="0" err="1"/>
              <a:t>nên</a:t>
            </a:r>
            <a:r>
              <a:rPr lang="en-US" sz="2200" dirty="0"/>
              <a:t> </a:t>
            </a:r>
            <a:r>
              <a:rPr lang="en-US" sz="2200" dirty="0" err="1"/>
              <a:t>lớn</a:t>
            </a:r>
            <a:r>
              <a:rPr lang="en-US" sz="2200" dirty="0"/>
              <a:t> </a:t>
            </a:r>
            <a:r>
              <a:rPr lang="en-US" sz="2200" dirty="0" err="1"/>
              <a:t>trong</a:t>
            </a:r>
            <a:r>
              <a:rPr lang="en-US" sz="2200" dirty="0"/>
              <a:t> </a:t>
            </a:r>
            <a:r>
              <a:rPr lang="en-US" sz="2200" dirty="0" err="1"/>
              <a:t>tương</a:t>
            </a:r>
            <a:r>
              <a:rPr lang="en-US" sz="2200" dirty="0"/>
              <a:t> </a:t>
            </a:r>
            <a:r>
              <a:rPr lang="en-US" sz="2200" dirty="0" err="1"/>
              <a:t>quan</a:t>
            </a:r>
            <a:r>
              <a:rPr lang="en-US" sz="2200" dirty="0"/>
              <a:t> so </a:t>
            </a:r>
            <a:r>
              <a:rPr lang="en-US" sz="2200" dirty="0" err="1"/>
              <a:t>sánh</a:t>
            </a:r>
            <a:r>
              <a:rPr lang="en-US" sz="2200" dirty="0"/>
              <a:t> </a:t>
            </a:r>
            <a:r>
              <a:rPr lang="en-US" sz="2200" dirty="0" err="1"/>
              <a:t>với</a:t>
            </a:r>
            <a:r>
              <a:rPr lang="en-US" sz="2200" dirty="0"/>
              <a:t> </a:t>
            </a:r>
            <a:r>
              <a:rPr lang="en-US" sz="2200" dirty="0" err="1"/>
              <a:t>thời</a:t>
            </a:r>
            <a:r>
              <a:rPr lang="en-US" sz="2200" dirty="0"/>
              <a:t> </a:t>
            </a:r>
            <a:r>
              <a:rPr lang="en-US" sz="2200" dirty="0" err="1"/>
              <a:t>gian</a:t>
            </a:r>
            <a:r>
              <a:rPr lang="en-US" sz="2200" dirty="0"/>
              <a:t> </a:t>
            </a:r>
            <a:r>
              <a:rPr lang="en-US" sz="2200" dirty="0" err="1"/>
              <a:t>cho</a:t>
            </a:r>
            <a:r>
              <a:rPr lang="en-US" sz="2200" dirty="0"/>
              <a:t> </a:t>
            </a:r>
            <a:r>
              <a:rPr lang="en-US" sz="2200" dirty="0" err="1"/>
              <a:t>chuyển</a:t>
            </a:r>
            <a:r>
              <a:rPr lang="en-US" sz="2200" dirty="0"/>
              <a:t> </a:t>
            </a:r>
            <a:r>
              <a:rPr lang="en-US" sz="2200" dirty="0" err="1"/>
              <a:t>ngữ</a:t>
            </a:r>
            <a:r>
              <a:rPr lang="en-US" sz="2200" dirty="0"/>
              <a:t> </a:t>
            </a:r>
            <a:r>
              <a:rPr lang="en-US" sz="2200" dirty="0" err="1"/>
              <a:t>cảnh</a:t>
            </a:r>
            <a:r>
              <a:rPr lang="en-US" sz="2200" dirty="0"/>
              <a:t>.</a:t>
            </a:r>
            <a:endParaRPr sz="2200" dirty="0"/>
          </a:p>
          <a:p>
            <a:pPr marL="1143000" lvl="2" indent="-228600"/>
            <a:r>
              <a:rPr lang="en-US" sz="2200" dirty="0" err="1"/>
              <a:t>Ví</a:t>
            </a:r>
            <a:r>
              <a:rPr lang="en-US" sz="2200" dirty="0"/>
              <a:t> </a:t>
            </a:r>
            <a:r>
              <a:rPr lang="en-US" sz="2200" dirty="0" err="1"/>
              <a:t>dụ</a:t>
            </a:r>
            <a:r>
              <a:rPr lang="en-US" sz="2200" dirty="0"/>
              <a:t> </a:t>
            </a:r>
            <a:r>
              <a:rPr lang="en-US" sz="2200" dirty="0" err="1"/>
              <a:t>với</a:t>
            </a:r>
            <a:r>
              <a:rPr lang="en-US" sz="2200" dirty="0"/>
              <a:t> 4.3 BSD UNIX, quantum time </a:t>
            </a:r>
            <a:r>
              <a:rPr lang="en-US" sz="2200" dirty="0" err="1"/>
              <a:t>là</a:t>
            </a:r>
            <a:r>
              <a:rPr lang="en-US" sz="2200" dirty="0"/>
              <a:t> 1s.</a:t>
            </a:r>
            <a:endParaRPr sz="2200" dirty="0"/>
          </a:p>
        </p:txBody>
      </p:sp>
      <p:sp>
        <p:nvSpPr>
          <p:cNvPr id="234" name="Google Shape;234;p1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E461150-93D8-4385-632E-8EEC1E3B4DF4}"/>
              </a:ext>
            </a:extLst>
          </p:cNvPr>
          <p:cNvSpPr>
            <a:spLocks noGrp="1"/>
          </p:cNvSpPr>
          <p:nvPr>
            <p:ph type="sldNum" sz="quarter" idx="12"/>
          </p:nvPr>
        </p:nvSpPr>
        <p:spPr/>
        <p:txBody>
          <a:bodyPr/>
          <a:lstStyle/>
          <a:p>
            <a:fld id="{00000000-1234-1234-1234-123412341234}" type="slidenum">
              <a:rPr lang="en-US" smtClean="0"/>
              <a:pPr/>
              <a:t>241</a:t>
            </a:fld>
            <a:endParaRPr lang="en-US"/>
          </a:p>
        </p:txBody>
      </p:sp>
      <p:sp>
        <p:nvSpPr>
          <p:cNvPr id="3" name="Google Shape;199;p9">
            <a:extLst>
              <a:ext uri="{FF2B5EF4-FFF2-40B4-BE49-F238E27FC236}">
                <a16:creationId xmlns:a16="http://schemas.microsoft.com/office/drawing/2014/main" id="{5BCE02A9-5C68-D94D-2A5C-D90BEE5B3A11}"/>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4.5. Round Robin (RR)</a:t>
            </a:r>
          </a:p>
        </p:txBody>
      </p:sp>
    </p:spTree>
    <p:extLst>
      <p:ext uri="{BB962C8B-B14F-4D97-AF65-F5344CB8AC3E}">
        <p14:creationId xmlns:p14="http://schemas.microsoft.com/office/powerpoint/2010/main" val="13609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anim calcmode="lin" valueType="num">
                                      <p:cBhvr additive="base">
                                        <p:cTn id="7" dur="500" fill="hold"/>
                                        <p:tgtEl>
                                          <p:spTgt spid="2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1">
                                            <p:txEl>
                                              <p:pRg st="1" end="1"/>
                                            </p:txEl>
                                          </p:spTgt>
                                        </p:tgtEl>
                                        <p:attrNameLst>
                                          <p:attrName>style.visibility</p:attrName>
                                        </p:attrNameLst>
                                      </p:cBhvr>
                                      <p:to>
                                        <p:strVal val="visible"/>
                                      </p:to>
                                    </p:set>
                                    <p:anim calcmode="lin" valueType="num">
                                      <p:cBhvr additive="base">
                                        <p:cTn id="13" dur="500" fill="hold"/>
                                        <p:tgtEl>
                                          <p:spTgt spid="2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1">
                                            <p:txEl>
                                              <p:pRg st="2" end="2"/>
                                            </p:txEl>
                                          </p:spTgt>
                                        </p:tgtEl>
                                        <p:attrNameLst>
                                          <p:attrName>style.visibility</p:attrName>
                                        </p:attrNameLst>
                                      </p:cBhvr>
                                      <p:to>
                                        <p:strVal val="visible"/>
                                      </p:to>
                                    </p:set>
                                    <p:anim calcmode="lin" valueType="num">
                                      <p:cBhvr additive="base">
                                        <p:cTn id="19" dur="500" fill="hold"/>
                                        <p:tgtEl>
                                          <p:spTgt spid="2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1">
                                            <p:txEl>
                                              <p:pRg st="3" end="3"/>
                                            </p:txEl>
                                          </p:spTgt>
                                        </p:tgtEl>
                                        <p:attrNameLst>
                                          <p:attrName>style.visibility</p:attrName>
                                        </p:attrNameLst>
                                      </p:cBhvr>
                                      <p:to>
                                        <p:strVal val="visible"/>
                                      </p:to>
                                    </p:set>
                                    <p:anim calcmode="lin" valueType="num">
                                      <p:cBhvr additive="base">
                                        <p:cTn id="25" dur="500" fill="hold"/>
                                        <p:tgtEl>
                                          <p:spTgt spid="2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1">
                                            <p:txEl>
                                              <p:pRg st="4" end="4"/>
                                            </p:txEl>
                                          </p:spTgt>
                                        </p:tgtEl>
                                        <p:attrNameLst>
                                          <p:attrName>style.visibility</p:attrName>
                                        </p:attrNameLst>
                                      </p:cBhvr>
                                      <p:to>
                                        <p:strVal val="visible"/>
                                      </p:to>
                                    </p:set>
                                    <p:anim calcmode="lin" valueType="num">
                                      <p:cBhvr additive="base">
                                        <p:cTn id="31" dur="500" fill="hold"/>
                                        <p:tgtEl>
                                          <p:spTgt spid="23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1">
                                            <p:txEl>
                                              <p:pRg st="5" end="5"/>
                                            </p:txEl>
                                          </p:spTgt>
                                        </p:tgtEl>
                                        <p:attrNameLst>
                                          <p:attrName>style.visibility</p:attrName>
                                        </p:attrNameLst>
                                      </p:cBhvr>
                                      <p:to>
                                        <p:strVal val="visible"/>
                                      </p:to>
                                    </p:set>
                                    <p:anim calcmode="lin" valueType="num">
                                      <p:cBhvr additive="base">
                                        <p:cTn id="35" dur="500" fill="hold"/>
                                        <p:tgtEl>
                                          <p:spTgt spid="23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Tóm tắt lại nội dung buổi học</a:t>
            </a:r>
            <a:endParaRPr/>
          </a:p>
        </p:txBody>
      </p:sp>
      <p:sp>
        <p:nvSpPr>
          <p:cNvPr id="691" name="Google Shape;691;p4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Các</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r>
              <a:rPr lang="en-US" dirty="0" err="1"/>
              <a:t>về</a:t>
            </a:r>
            <a:r>
              <a:rPr lang="en-US" dirty="0"/>
              <a:t> </a:t>
            </a:r>
            <a:r>
              <a:rPr lang="en-US" dirty="0" err="1"/>
              <a:t>định</a:t>
            </a:r>
            <a:r>
              <a:rPr lang="en-US" dirty="0"/>
              <a:t> </a:t>
            </a:r>
            <a:r>
              <a:rPr lang="en-US" dirty="0" err="1"/>
              <a:t>thời</a:t>
            </a:r>
            <a:endParaRPr dirty="0"/>
          </a:p>
          <a:p>
            <a:pPr marL="342900" indent="-342900"/>
            <a:r>
              <a:rPr lang="en-US" dirty="0" err="1"/>
              <a:t>Các</a:t>
            </a:r>
            <a:r>
              <a:rPr lang="en-US" dirty="0"/>
              <a:t> </a:t>
            </a:r>
            <a:r>
              <a:rPr lang="en-US" dirty="0" err="1"/>
              <a:t>bộ</a:t>
            </a:r>
            <a:r>
              <a:rPr lang="en-US" dirty="0"/>
              <a:t> </a:t>
            </a:r>
            <a:r>
              <a:rPr lang="en-US" dirty="0" err="1"/>
              <a:t>định</a:t>
            </a:r>
            <a:r>
              <a:rPr lang="en-US" dirty="0"/>
              <a:t> </a:t>
            </a:r>
            <a:r>
              <a:rPr lang="en-US" dirty="0" err="1"/>
              <a:t>thời</a:t>
            </a:r>
            <a:endParaRPr dirty="0"/>
          </a:p>
          <a:p>
            <a:pPr marL="342900" indent="-342900"/>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endParaRPr dirty="0"/>
          </a:p>
          <a:p>
            <a:pPr marL="342900" indent="-342900"/>
            <a:r>
              <a:rPr lang="en-US" dirty="0" err="1"/>
              <a:t>Các</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endParaRPr dirty="0"/>
          </a:p>
          <a:p>
            <a:pPr marL="742950" lvl="1" indent="-285750"/>
            <a:r>
              <a:rPr lang="en-US" dirty="0"/>
              <a:t>First-Come, First-Served (FCFS)</a:t>
            </a:r>
            <a:endParaRPr dirty="0"/>
          </a:p>
          <a:p>
            <a:pPr marL="742950" lvl="1" indent="-285750"/>
            <a:r>
              <a:rPr lang="en-US" dirty="0"/>
              <a:t>Shortest Job First (SJF)</a:t>
            </a:r>
            <a:endParaRPr dirty="0"/>
          </a:p>
          <a:p>
            <a:pPr marL="742950" lvl="1" indent="-285750"/>
            <a:r>
              <a:rPr lang="en-US" dirty="0"/>
              <a:t>Shortest Remaining Time First (SRTF)</a:t>
            </a:r>
            <a:endParaRPr dirty="0"/>
          </a:p>
          <a:p>
            <a:pPr marL="742950" lvl="1" indent="-285750"/>
            <a:r>
              <a:rPr lang="en-US" dirty="0"/>
              <a:t>Priority Scheduling</a:t>
            </a:r>
          </a:p>
          <a:p>
            <a:pPr marL="742950" lvl="1" indent="-285750"/>
            <a:r>
              <a:rPr lang="en-US" dirty="0"/>
              <a:t>Round Robin</a:t>
            </a:r>
            <a:endParaRPr dirty="0"/>
          </a:p>
        </p:txBody>
      </p:sp>
      <p:sp>
        <p:nvSpPr>
          <p:cNvPr id="689" name="Google Shape;689;p4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430B1177-A53D-6ED1-06F6-2412238B6939}"/>
              </a:ext>
            </a:extLst>
          </p:cNvPr>
          <p:cNvSpPr>
            <a:spLocks noGrp="1"/>
          </p:cNvSpPr>
          <p:nvPr>
            <p:ph type="sldNum" sz="quarter" idx="12"/>
          </p:nvPr>
        </p:nvSpPr>
        <p:spPr/>
        <p:txBody>
          <a:bodyPr/>
          <a:lstStyle/>
          <a:p>
            <a:fld id="{00000000-1234-1234-1234-123412341234}" type="slidenum">
              <a:rPr lang="en-US" smtClean="0"/>
              <a:pPr/>
              <a:t>242</a:t>
            </a:fld>
            <a:endParaRPr lang="en-US" dirty="0"/>
          </a:p>
        </p:txBody>
      </p:sp>
    </p:spTree>
    <p:extLst>
      <p:ext uri="{BB962C8B-B14F-4D97-AF65-F5344CB8AC3E}">
        <p14:creationId xmlns:p14="http://schemas.microsoft.com/office/powerpoint/2010/main" val="28079594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err="1"/>
              <a:t>Câu</a:t>
            </a:r>
            <a:r>
              <a:rPr lang="en-US" dirty="0"/>
              <a:t> </a:t>
            </a:r>
            <a:r>
              <a:rPr lang="en-US" dirty="0" err="1"/>
              <a:t>hỏi</a:t>
            </a:r>
            <a:r>
              <a:rPr lang="en-US" dirty="0"/>
              <a:t> </a:t>
            </a:r>
            <a:r>
              <a:rPr lang="en-US" dirty="0" err="1"/>
              <a:t>ôn</a:t>
            </a:r>
            <a:r>
              <a:rPr lang="en-US" dirty="0"/>
              <a:t> </a:t>
            </a:r>
            <a:r>
              <a:rPr lang="en-US" dirty="0" err="1"/>
              <a:t>tập</a:t>
            </a:r>
            <a:endParaRPr dirty="0"/>
          </a:p>
        </p:txBody>
      </p:sp>
      <p:sp>
        <p:nvSpPr>
          <p:cNvPr id="352" name="Google Shape;352;p2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Tại</a:t>
            </a:r>
            <a:r>
              <a:rPr lang="en-US" dirty="0"/>
              <a:t> </a:t>
            </a:r>
            <a:r>
              <a:rPr lang="en-US" dirty="0" err="1"/>
              <a:t>sao</a:t>
            </a:r>
            <a:r>
              <a:rPr lang="en-US" dirty="0"/>
              <a:t> </a:t>
            </a:r>
            <a:r>
              <a:rPr lang="en-US" dirty="0" err="1"/>
              <a:t>phải</a:t>
            </a:r>
            <a:r>
              <a:rPr lang="en-US" dirty="0"/>
              <a:t> </a:t>
            </a:r>
            <a:r>
              <a:rPr lang="en-US" dirty="0" err="1"/>
              <a:t>định</a:t>
            </a:r>
            <a:r>
              <a:rPr lang="en-US" dirty="0"/>
              <a:t> </a:t>
            </a:r>
            <a:r>
              <a:rPr lang="en-US" dirty="0" err="1"/>
              <a:t>thời</a:t>
            </a:r>
            <a:r>
              <a:rPr lang="en-US" dirty="0"/>
              <a:t>? </a:t>
            </a:r>
            <a:r>
              <a:rPr lang="en-US" dirty="0" err="1"/>
              <a:t>Nêu</a:t>
            </a:r>
            <a:r>
              <a:rPr lang="en-US" dirty="0"/>
              <a:t> </a:t>
            </a:r>
            <a:r>
              <a:rPr lang="en-US" dirty="0" err="1"/>
              <a:t>các</a:t>
            </a:r>
            <a:r>
              <a:rPr lang="en-US" dirty="0"/>
              <a:t> </a:t>
            </a:r>
            <a:r>
              <a:rPr lang="en-US" dirty="0" err="1"/>
              <a:t>bộ</a:t>
            </a:r>
            <a:r>
              <a:rPr lang="en-US" dirty="0"/>
              <a:t> </a:t>
            </a:r>
            <a:r>
              <a:rPr lang="en-US" dirty="0" err="1"/>
              <a:t>định</a:t>
            </a:r>
            <a:r>
              <a:rPr lang="en-US" dirty="0"/>
              <a:t> </a:t>
            </a:r>
            <a:r>
              <a:rPr lang="en-US" dirty="0" err="1"/>
              <a:t>thời</a:t>
            </a:r>
            <a:r>
              <a:rPr lang="en-US" dirty="0"/>
              <a:t> </a:t>
            </a:r>
            <a:r>
              <a:rPr lang="en-US" dirty="0" err="1"/>
              <a:t>và</a:t>
            </a:r>
            <a:r>
              <a:rPr lang="en-US" dirty="0"/>
              <a:t> </a:t>
            </a:r>
            <a:r>
              <a:rPr lang="en-US" dirty="0" err="1"/>
              <a:t>mô</a:t>
            </a:r>
            <a:r>
              <a:rPr lang="en-US" dirty="0"/>
              <a:t> </a:t>
            </a:r>
            <a:r>
              <a:rPr lang="en-US" dirty="0" err="1"/>
              <a:t>tả</a:t>
            </a:r>
            <a:r>
              <a:rPr lang="en-US" dirty="0"/>
              <a:t> </a:t>
            </a:r>
            <a:r>
              <a:rPr lang="en-US" dirty="0" err="1"/>
              <a:t>về</a:t>
            </a:r>
            <a:r>
              <a:rPr lang="en-US" dirty="0"/>
              <a:t> </a:t>
            </a:r>
            <a:r>
              <a:rPr lang="en-US" dirty="0" err="1"/>
              <a:t>chúng</a:t>
            </a:r>
            <a:r>
              <a:rPr lang="en-US" dirty="0"/>
              <a:t>?</a:t>
            </a:r>
            <a:endParaRPr dirty="0"/>
          </a:p>
          <a:p>
            <a:pPr marL="342900" indent="-342900"/>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CPU?</a:t>
            </a:r>
            <a:endParaRPr dirty="0"/>
          </a:p>
          <a:p>
            <a:pPr marL="342900" indent="-342900"/>
            <a:r>
              <a:rPr lang="en-US" dirty="0" err="1"/>
              <a:t>Có</a:t>
            </a:r>
            <a:r>
              <a:rPr lang="en-US" dirty="0"/>
              <a:t> bao </a:t>
            </a:r>
            <a:r>
              <a:rPr lang="en-US" dirty="0" err="1"/>
              <a:t>nhiêu</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Kể</a:t>
            </a:r>
            <a:r>
              <a:rPr lang="en-US" dirty="0"/>
              <a:t> </a:t>
            </a:r>
            <a:r>
              <a:rPr lang="en-US" dirty="0" err="1"/>
              <a:t>tên</a:t>
            </a:r>
            <a:r>
              <a:rPr lang="en-US" dirty="0"/>
              <a:t>?</a:t>
            </a:r>
            <a:endParaRPr dirty="0"/>
          </a:p>
          <a:p>
            <a:pPr marL="342900" indent="-342900"/>
            <a:r>
              <a:rPr lang="en-US" dirty="0" err="1"/>
              <a:t>Mô</a:t>
            </a:r>
            <a:r>
              <a:rPr lang="en-US" dirty="0"/>
              <a:t> </a:t>
            </a:r>
            <a:r>
              <a:rPr lang="en-US" dirty="0" err="1"/>
              <a:t>tả</a:t>
            </a:r>
            <a:r>
              <a:rPr lang="en-US" dirty="0"/>
              <a:t> </a:t>
            </a:r>
            <a:r>
              <a:rPr lang="en-US" dirty="0" err="1"/>
              <a:t>và</a:t>
            </a:r>
            <a:r>
              <a:rPr lang="en-US" dirty="0"/>
              <a:t> </a:t>
            </a:r>
            <a:r>
              <a:rPr lang="en-US" dirty="0" err="1"/>
              <a:t>nêu</a:t>
            </a:r>
            <a:r>
              <a:rPr lang="en-US" dirty="0"/>
              <a:t> </a:t>
            </a:r>
            <a:r>
              <a:rPr lang="en-US" dirty="0" err="1"/>
              <a:t>ưu</a:t>
            </a:r>
            <a:r>
              <a:rPr lang="en-US" dirty="0"/>
              <a:t> </a:t>
            </a:r>
            <a:r>
              <a:rPr lang="en-US" dirty="0" err="1"/>
              <a:t>điểm</a:t>
            </a:r>
            <a:r>
              <a:rPr lang="en-US" dirty="0"/>
              <a:t>, </a:t>
            </a:r>
            <a:r>
              <a:rPr lang="en-US" dirty="0" err="1"/>
              <a:t>nhược</a:t>
            </a:r>
            <a:r>
              <a:rPr lang="en-US" dirty="0"/>
              <a:t> </a:t>
            </a:r>
            <a:r>
              <a:rPr lang="en-US" dirty="0" err="1"/>
              <a:t>điểm</a:t>
            </a:r>
            <a:r>
              <a:rPr lang="en-US" dirty="0"/>
              <a:t> </a:t>
            </a:r>
            <a:r>
              <a:rPr lang="en-US" dirty="0" err="1"/>
              <a:t>của</a:t>
            </a:r>
            <a:r>
              <a:rPr lang="en-US" dirty="0"/>
              <a:t> </a:t>
            </a:r>
            <a:r>
              <a:rPr lang="en-US" dirty="0" err="1"/>
              <a:t>từng</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FCFS, SJF, SRTF, RR, Priority Scheduling.</a:t>
            </a:r>
            <a:endParaRPr dirty="0"/>
          </a:p>
          <a:p>
            <a:pPr marL="342900" indent="-190500">
              <a:spcBef>
                <a:spcPts val="480"/>
              </a:spcBef>
              <a:buSzPts val="2400"/>
              <a:buNone/>
            </a:pPr>
            <a:endParaRPr sz="2400" dirty="0"/>
          </a:p>
          <a:p>
            <a:pPr marL="342900" indent="-190500">
              <a:spcBef>
                <a:spcPts val="480"/>
              </a:spcBef>
              <a:buSzPts val="2400"/>
              <a:buNone/>
            </a:pPr>
            <a:endParaRPr sz="2400" dirty="0"/>
          </a:p>
          <a:p>
            <a:pPr marL="342900" indent="-190500">
              <a:spcBef>
                <a:spcPts val="480"/>
              </a:spcBef>
              <a:buSzPts val="2400"/>
              <a:buNone/>
            </a:pPr>
            <a:endParaRPr sz="2400" dirty="0"/>
          </a:p>
        </p:txBody>
      </p:sp>
      <p:sp>
        <p:nvSpPr>
          <p:cNvPr id="354" name="Google Shape;354;p2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AE37AD0-E90A-A12C-FE20-D090CE44CFDC}"/>
              </a:ext>
            </a:extLst>
          </p:cNvPr>
          <p:cNvSpPr>
            <a:spLocks noGrp="1"/>
          </p:cNvSpPr>
          <p:nvPr>
            <p:ph type="sldNum" sz="quarter" idx="12"/>
          </p:nvPr>
        </p:nvSpPr>
        <p:spPr/>
        <p:txBody>
          <a:bodyPr/>
          <a:lstStyle/>
          <a:p>
            <a:fld id="{00000000-1234-1234-1234-123412341234}" type="slidenum">
              <a:rPr lang="en-US" smtClean="0"/>
              <a:pPr/>
              <a:t>243</a:t>
            </a:fld>
            <a:endParaRPr lang="en-US"/>
          </a:p>
        </p:txBody>
      </p:sp>
    </p:spTree>
    <p:extLst>
      <p:ext uri="{BB962C8B-B14F-4D97-AF65-F5344CB8AC3E}">
        <p14:creationId xmlns:p14="http://schemas.microsoft.com/office/powerpoint/2010/main" val="217093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1</a:t>
            </a:r>
            <a:endParaRPr/>
          </a:p>
        </p:txBody>
      </p:sp>
      <p:sp>
        <p:nvSpPr>
          <p:cNvPr id="362" name="Google Shape;362;p24"/>
          <p:cNvSpPr txBox="1">
            <a:spLocks noGrp="1"/>
          </p:cNvSpPr>
          <p:nvPr>
            <p:ph idx="1"/>
          </p:nvPr>
        </p:nvSpPr>
        <p:spPr>
          <a:xfrm>
            <a:off x="774145" y="1078376"/>
            <a:ext cx="10579654" cy="2195175"/>
          </a:xfrm>
          <a:prstGeom prst="rect">
            <a:avLst/>
          </a:prstGeom>
          <a:noFill/>
          <a:ln>
            <a:noFill/>
          </a:ln>
        </p:spPr>
        <p:txBody>
          <a:bodyPr spcFirstLastPara="1" wrap="square" lIns="91425" tIns="45700" rIns="91425" bIns="45700" anchor="t" anchorCtr="0">
            <a:noAutofit/>
          </a:bodyPr>
          <a:lstStyle/>
          <a:p>
            <a:pPr marL="0" indent="0">
              <a:spcBef>
                <a:spcPts val="0"/>
              </a:spcBef>
              <a:buSzPts val="2400"/>
              <a:buNone/>
            </a:pP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giải</a:t>
            </a:r>
            <a:r>
              <a:rPr lang="en-US" sz="2200" dirty="0"/>
              <a:t> </a:t>
            </a:r>
            <a:r>
              <a:rPr lang="en-US" sz="2200" dirty="0" err="1"/>
              <a:t>thuật</a:t>
            </a:r>
            <a:r>
              <a:rPr lang="en-US" sz="2200" dirty="0"/>
              <a:t> FCFS, SJF, SRTF, Priority -Pre, RR (10) </a:t>
            </a:r>
            <a:r>
              <a:rPr lang="en-US" sz="2200" dirty="0" err="1"/>
              <a:t>để</a:t>
            </a:r>
            <a:r>
              <a:rPr lang="en-US" sz="2200" dirty="0"/>
              <a:t> </a:t>
            </a:r>
            <a:r>
              <a:rPr lang="en-US" sz="2200" dirty="0" err="1"/>
              <a:t>tính</a:t>
            </a:r>
            <a:r>
              <a:rPr lang="en-US" sz="2200" dirty="0"/>
              <a:t> </a:t>
            </a:r>
            <a:r>
              <a:rPr lang="en-US" sz="2200" dirty="0" err="1"/>
              <a:t>các</a:t>
            </a:r>
            <a:r>
              <a:rPr lang="en-US" sz="2200" dirty="0"/>
              <a:t> </a:t>
            </a:r>
            <a:r>
              <a:rPr lang="en-US" sz="2200" dirty="0" err="1"/>
              <a:t>giá</a:t>
            </a:r>
            <a:r>
              <a:rPr lang="en-US" sz="2200" dirty="0"/>
              <a:t> </a:t>
            </a:r>
            <a:r>
              <a:rPr lang="en-US" sz="2200" dirty="0" err="1"/>
              <a:t>trị</a:t>
            </a:r>
            <a:r>
              <a:rPr lang="en-US" sz="2200" dirty="0"/>
              <a:t> </a:t>
            </a:r>
            <a:r>
              <a:rPr lang="en-US" sz="2200" dirty="0" err="1"/>
              <a:t>thời</a:t>
            </a:r>
            <a:r>
              <a:rPr lang="en-US" sz="2200" dirty="0"/>
              <a:t> </a:t>
            </a:r>
            <a:r>
              <a:rPr lang="en-US" sz="2200" dirty="0" err="1"/>
              <a:t>gian</a:t>
            </a:r>
            <a:r>
              <a:rPr lang="en-US" sz="2200" dirty="0"/>
              <a:t> </a:t>
            </a:r>
            <a:r>
              <a:rPr lang="en-US" sz="2200" dirty="0" err="1"/>
              <a:t>đợi</a:t>
            </a:r>
            <a:r>
              <a:rPr lang="en-US" sz="2200" dirty="0"/>
              <a:t>, </a:t>
            </a:r>
            <a:r>
              <a:rPr lang="en-US" sz="2200" dirty="0" err="1"/>
              <a:t>thời</a:t>
            </a:r>
            <a:r>
              <a:rPr lang="en-US" sz="2200" dirty="0"/>
              <a:t> </a:t>
            </a:r>
            <a:r>
              <a:rPr lang="en-US" sz="2200" dirty="0" err="1"/>
              <a:t>gian</a:t>
            </a:r>
            <a:r>
              <a:rPr lang="en-US" sz="2200" dirty="0"/>
              <a:t> </a:t>
            </a:r>
            <a:r>
              <a:rPr lang="en-US" sz="2200" dirty="0" err="1"/>
              <a:t>đáp</a:t>
            </a:r>
            <a:r>
              <a:rPr lang="en-US" sz="2200" dirty="0"/>
              <a:t> </a:t>
            </a:r>
            <a:r>
              <a:rPr lang="en-US" sz="2200" dirty="0" err="1"/>
              <a:t>ứng</a:t>
            </a:r>
            <a:r>
              <a:rPr lang="en-US" sz="2200" dirty="0"/>
              <a:t>, </a:t>
            </a:r>
            <a:r>
              <a:rPr lang="en-US" sz="2200" dirty="0" err="1"/>
              <a:t>thời</a:t>
            </a:r>
            <a:r>
              <a:rPr lang="en-US" sz="2200" dirty="0"/>
              <a:t> </a:t>
            </a:r>
            <a:r>
              <a:rPr lang="en-US" sz="2200" dirty="0" err="1"/>
              <a:t>gian</a:t>
            </a:r>
            <a:r>
              <a:rPr lang="en-US" sz="2200" dirty="0"/>
              <a:t> </a:t>
            </a:r>
            <a:r>
              <a:rPr lang="en-US" sz="2200" dirty="0" err="1"/>
              <a:t>hoàn</a:t>
            </a:r>
            <a:r>
              <a:rPr lang="en-US" sz="2200" dirty="0"/>
              <a:t> </a:t>
            </a:r>
            <a:r>
              <a:rPr lang="en-US" sz="2200" dirty="0" err="1"/>
              <a:t>thành</a:t>
            </a:r>
            <a:r>
              <a:rPr lang="en-US" sz="2200" dirty="0"/>
              <a:t> </a:t>
            </a:r>
            <a:r>
              <a:rPr lang="en-US" sz="2200" dirty="0" err="1"/>
              <a:t>trung</a:t>
            </a:r>
            <a:r>
              <a:rPr lang="en-US" sz="2200" dirty="0"/>
              <a:t> </a:t>
            </a:r>
            <a:r>
              <a:rPr lang="en-US" sz="2200" dirty="0" err="1"/>
              <a:t>bình</a:t>
            </a:r>
            <a:r>
              <a:rPr lang="en-US" sz="2200" dirty="0"/>
              <a:t> </a:t>
            </a:r>
            <a:r>
              <a:rPr lang="en-US" sz="2200" dirty="0" err="1"/>
              <a:t>và</a:t>
            </a:r>
            <a:r>
              <a:rPr lang="en-US" sz="2200" dirty="0"/>
              <a:t> </a:t>
            </a:r>
            <a:r>
              <a:rPr lang="en-US" sz="2200" dirty="0" err="1"/>
              <a:t>vẽ</a:t>
            </a:r>
            <a:r>
              <a:rPr lang="en-US" sz="2200" dirty="0"/>
              <a:t> </a:t>
            </a:r>
            <a:r>
              <a:rPr lang="en-US" sz="2200" dirty="0" err="1"/>
              <a:t>giản</a:t>
            </a:r>
            <a:r>
              <a:rPr lang="en-US" sz="2200" dirty="0"/>
              <a:t> </a:t>
            </a:r>
            <a:r>
              <a:rPr lang="en-US" sz="2200" dirty="0" err="1"/>
              <a:t>đồ</a:t>
            </a:r>
            <a:r>
              <a:rPr lang="en-US" sz="2200" dirty="0"/>
              <a:t> Gantt.</a:t>
            </a:r>
            <a:endParaRPr sz="2200" dirty="0"/>
          </a:p>
          <a:p>
            <a:pPr marL="0" indent="0">
              <a:spcBef>
                <a:spcPts val="480"/>
              </a:spcBef>
              <a:buSzPts val="2400"/>
              <a:buNone/>
            </a:pPr>
            <a:r>
              <a:rPr lang="en-US" sz="2200" dirty="0" err="1"/>
              <a:t>Với</a:t>
            </a:r>
            <a:r>
              <a:rPr lang="en-US" sz="2200" dirty="0"/>
              <a:t> RR, </a:t>
            </a:r>
            <a:r>
              <a:rPr lang="en-US" sz="2200" dirty="0" err="1"/>
              <a:t>điều</a:t>
            </a:r>
            <a:r>
              <a:rPr lang="en-US" sz="2200" dirty="0"/>
              <a:t> </a:t>
            </a:r>
            <a:r>
              <a:rPr lang="en-US" sz="2200" dirty="0" err="1"/>
              <a:t>gì</a:t>
            </a:r>
            <a:r>
              <a:rPr lang="en-US" sz="2200" dirty="0"/>
              <a:t> </a:t>
            </a:r>
            <a:r>
              <a:rPr lang="en-US" sz="2200" dirty="0" err="1"/>
              <a:t>sẽ</a:t>
            </a:r>
            <a:r>
              <a:rPr lang="en-US" sz="2200" dirty="0"/>
              <a:t> </a:t>
            </a:r>
            <a:r>
              <a:rPr lang="en-US" sz="2200" dirty="0" err="1"/>
              <a:t>xảy</a:t>
            </a:r>
            <a:r>
              <a:rPr lang="en-US" sz="2200" dirty="0"/>
              <a:t> </a:t>
            </a:r>
            <a:r>
              <a:rPr lang="en-US" sz="2200" dirty="0" err="1"/>
              <a:t>ra</a:t>
            </a:r>
            <a:r>
              <a:rPr lang="en-US" sz="2200" dirty="0"/>
              <a:t> </a:t>
            </a:r>
            <a:r>
              <a:rPr lang="en-US" sz="2200" dirty="0" err="1"/>
              <a:t>khi</a:t>
            </a:r>
            <a:r>
              <a:rPr lang="en-US" sz="2200" dirty="0"/>
              <a:t> P5 </a:t>
            </a:r>
            <a:r>
              <a:rPr lang="en-US" sz="2200" dirty="0" err="1"/>
              <a:t>vào</a:t>
            </a:r>
            <a:r>
              <a:rPr lang="en-US" sz="2200" dirty="0"/>
              <a:t> </a:t>
            </a:r>
            <a:r>
              <a:rPr lang="en-US" sz="2200" dirty="0" err="1"/>
              <a:t>tại</a:t>
            </a:r>
            <a:r>
              <a:rPr lang="en-US" sz="2200" dirty="0"/>
              <a:t> </a:t>
            </a:r>
            <a:r>
              <a:rPr lang="en-US" sz="2200" dirty="0" err="1"/>
              <a:t>thời</a:t>
            </a:r>
            <a:r>
              <a:rPr lang="en-US" sz="2200" dirty="0"/>
              <a:t> </a:t>
            </a:r>
            <a:r>
              <a:rPr lang="en-US" sz="2200" dirty="0" err="1"/>
              <a:t>điểm</a:t>
            </a:r>
            <a:r>
              <a:rPr lang="en-US" sz="2200" dirty="0"/>
              <a:t> P1 </a:t>
            </a:r>
            <a:r>
              <a:rPr lang="en-US" sz="2200" dirty="0" err="1"/>
              <a:t>vừa</a:t>
            </a:r>
            <a:r>
              <a:rPr lang="en-US" sz="2200" dirty="0"/>
              <a:t> </a:t>
            </a:r>
            <a:r>
              <a:rPr lang="en-US" sz="2200" dirty="0" err="1"/>
              <a:t>hết</a:t>
            </a:r>
            <a:r>
              <a:rPr lang="en-US" sz="2200" dirty="0"/>
              <a:t> quantum time?</a:t>
            </a:r>
            <a:endParaRPr sz="2200" dirty="0"/>
          </a:p>
        </p:txBody>
      </p:sp>
      <p:sp>
        <p:nvSpPr>
          <p:cNvPr id="364" name="Google Shape;364;p2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14EFDDC6-3F4F-4007-E5F3-AF4EC03ED8B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244</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graphicFrame>
        <p:nvGraphicFramePr>
          <p:cNvPr id="366" name="Google Shape;366;p24"/>
          <p:cNvGraphicFramePr/>
          <p:nvPr>
            <p:extLst/>
          </p:nvPr>
        </p:nvGraphicFramePr>
        <p:xfrm>
          <a:off x="3709410" y="3429000"/>
          <a:ext cx="5243203" cy="2805152"/>
        </p:xfrm>
        <a:graphic>
          <a:graphicData uri="http://schemas.openxmlformats.org/drawingml/2006/table">
            <a:tbl>
              <a:tblPr firstRow="1" bandRow="1">
                <a:noFill/>
              </a:tblPr>
              <a:tblGrid>
                <a:gridCol w="1348599">
                  <a:extLst>
                    <a:ext uri="{9D8B030D-6E8A-4147-A177-3AD203B41FA5}">
                      <a16:colId xmlns:a16="http://schemas.microsoft.com/office/drawing/2014/main" val="20000"/>
                    </a:ext>
                  </a:extLst>
                </a:gridCol>
                <a:gridCol w="1348599">
                  <a:extLst>
                    <a:ext uri="{9D8B030D-6E8A-4147-A177-3AD203B41FA5}">
                      <a16:colId xmlns:a16="http://schemas.microsoft.com/office/drawing/2014/main" val="20001"/>
                    </a:ext>
                  </a:extLst>
                </a:gridCol>
                <a:gridCol w="1348599">
                  <a:extLst>
                    <a:ext uri="{9D8B030D-6E8A-4147-A177-3AD203B41FA5}">
                      <a16:colId xmlns:a16="http://schemas.microsoft.com/office/drawing/2014/main" val="20002"/>
                    </a:ext>
                  </a:extLst>
                </a:gridCol>
                <a:gridCol w="1197406">
                  <a:extLst>
                    <a:ext uri="{9D8B030D-6E8A-4147-A177-3AD203B41FA5}">
                      <a16:colId xmlns:a16="http://schemas.microsoft.com/office/drawing/2014/main" val="20003"/>
                    </a:ext>
                  </a:extLst>
                </a:gridCol>
              </a:tblGrid>
              <a:tr h="364590">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Process</a:t>
                      </a:r>
                      <a:endParaRPr sz="2200" dirty="0">
                        <a:solidFill>
                          <a:schemeClr val="tx1"/>
                        </a:solidFill>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Arrival</a:t>
                      </a:r>
                      <a:endParaRPr sz="2200" dirty="0">
                        <a:solidFill>
                          <a:schemeClr val="tx1"/>
                        </a:solidFill>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Burst</a:t>
                      </a:r>
                      <a:endParaRPr sz="2200" dirty="0">
                        <a:solidFill>
                          <a:schemeClr val="tx1"/>
                        </a:solidFill>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Priority</a:t>
                      </a:r>
                      <a:endParaRPr sz="2200" dirty="0">
                        <a:solidFill>
                          <a:schemeClr val="tx1"/>
                        </a:solidFill>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64590">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P1</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0</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20</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20</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4590">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P2</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25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25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30</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459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P3</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20</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25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15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459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P4</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35</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15</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35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459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P5</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10</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35</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5</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459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P6</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15</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50</a:t>
                      </a:r>
                      <a:endParaRPr sz="220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10</a:t>
                      </a:r>
                      <a:endParaRPr sz="2200" dirty="0">
                        <a:latin typeface="Arial" panose="020B0604020202020204" pitchFamily="34" charset="0"/>
                        <a:cs typeface="Arial" panose="020B0604020202020204" pitchFamily="34" charset="0"/>
                      </a:endParaRPr>
                    </a:p>
                  </a:txBody>
                  <a:tcPr marL="65456" marR="65456" marT="32728" marB="327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0636958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2</a:t>
            </a:r>
            <a:endParaRPr/>
          </a:p>
        </p:txBody>
      </p:sp>
      <p:sp>
        <p:nvSpPr>
          <p:cNvPr id="373" name="Google Shape;373;p25"/>
          <p:cNvSpPr txBox="1">
            <a:spLocks noGrp="1"/>
          </p:cNvSpPr>
          <p:nvPr>
            <p:ph idx="1"/>
          </p:nvPr>
        </p:nvSpPr>
        <p:spPr>
          <a:xfrm>
            <a:off x="774145" y="1233825"/>
            <a:ext cx="10579654" cy="503536"/>
          </a:xfrm>
          <a:prstGeom prst="rect">
            <a:avLst/>
          </a:prstGeom>
          <a:noFill/>
          <a:ln>
            <a:noFill/>
          </a:ln>
        </p:spPr>
        <p:txBody>
          <a:bodyPr spcFirstLastPara="1" wrap="square" lIns="91425" tIns="45700" rIns="91425" bIns="45700" anchor="t" anchorCtr="0">
            <a:noAutofit/>
          </a:bodyPr>
          <a:lstStyle/>
          <a:p>
            <a:pPr marL="0" indent="0">
              <a:spcBef>
                <a:spcPts val="0"/>
              </a:spcBef>
              <a:buSzPts val="2200"/>
              <a:buNone/>
            </a:pPr>
            <a:r>
              <a:rPr lang="en-US" sz="2200" dirty="0"/>
              <a:t>Cho 5 </a:t>
            </a:r>
            <a:r>
              <a:rPr lang="en-US" sz="2200" dirty="0" err="1"/>
              <a:t>tiến</a:t>
            </a:r>
            <a:r>
              <a:rPr lang="en-US" sz="2200" dirty="0"/>
              <a:t> </a:t>
            </a:r>
            <a:r>
              <a:rPr lang="en-US" sz="2200" dirty="0" err="1"/>
              <a:t>trình</a:t>
            </a:r>
            <a:r>
              <a:rPr lang="en-US" sz="2200" dirty="0"/>
              <a:t> </a:t>
            </a:r>
            <a:r>
              <a:rPr lang="en-US" sz="2200" dirty="0" err="1"/>
              <a:t>với</a:t>
            </a:r>
            <a:r>
              <a:rPr lang="en-US" sz="2200" dirty="0"/>
              <a:t> </a:t>
            </a:r>
            <a:r>
              <a:rPr lang="en-US" sz="2200" dirty="0" err="1"/>
              <a:t>thời</a:t>
            </a:r>
            <a:r>
              <a:rPr lang="en-US" sz="2200" dirty="0"/>
              <a:t> </a:t>
            </a:r>
            <a:r>
              <a:rPr lang="en-US" sz="2200" dirty="0" err="1"/>
              <a:t>gian</a:t>
            </a:r>
            <a:r>
              <a:rPr lang="en-US" sz="2200" dirty="0"/>
              <a:t> </a:t>
            </a:r>
            <a:r>
              <a:rPr lang="en-US" sz="2200" dirty="0" err="1"/>
              <a:t>vào</a:t>
            </a:r>
            <a:r>
              <a:rPr lang="en-US" sz="2200" dirty="0"/>
              <a:t> </a:t>
            </a:r>
            <a:r>
              <a:rPr lang="en-US" sz="2200" dirty="0" err="1"/>
              <a:t>và</a:t>
            </a:r>
            <a:r>
              <a:rPr lang="en-US" sz="2200" dirty="0"/>
              <a:t> </a:t>
            </a:r>
            <a:r>
              <a:rPr lang="en-US" sz="2200" dirty="0" err="1"/>
              <a:t>thời</a:t>
            </a:r>
            <a:r>
              <a:rPr lang="en-US" sz="2200" dirty="0"/>
              <a:t> </a:t>
            </a:r>
            <a:r>
              <a:rPr lang="en-US" sz="2200" dirty="0" err="1"/>
              <a:t>gian</a:t>
            </a:r>
            <a:r>
              <a:rPr lang="en-US" sz="2200" dirty="0"/>
              <a:t> </a:t>
            </a:r>
            <a:r>
              <a:rPr lang="en-US" sz="2200" dirty="0" err="1"/>
              <a:t>cần</a:t>
            </a:r>
            <a:r>
              <a:rPr lang="en-US" sz="2200" dirty="0"/>
              <a:t> CPU </a:t>
            </a:r>
            <a:r>
              <a:rPr lang="en-US" sz="2200" dirty="0" err="1"/>
              <a:t>tương</a:t>
            </a:r>
            <a:r>
              <a:rPr lang="en-US" sz="2200" dirty="0"/>
              <a:t> </a:t>
            </a:r>
            <a:r>
              <a:rPr lang="en-US" sz="2200" dirty="0" err="1"/>
              <a:t>ứng</a:t>
            </a:r>
            <a:r>
              <a:rPr lang="en-US" sz="2200" dirty="0"/>
              <a:t> </a:t>
            </a:r>
            <a:r>
              <a:rPr lang="en-US" sz="2200" dirty="0" err="1"/>
              <a:t>như</a:t>
            </a:r>
            <a:r>
              <a:rPr lang="en-US" sz="2200" dirty="0"/>
              <a:t> </a:t>
            </a:r>
            <a:r>
              <a:rPr lang="en-US" sz="2200" dirty="0" err="1"/>
              <a:t>bảng</a:t>
            </a:r>
            <a:r>
              <a:rPr lang="en-US" sz="2200" dirty="0"/>
              <a:t> </a:t>
            </a:r>
            <a:r>
              <a:rPr lang="en-US" sz="2200" dirty="0" err="1"/>
              <a:t>sau</a:t>
            </a:r>
            <a:r>
              <a:rPr lang="en-US" sz="2200" dirty="0"/>
              <a:t>:</a:t>
            </a:r>
            <a:endParaRPr sz="2200" dirty="0"/>
          </a:p>
        </p:txBody>
      </p:sp>
      <p:sp>
        <p:nvSpPr>
          <p:cNvPr id="375" name="Google Shape;375;p2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AF44CB9B-81E5-5F67-EC03-A6868ECEA5F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245</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sp>
        <p:nvSpPr>
          <p:cNvPr id="377" name="Google Shape;377;p25"/>
          <p:cNvSpPr/>
          <p:nvPr/>
        </p:nvSpPr>
        <p:spPr>
          <a:xfrm>
            <a:off x="1524000" y="-184645"/>
            <a:ext cx="9144000" cy="369291"/>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A2F4F"/>
              </a:solidFill>
              <a:effectLst/>
              <a:uLnTx/>
              <a:uFillTx/>
              <a:latin typeface="Times New Roman"/>
              <a:ea typeface="Times New Roman"/>
              <a:cs typeface="Times New Roman"/>
              <a:sym typeface="Times New Roman"/>
            </a:endParaRPr>
          </a:p>
        </p:txBody>
      </p:sp>
      <p:graphicFrame>
        <p:nvGraphicFramePr>
          <p:cNvPr id="378" name="Google Shape;378;p25"/>
          <p:cNvGraphicFramePr/>
          <p:nvPr>
            <p:extLst/>
          </p:nvPr>
        </p:nvGraphicFramePr>
        <p:xfrm>
          <a:off x="3883897" y="1803879"/>
          <a:ext cx="4424205" cy="2297292"/>
        </p:xfrm>
        <a:graphic>
          <a:graphicData uri="http://schemas.openxmlformats.org/drawingml/2006/table">
            <a:tbl>
              <a:tblPr firstRow="1" bandRow="1">
                <a:noFill/>
              </a:tblPr>
              <a:tblGrid>
                <a:gridCol w="1474735">
                  <a:extLst>
                    <a:ext uri="{9D8B030D-6E8A-4147-A177-3AD203B41FA5}">
                      <a16:colId xmlns:a16="http://schemas.microsoft.com/office/drawing/2014/main" val="20000"/>
                    </a:ext>
                  </a:extLst>
                </a:gridCol>
                <a:gridCol w="1474735">
                  <a:extLst>
                    <a:ext uri="{9D8B030D-6E8A-4147-A177-3AD203B41FA5}">
                      <a16:colId xmlns:a16="http://schemas.microsoft.com/office/drawing/2014/main" val="20001"/>
                    </a:ext>
                  </a:extLst>
                </a:gridCol>
                <a:gridCol w="1474735">
                  <a:extLst>
                    <a:ext uri="{9D8B030D-6E8A-4147-A177-3AD203B41FA5}">
                      <a16:colId xmlns:a16="http://schemas.microsoft.com/office/drawing/2014/main" val="20002"/>
                    </a:ext>
                  </a:extLst>
                </a:gridCol>
              </a:tblGrid>
              <a:tr h="338330">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Process</a:t>
                      </a:r>
                      <a:endParaRPr sz="2000" dirty="0">
                        <a:solidFill>
                          <a:schemeClr val="tx1"/>
                        </a:solidFill>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Arrival</a:t>
                      </a:r>
                      <a:endParaRPr sz="2000" dirty="0">
                        <a:solidFill>
                          <a:schemeClr val="tx1"/>
                        </a:solidFill>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Burst</a:t>
                      </a:r>
                      <a:endParaRPr sz="2000" dirty="0">
                        <a:solidFill>
                          <a:schemeClr val="tx1"/>
                        </a:solidFill>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38330">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cs typeface="Arial" panose="020B0604020202020204" pitchFamily="34" charset="0"/>
                        </a:rPr>
                        <a:t>P1</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0</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10</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8330">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cs typeface="Arial" panose="020B0604020202020204" pitchFamily="34" charset="0"/>
                        </a:rPr>
                        <a:t>P2</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2</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29</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833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P3</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4</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3</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833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P4</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5</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7</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833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P5</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7</a:t>
                      </a:r>
                      <a:endParaRPr sz="200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12</a:t>
                      </a:r>
                      <a:endParaRPr sz="2000" dirty="0">
                        <a:latin typeface="Arial" panose="020B0604020202020204" pitchFamily="34" charset="0"/>
                        <a:cs typeface="Arial" panose="020B0604020202020204" pitchFamily="34" charset="0"/>
                      </a:endParaRPr>
                    </a:p>
                  </a:txBody>
                  <a:tcPr marL="78083" marR="78083" marT="39041" marB="390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220DE3F2-2318-C260-132D-BD4343A220E8}"/>
              </a:ext>
            </a:extLst>
          </p:cNvPr>
          <p:cNvSpPr txBox="1"/>
          <p:nvPr/>
        </p:nvSpPr>
        <p:spPr>
          <a:xfrm>
            <a:off x="893032" y="4030436"/>
            <a:ext cx="10524822" cy="2477922"/>
          </a:xfrm>
          <a:prstGeom prst="rect">
            <a:avLst/>
          </a:prstGeom>
          <a:noFill/>
        </p:spPr>
        <p:txBody>
          <a:bodyPr wrap="square">
            <a:spAutoFit/>
          </a:bodyPr>
          <a:lstStyle/>
          <a:p>
            <a:pPr marL="0" marR="0" lvl="0" indent="0" algn="l" defTabSz="914400" rtl="0" eaLnBrk="1" fontAlgn="auto" latinLnBrk="0" hangingPunct="1">
              <a:lnSpc>
                <a:spcPct val="130000"/>
              </a:lnSpc>
              <a:spcBef>
                <a:spcPts val="300"/>
              </a:spcBef>
              <a:spcAft>
                <a:spcPts val="300"/>
              </a:spcAft>
              <a:buClrTx/>
              <a:buSzPts val="2200"/>
              <a:buFontTx/>
              <a:buNone/>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Vẽ giản đồ Gantt và tính thời gian đợi trung bình, thời gian đáp ứng trung bình</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 thời gia</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n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hoàn</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thành</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trung bình cho các giải thuật</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sau</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endPar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endParaRP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FCFS				 </a:t>
            </a: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SJF preemptive	 		</a:t>
            </a: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RR với quantum time = 10 	</a:t>
            </a:r>
          </a:p>
        </p:txBody>
      </p:sp>
    </p:spTree>
    <p:extLst>
      <p:ext uri="{BB962C8B-B14F-4D97-AF65-F5344CB8AC3E}">
        <p14:creationId xmlns:p14="http://schemas.microsoft.com/office/powerpoint/2010/main" val="352561954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3</a:t>
            </a:r>
            <a:endParaRPr/>
          </a:p>
        </p:txBody>
      </p:sp>
      <p:sp>
        <p:nvSpPr>
          <p:cNvPr id="385" name="Google Shape;385;p26"/>
          <p:cNvSpPr txBox="1">
            <a:spLocks noGrp="1"/>
          </p:cNvSpPr>
          <p:nvPr>
            <p:ph idx="1"/>
          </p:nvPr>
        </p:nvSpPr>
        <p:spPr>
          <a:xfrm>
            <a:off x="774145" y="1233825"/>
            <a:ext cx="10579654" cy="613264"/>
          </a:xfrm>
          <a:prstGeom prst="rect">
            <a:avLst/>
          </a:prstGeom>
          <a:noFill/>
          <a:ln>
            <a:noFill/>
          </a:ln>
        </p:spPr>
        <p:txBody>
          <a:bodyPr spcFirstLastPara="1" wrap="square" lIns="91425" tIns="45700" rIns="91425" bIns="45700" anchor="t" anchorCtr="0">
            <a:noAutofit/>
          </a:bodyPr>
          <a:lstStyle/>
          <a:p>
            <a:pPr marL="0" indent="0">
              <a:spcBef>
                <a:spcPts val="0"/>
              </a:spcBef>
              <a:buSzPts val="2200"/>
              <a:buNone/>
            </a:pPr>
            <a:r>
              <a:rPr lang="en-US" sz="2200" dirty="0" err="1"/>
              <a:t>Xét</a:t>
            </a:r>
            <a:r>
              <a:rPr lang="en-US" sz="2200" dirty="0"/>
              <a:t> </a:t>
            </a:r>
            <a:r>
              <a:rPr lang="en-US" sz="2200" dirty="0" err="1"/>
              <a:t>tập</a:t>
            </a:r>
            <a:r>
              <a:rPr lang="en-US" sz="2200" dirty="0"/>
              <a:t> </a:t>
            </a:r>
            <a:r>
              <a:rPr lang="en-US" sz="2200" dirty="0" err="1"/>
              <a:t>các</a:t>
            </a:r>
            <a:r>
              <a:rPr lang="en-US" sz="2200" dirty="0"/>
              <a:t> </a:t>
            </a:r>
            <a:r>
              <a:rPr lang="en-US" sz="2200" dirty="0" err="1"/>
              <a:t>tiến</a:t>
            </a:r>
            <a:r>
              <a:rPr lang="en-US" sz="2200" dirty="0"/>
              <a:t> </a:t>
            </a:r>
            <a:r>
              <a:rPr lang="en-US" sz="2200" dirty="0" err="1"/>
              <a:t>trình</a:t>
            </a:r>
            <a:r>
              <a:rPr lang="en-US" sz="2200" dirty="0"/>
              <a:t> </a:t>
            </a:r>
            <a:r>
              <a:rPr lang="en-US" sz="2200" dirty="0" err="1"/>
              <a:t>sau</a:t>
            </a:r>
            <a:r>
              <a:rPr lang="en-US" sz="2200" dirty="0"/>
              <a:t> (</a:t>
            </a:r>
            <a:r>
              <a:rPr lang="en-US" sz="2200" dirty="0" err="1"/>
              <a:t>với</a:t>
            </a:r>
            <a:r>
              <a:rPr lang="en-US" sz="2200" dirty="0"/>
              <a:t> </a:t>
            </a:r>
            <a:r>
              <a:rPr lang="en-US" sz="2200" dirty="0" err="1"/>
              <a:t>thời</a:t>
            </a:r>
            <a:r>
              <a:rPr lang="en-US" sz="2200" dirty="0"/>
              <a:t> </a:t>
            </a:r>
            <a:r>
              <a:rPr lang="en-US" sz="2200" dirty="0" err="1"/>
              <a:t>gian</a:t>
            </a:r>
            <a:r>
              <a:rPr lang="en-US" sz="2200" dirty="0"/>
              <a:t> </a:t>
            </a:r>
            <a:r>
              <a:rPr lang="en-US" sz="2200" dirty="0" err="1"/>
              <a:t>vào</a:t>
            </a:r>
            <a:r>
              <a:rPr lang="en-US" sz="2200" dirty="0"/>
              <a:t> </a:t>
            </a:r>
            <a:r>
              <a:rPr lang="en-US" sz="2200" dirty="0" err="1"/>
              <a:t>hệ</a:t>
            </a:r>
            <a:r>
              <a:rPr lang="en-US" sz="2200" dirty="0"/>
              <a:t> </a:t>
            </a:r>
            <a:r>
              <a:rPr lang="en-US" sz="2200" dirty="0" err="1"/>
              <a:t>thống</a:t>
            </a:r>
            <a:r>
              <a:rPr lang="en-US" sz="2200" dirty="0"/>
              <a:t>, </a:t>
            </a:r>
            <a:r>
              <a:rPr lang="en-US" sz="2200" dirty="0" err="1"/>
              <a:t>thời</a:t>
            </a:r>
            <a:r>
              <a:rPr lang="en-US" sz="2200" dirty="0"/>
              <a:t> </a:t>
            </a:r>
            <a:r>
              <a:rPr lang="en-US" sz="2200" dirty="0" err="1"/>
              <a:t>gian</a:t>
            </a:r>
            <a:r>
              <a:rPr lang="en-US" sz="2200" dirty="0"/>
              <a:t> </a:t>
            </a:r>
            <a:r>
              <a:rPr lang="en-US" sz="2200" dirty="0" err="1"/>
              <a:t>yêu</a:t>
            </a:r>
            <a:r>
              <a:rPr lang="en-US" sz="2200" dirty="0"/>
              <a:t> </a:t>
            </a:r>
            <a:r>
              <a:rPr lang="en-US" sz="2200" dirty="0" err="1"/>
              <a:t>cầu</a:t>
            </a:r>
            <a:r>
              <a:rPr lang="en-US" sz="2200" dirty="0"/>
              <a:t> CPU </a:t>
            </a:r>
            <a:r>
              <a:rPr lang="en-US" sz="2200" dirty="0" err="1"/>
              <a:t>và</a:t>
            </a:r>
            <a:r>
              <a:rPr lang="en-US" sz="2200" dirty="0"/>
              <a:t> </a:t>
            </a:r>
            <a:r>
              <a:rPr lang="en-US" sz="2200" dirty="0" err="1"/>
              <a:t>độ</a:t>
            </a:r>
            <a:r>
              <a:rPr lang="en-US" sz="2200" dirty="0"/>
              <a:t> </a:t>
            </a:r>
            <a:r>
              <a:rPr lang="en-US" sz="2200" dirty="0" err="1"/>
              <a:t>ưu</a:t>
            </a:r>
            <a:r>
              <a:rPr lang="en-US" sz="2200" dirty="0"/>
              <a:t> </a:t>
            </a:r>
            <a:r>
              <a:rPr lang="en-US" sz="2200" dirty="0" err="1"/>
              <a:t>tiên</a:t>
            </a:r>
            <a:r>
              <a:rPr lang="en-US" sz="2200" dirty="0"/>
              <a:t> </a:t>
            </a:r>
            <a:r>
              <a:rPr lang="en-US" sz="2200" dirty="0" err="1"/>
              <a:t>kèm</a:t>
            </a:r>
            <a:r>
              <a:rPr lang="en-US" sz="2200" dirty="0"/>
              <a:t> </a:t>
            </a:r>
            <a:r>
              <a:rPr lang="en-US" sz="2200" dirty="0" err="1"/>
              <a:t>theo</a:t>
            </a:r>
            <a:r>
              <a:rPr lang="en-US" sz="2200" dirty="0"/>
              <a:t>) :</a:t>
            </a:r>
            <a:endParaRPr sz="2200" dirty="0"/>
          </a:p>
        </p:txBody>
      </p:sp>
      <p:sp>
        <p:nvSpPr>
          <p:cNvPr id="387" name="Google Shape;387;p2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920E9330-5933-4133-280B-439FB1DD0FB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246</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sp>
        <p:nvSpPr>
          <p:cNvPr id="389" name="Google Shape;389;p26"/>
          <p:cNvSpPr/>
          <p:nvPr/>
        </p:nvSpPr>
        <p:spPr>
          <a:xfrm>
            <a:off x="1524000" y="-184645"/>
            <a:ext cx="9144000" cy="369291"/>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A2F4F"/>
              </a:solidFill>
              <a:effectLst/>
              <a:uLnTx/>
              <a:uFillTx/>
              <a:latin typeface="Times New Roman"/>
              <a:ea typeface="Times New Roman"/>
              <a:cs typeface="Times New Roman"/>
              <a:sym typeface="Times New Roman"/>
            </a:endParaRPr>
          </a:p>
        </p:txBody>
      </p:sp>
      <p:graphicFrame>
        <p:nvGraphicFramePr>
          <p:cNvPr id="390" name="Google Shape;390;p26"/>
          <p:cNvGraphicFramePr/>
          <p:nvPr>
            <p:extLst/>
          </p:nvPr>
        </p:nvGraphicFramePr>
        <p:xfrm>
          <a:off x="4027169" y="1867959"/>
          <a:ext cx="4501940" cy="2213256"/>
        </p:xfrm>
        <a:graphic>
          <a:graphicData uri="http://schemas.openxmlformats.org/drawingml/2006/table">
            <a:tbl>
              <a:tblPr firstRow="1" bandRow="1">
                <a:noFill/>
              </a:tblPr>
              <a:tblGrid>
                <a:gridCol w="1125485">
                  <a:extLst>
                    <a:ext uri="{9D8B030D-6E8A-4147-A177-3AD203B41FA5}">
                      <a16:colId xmlns:a16="http://schemas.microsoft.com/office/drawing/2014/main" val="20000"/>
                    </a:ext>
                  </a:extLst>
                </a:gridCol>
                <a:gridCol w="1125485">
                  <a:extLst>
                    <a:ext uri="{9D8B030D-6E8A-4147-A177-3AD203B41FA5}">
                      <a16:colId xmlns:a16="http://schemas.microsoft.com/office/drawing/2014/main" val="20001"/>
                    </a:ext>
                  </a:extLst>
                </a:gridCol>
                <a:gridCol w="1125485">
                  <a:extLst>
                    <a:ext uri="{9D8B030D-6E8A-4147-A177-3AD203B41FA5}">
                      <a16:colId xmlns:a16="http://schemas.microsoft.com/office/drawing/2014/main" val="20002"/>
                    </a:ext>
                  </a:extLst>
                </a:gridCol>
                <a:gridCol w="1125485">
                  <a:extLst>
                    <a:ext uri="{9D8B030D-6E8A-4147-A177-3AD203B41FA5}">
                      <a16:colId xmlns:a16="http://schemas.microsoft.com/office/drawing/2014/main" val="20003"/>
                    </a:ext>
                  </a:extLst>
                </a:gridCol>
              </a:tblGrid>
              <a:tr h="326190">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Process</a:t>
                      </a:r>
                      <a:endParaRPr sz="2000" dirty="0">
                        <a:solidFill>
                          <a:schemeClr val="tx1"/>
                        </a:solidFill>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Arrival</a:t>
                      </a:r>
                      <a:endParaRPr sz="2000" dirty="0">
                        <a:solidFill>
                          <a:schemeClr val="tx1"/>
                        </a:solidFill>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Burst</a:t>
                      </a:r>
                      <a:endParaRPr sz="2000" dirty="0">
                        <a:solidFill>
                          <a:schemeClr val="tx1"/>
                        </a:solidFill>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000" b="1" u="none" strike="noStrike" cap="none" dirty="0">
                          <a:solidFill>
                            <a:schemeClr val="tx1"/>
                          </a:solidFill>
                          <a:latin typeface="Arial" panose="020B0604020202020204" pitchFamily="34" charset="0"/>
                          <a:cs typeface="Arial" panose="020B0604020202020204" pitchFamily="34" charset="0"/>
                        </a:rPr>
                        <a:t>Priority</a:t>
                      </a:r>
                      <a:endParaRPr sz="2000" dirty="0">
                        <a:solidFill>
                          <a:schemeClr val="tx1"/>
                        </a:solidFill>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26190">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cs typeface="Arial" panose="020B0604020202020204" pitchFamily="34" charset="0"/>
                        </a:rPr>
                        <a:t>P1</a:t>
                      </a:r>
                      <a:endParaRPr sz="2000" dirty="0">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0</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10</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3</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6190">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cs typeface="Arial" panose="020B0604020202020204" pitchFamily="34" charset="0"/>
                        </a:rPr>
                        <a:t>P2</a:t>
                      </a:r>
                      <a:endParaRPr sz="2000" dirty="0">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1</a:t>
                      </a:r>
                      <a:endParaRPr sz="2000" dirty="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3</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2</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2619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P3</a:t>
                      </a:r>
                      <a:endParaRPr sz="2000">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2</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2</a:t>
                      </a:r>
                      <a:endParaRPr sz="2000" dirty="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1</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2619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P4</a:t>
                      </a:r>
                      <a:endParaRPr sz="2000">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3</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1</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2</a:t>
                      </a:r>
                      <a:endParaRPr sz="2000" dirty="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26190">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cs typeface="Arial" panose="020B0604020202020204" pitchFamily="34" charset="0"/>
                        </a:rPr>
                        <a:t>P5</a:t>
                      </a:r>
                      <a:endParaRPr sz="2000">
                        <a:latin typeface="Arial" panose="020B0604020202020204" pitchFamily="34" charset="0"/>
                        <a:cs typeface="Arial" panose="020B0604020202020204" pitchFamily="34" charset="0"/>
                      </a:endParaRPr>
                    </a:p>
                  </a:txBody>
                  <a:tcPr marL="64075" marR="64075" marT="32038" marB="3203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4</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a:solidFill>
                            <a:schemeClr val="dk1"/>
                          </a:solidFill>
                          <a:latin typeface="Arial" panose="020B0604020202020204" pitchFamily="34" charset="0"/>
                          <a:ea typeface="Times New Roman"/>
                          <a:cs typeface="Arial" panose="020B0604020202020204" pitchFamily="34" charset="0"/>
                          <a:sym typeface="Times New Roman"/>
                        </a:rPr>
                        <a:t>5</a:t>
                      </a:r>
                      <a:endParaRPr sz="200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000" b="1"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4</a:t>
                      </a:r>
                      <a:endParaRPr sz="2000" dirty="0">
                        <a:latin typeface="Arial" panose="020B0604020202020204" pitchFamily="34" charset="0"/>
                        <a:cs typeface="Arial" panose="020B0604020202020204" pitchFamily="34" charset="0"/>
                      </a:endParaRPr>
                    </a:p>
                  </a:txBody>
                  <a:tcPr marL="48048" marR="4804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09E7BFC2-48A1-DDBE-4A17-58498D630DDC}"/>
              </a:ext>
            </a:extLst>
          </p:cNvPr>
          <p:cNvSpPr txBox="1"/>
          <p:nvPr/>
        </p:nvSpPr>
        <p:spPr>
          <a:xfrm>
            <a:off x="775669" y="4030436"/>
            <a:ext cx="10578130" cy="2477922"/>
          </a:xfrm>
          <a:prstGeom prst="rect">
            <a:avLst/>
          </a:prstGeom>
          <a:noFill/>
        </p:spPr>
        <p:txBody>
          <a:bodyPr wrap="square">
            <a:spAutoFit/>
          </a:bodyPr>
          <a:lstStyle/>
          <a:p>
            <a:pPr marL="0" marR="0" lvl="0" indent="0" algn="l" defTabSz="914400" rtl="0" eaLnBrk="1" fontAlgn="auto" latinLnBrk="0" hangingPunct="1">
              <a:lnSpc>
                <a:spcPct val="130000"/>
              </a:lnSpc>
              <a:spcBef>
                <a:spcPts val="300"/>
              </a:spcBef>
              <a:spcAft>
                <a:spcPts val="300"/>
              </a:spcAft>
              <a:buClrTx/>
              <a:buSzPts val="2200"/>
              <a:buFontTx/>
              <a:buNone/>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Vẽ giản đồ Gantt và tính thời gian đợi trung bình, thời gian đáp ứng trung bình</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 thời gia</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n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hoàn</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thành</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trung bình cho các giải thuật</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sau</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endPar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endParaRP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SJF Preemptive						</a:t>
            </a: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RR với quantum time = 2 					</a:t>
            </a:r>
          </a:p>
          <a:p>
            <a:pPr marL="0" marR="0" lvl="0" indent="-457200" algn="l" defTabSz="914400" rtl="0" eaLnBrk="1" fontAlgn="auto" latinLnBrk="0" hangingPunct="1">
              <a:lnSpc>
                <a:spcPct val="130000"/>
              </a:lnSpc>
              <a:spcBef>
                <a:spcPts val="300"/>
              </a:spcBef>
              <a:spcAft>
                <a:spcPts val="300"/>
              </a:spcAft>
              <a:buClrTx/>
              <a:buSzPts val="22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Điều phối theo độ ưu tiên độc quyền (độ ưu tiên 1 &gt; 2 &gt; ...)</a:t>
            </a:r>
          </a:p>
        </p:txBody>
      </p:sp>
    </p:spTree>
    <p:extLst>
      <p:ext uri="{BB962C8B-B14F-4D97-AF65-F5344CB8AC3E}">
        <p14:creationId xmlns:p14="http://schemas.microsoft.com/office/powerpoint/2010/main" val="1573220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4</a:t>
            </a:r>
            <a:endParaRPr/>
          </a:p>
        </p:txBody>
      </p:sp>
      <p:sp>
        <p:nvSpPr>
          <p:cNvPr id="397" name="Google Shape;397;p27"/>
          <p:cNvSpPr txBox="1">
            <a:spLocks noGrp="1"/>
          </p:cNvSpPr>
          <p:nvPr>
            <p:ph idx="1"/>
          </p:nvPr>
        </p:nvSpPr>
        <p:spPr>
          <a:xfrm>
            <a:off x="774145" y="1233825"/>
            <a:ext cx="10579654" cy="2195176"/>
          </a:xfrm>
          <a:prstGeom prst="rect">
            <a:avLst/>
          </a:prstGeom>
          <a:noFill/>
          <a:ln>
            <a:noFill/>
          </a:ln>
        </p:spPr>
        <p:txBody>
          <a:bodyPr spcFirstLastPara="1" wrap="square" lIns="91425" tIns="45700" rIns="91425" bIns="45700" anchor="t" anchorCtr="0">
            <a:noAutofit/>
          </a:bodyPr>
          <a:lstStyle/>
          <a:p>
            <a:pPr marL="0" indent="0">
              <a:lnSpc>
                <a:spcPct val="130000"/>
              </a:lnSpc>
              <a:spcBef>
                <a:spcPts val="300"/>
              </a:spcBef>
              <a:spcAft>
                <a:spcPts val="300"/>
              </a:spcAft>
              <a:buSzPts val="2200"/>
              <a:buNone/>
            </a:pPr>
            <a:r>
              <a:rPr lang="vi-VN" sz="2200" dirty="0"/>
              <a:t>Vẽ giản đồ Gantt và tính thời gian đợi trung bình, thời gian đáp ứng trung bình</a:t>
            </a:r>
            <a:r>
              <a:rPr lang="en-US" sz="2200" dirty="0"/>
              <a:t>,</a:t>
            </a:r>
            <a:r>
              <a:rPr lang="vi-VN" sz="2200" dirty="0"/>
              <a:t> thời gia</a:t>
            </a:r>
            <a:r>
              <a:rPr lang="en-US" sz="2200" dirty="0">
                <a:latin typeface="Arial" panose="020B0604020202020204" pitchFamily="34" charset="0"/>
                <a:cs typeface="Arial" panose="020B0604020202020204" pitchFamily="34" charset="0"/>
              </a:rPr>
              <a:t>n </a:t>
            </a:r>
            <a:r>
              <a:rPr lang="en-US" sz="2200" dirty="0" err="1">
                <a:latin typeface="Arial" panose="020B0604020202020204" pitchFamily="34" charset="0"/>
                <a:cs typeface="Arial" panose="020B0604020202020204" pitchFamily="34" charset="0"/>
              </a:rPr>
              <a:t>hoàn</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thành</a:t>
            </a:r>
            <a:r>
              <a:rPr lang="vi-VN" sz="2200" dirty="0">
                <a:latin typeface="Arial" panose="020B0604020202020204" pitchFamily="34" charset="0"/>
                <a:cs typeface="Arial" panose="020B0604020202020204" pitchFamily="34" charset="0"/>
              </a:rPr>
              <a:t> </a:t>
            </a:r>
            <a:r>
              <a:rPr lang="vi-VN" sz="2200" dirty="0"/>
              <a:t>trung bình cho các giải thuật</a:t>
            </a:r>
            <a:r>
              <a:rPr lang="en-US" sz="2200" dirty="0"/>
              <a:t> </a:t>
            </a:r>
            <a:r>
              <a:rPr lang="en-US" sz="2200" dirty="0" err="1">
                <a:latin typeface="Arial" panose="020B0604020202020204" pitchFamily="34" charset="0"/>
                <a:cs typeface="Arial" panose="020B0604020202020204" pitchFamily="34" charset="0"/>
              </a:rPr>
              <a:t>sau</a:t>
            </a:r>
            <a:r>
              <a:rPr lang="en-US" sz="2200" dirty="0">
                <a:latin typeface="Arial" panose="020B0604020202020204" pitchFamily="34" charset="0"/>
                <a:cs typeface="Arial" panose="020B0604020202020204" pitchFamily="34" charset="0"/>
              </a:rPr>
              <a:t>: </a:t>
            </a:r>
            <a:endParaRPr lang="vi-VN" sz="2200" dirty="0">
              <a:latin typeface="Arial" panose="020B0604020202020204" pitchFamily="34" charset="0"/>
              <a:cs typeface="Arial" panose="020B0604020202020204" pitchFamily="34" charset="0"/>
            </a:endParaRPr>
          </a:p>
          <a:p>
            <a:pPr indent="-457200">
              <a:spcBef>
                <a:spcPts val="440"/>
              </a:spcBef>
              <a:buSzPts val="2200"/>
              <a:buFont typeface="Times New Roman"/>
              <a:buAutoNum type="alphaLcPeriod"/>
            </a:pPr>
            <a:r>
              <a:rPr lang="en-US" sz="2200" dirty="0"/>
              <a:t>FCFS, SJF </a:t>
            </a:r>
          </a:p>
          <a:p>
            <a:pPr indent="-457200">
              <a:spcBef>
                <a:spcPts val="440"/>
              </a:spcBef>
              <a:buSzPts val="2200"/>
              <a:buFont typeface="Times New Roman"/>
              <a:buAutoNum type="alphaLcPeriod"/>
            </a:pPr>
            <a:r>
              <a:rPr lang="en-US" sz="2200" dirty="0"/>
              <a:t>RR </a:t>
            </a:r>
            <a:r>
              <a:rPr lang="en-US" sz="2200" dirty="0" err="1"/>
              <a:t>với</a:t>
            </a:r>
            <a:r>
              <a:rPr lang="en-US" sz="2200" dirty="0"/>
              <a:t> quantum time = 10 </a:t>
            </a:r>
            <a:endParaRPr lang="en-US" sz="2400" dirty="0"/>
          </a:p>
        </p:txBody>
      </p:sp>
      <p:sp>
        <p:nvSpPr>
          <p:cNvPr id="399" name="Google Shape;399;p2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3EB5513E-222D-7C95-687F-F3C42A42E87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247</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sp>
        <p:nvSpPr>
          <p:cNvPr id="401" name="Google Shape;401;p27"/>
          <p:cNvSpPr/>
          <p:nvPr/>
        </p:nvSpPr>
        <p:spPr>
          <a:xfrm>
            <a:off x="1524000" y="-184645"/>
            <a:ext cx="9144000" cy="369291"/>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A2F4F"/>
              </a:solidFill>
              <a:effectLst/>
              <a:uLnTx/>
              <a:uFillTx/>
              <a:latin typeface="Times New Roman"/>
              <a:ea typeface="Times New Roman"/>
              <a:cs typeface="Times New Roman"/>
              <a:sym typeface="Times New Roman"/>
            </a:endParaRPr>
          </a:p>
        </p:txBody>
      </p:sp>
      <p:graphicFrame>
        <p:nvGraphicFramePr>
          <p:cNvPr id="402" name="Google Shape;402;p27"/>
          <p:cNvGraphicFramePr/>
          <p:nvPr>
            <p:extLst/>
          </p:nvPr>
        </p:nvGraphicFramePr>
        <p:xfrm>
          <a:off x="3047207" y="3429000"/>
          <a:ext cx="6096000" cy="2560380"/>
        </p:xfrm>
        <a:graphic>
          <a:graphicData uri="http://schemas.openxmlformats.org/drawingml/2006/table">
            <a:tbl>
              <a:tblPr firstRow="1" bandRow="1">
                <a:noFil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Process</a:t>
                      </a:r>
                      <a:endParaRPr b="1" dirty="0">
                        <a:solidFill>
                          <a:schemeClr val="tx1"/>
                        </a:solidFill>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Burst Time</a:t>
                      </a:r>
                      <a:endParaRPr sz="2200" b="1" u="none" strike="noStrike" cap="none" dirty="0">
                        <a:solidFill>
                          <a:schemeClr val="tx1"/>
                        </a:solidFill>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200" b="1" u="none" strike="noStrike" cap="none" dirty="0">
                          <a:solidFill>
                            <a:schemeClr val="tx1"/>
                          </a:solidFill>
                          <a:latin typeface="Arial" panose="020B0604020202020204" pitchFamily="34" charset="0"/>
                          <a:cs typeface="Arial" panose="020B0604020202020204" pitchFamily="34" charset="0"/>
                        </a:rPr>
                        <a:t>Arrival Time</a:t>
                      </a:r>
                      <a:endParaRPr b="1" dirty="0">
                        <a:solidFill>
                          <a:schemeClr val="tx1"/>
                        </a:solidFill>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50">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P1</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10</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5</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1325">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P2</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29</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2</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085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P3</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3</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0</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5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P4</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7</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1</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en-US" sz="2200" b="1" u="none" strike="noStrike" cap="none">
                          <a:solidFill>
                            <a:schemeClr val="dk1"/>
                          </a:solidFill>
                          <a:latin typeface="Arial" panose="020B0604020202020204" pitchFamily="34" charset="0"/>
                          <a:cs typeface="Arial" panose="020B0604020202020204" pitchFamily="34" charset="0"/>
                        </a:rPr>
                        <a:t>P5</a:t>
                      </a:r>
                      <a:endParaRPr>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12</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200" b="1" u="none" strike="noStrike" cap="none" dirty="0">
                          <a:solidFill>
                            <a:schemeClr val="dk1"/>
                          </a:solidFill>
                          <a:latin typeface="Arial" panose="020B0604020202020204" pitchFamily="34" charset="0"/>
                          <a:cs typeface="Arial" panose="020B0604020202020204" pitchFamily="34" charset="0"/>
                        </a:rPr>
                        <a:t>7</a:t>
                      </a:r>
                      <a:endParaRPr dirty="0">
                        <a:latin typeface="Arial" panose="020B0604020202020204" pitchFamily="34" charset="0"/>
                        <a:cs typeface="Arial" panose="020B0604020202020204" pitchFamily="34" charset="0"/>
                      </a:endParaRPr>
                    </a:p>
                  </a:txBody>
                  <a:tcPr marL="91450" marR="91450" marT="45725" marB="457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680788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5</a:t>
            </a:r>
            <a:endParaRPr/>
          </a:p>
        </p:txBody>
      </p:sp>
      <p:sp>
        <p:nvSpPr>
          <p:cNvPr id="409" name="Google Shape;409;p28"/>
          <p:cNvSpPr txBox="1">
            <a:spLocks noGrp="1"/>
          </p:cNvSpPr>
          <p:nvPr>
            <p:ph idx="1"/>
          </p:nvPr>
        </p:nvSpPr>
        <p:spPr>
          <a:xfrm>
            <a:off x="774145" y="1233824"/>
            <a:ext cx="10579654" cy="785897"/>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200" dirty="0"/>
              <a:t>Cho 4 </a:t>
            </a:r>
            <a:r>
              <a:rPr lang="en-US" sz="2200" dirty="0" err="1"/>
              <a:t>tiến</a:t>
            </a:r>
            <a:r>
              <a:rPr lang="en-US" sz="2200" dirty="0"/>
              <a:t> </a:t>
            </a:r>
            <a:r>
              <a:rPr lang="en-US" sz="2200" dirty="0" err="1"/>
              <a:t>trình</a:t>
            </a:r>
            <a:r>
              <a:rPr lang="en-US" sz="2200" dirty="0"/>
              <a:t> </a:t>
            </a:r>
            <a:r>
              <a:rPr lang="en-US" sz="2200" dirty="0" err="1"/>
              <a:t>với</a:t>
            </a:r>
            <a:r>
              <a:rPr lang="en-US" sz="2200" dirty="0"/>
              <a:t> </a:t>
            </a:r>
            <a:r>
              <a:rPr lang="en-US" sz="2200" dirty="0" err="1"/>
              <a:t>thời</a:t>
            </a:r>
            <a:r>
              <a:rPr lang="en-US" sz="2200" dirty="0"/>
              <a:t> </a:t>
            </a:r>
            <a:r>
              <a:rPr lang="en-US" sz="2200" dirty="0" err="1"/>
              <a:t>gian</a:t>
            </a:r>
            <a:r>
              <a:rPr lang="en-US" sz="2200" dirty="0"/>
              <a:t> </a:t>
            </a:r>
            <a:r>
              <a:rPr lang="en-US" sz="2200" dirty="0" err="1"/>
              <a:t>vào</a:t>
            </a:r>
            <a:r>
              <a:rPr lang="en-US" sz="2200" dirty="0"/>
              <a:t> </a:t>
            </a:r>
            <a:r>
              <a:rPr lang="en-US" sz="2200" dirty="0" err="1"/>
              <a:t>hệ</a:t>
            </a:r>
            <a:r>
              <a:rPr lang="en-US" sz="2200" dirty="0"/>
              <a:t> </a:t>
            </a:r>
            <a:r>
              <a:rPr lang="en-US" sz="2200" dirty="0" err="1"/>
              <a:t>thống</a:t>
            </a:r>
            <a:r>
              <a:rPr lang="en-US" sz="2200" dirty="0"/>
              <a:t> (arrival time) </a:t>
            </a:r>
            <a:r>
              <a:rPr lang="en-US" sz="2200" dirty="0" err="1"/>
              <a:t>và</a:t>
            </a:r>
            <a:r>
              <a:rPr lang="en-US" sz="2200" dirty="0"/>
              <a:t> burst time </a:t>
            </a:r>
            <a:r>
              <a:rPr lang="en-US" sz="2200" dirty="0" err="1"/>
              <a:t>tương</a:t>
            </a:r>
            <a:r>
              <a:rPr lang="en-US" sz="2200" dirty="0"/>
              <a:t> </a:t>
            </a:r>
            <a:r>
              <a:rPr lang="en-US" sz="2200" dirty="0" err="1"/>
              <a:t>ứng</a:t>
            </a:r>
            <a:r>
              <a:rPr lang="en-US" sz="2200" dirty="0"/>
              <a:t> </a:t>
            </a:r>
            <a:r>
              <a:rPr lang="en-US" sz="2200" dirty="0" err="1"/>
              <a:t>như</a:t>
            </a:r>
            <a:r>
              <a:rPr lang="en-US" sz="2200" dirty="0"/>
              <a:t> </a:t>
            </a:r>
            <a:r>
              <a:rPr lang="en-US" sz="2200" dirty="0" err="1"/>
              <a:t>sau</a:t>
            </a:r>
            <a:r>
              <a:rPr lang="en-US" sz="2200" dirty="0"/>
              <a:t>:</a:t>
            </a:r>
            <a:endParaRPr sz="2200" dirty="0"/>
          </a:p>
        </p:txBody>
      </p:sp>
      <p:sp>
        <p:nvSpPr>
          <p:cNvPr id="411" name="Google Shape;411;p2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51852B42-DE67-5DEE-54E2-3559E956D13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248</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sp>
        <p:nvSpPr>
          <p:cNvPr id="413" name="Google Shape;413;p28"/>
          <p:cNvSpPr/>
          <p:nvPr/>
        </p:nvSpPr>
        <p:spPr>
          <a:xfrm>
            <a:off x="1524000" y="-184645"/>
            <a:ext cx="9144000" cy="369291"/>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A2F4F"/>
              </a:solidFill>
              <a:effectLst/>
              <a:uLnTx/>
              <a:uFillTx/>
              <a:latin typeface="Times New Roman"/>
              <a:ea typeface="Times New Roman"/>
              <a:cs typeface="Times New Roman"/>
              <a:sym typeface="Times New Roman"/>
            </a:endParaRPr>
          </a:p>
        </p:txBody>
      </p:sp>
      <p:graphicFrame>
        <p:nvGraphicFramePr>
          <p:cNvPr id="414" name="Google Shape;414;p28"/>
          <p:cNvGraphicFramePr/>
          <p:nvPr>
            <p:extLst/>
          </p:nvPr>
        </p:nvGraphicFramePr>
        <p:xfrm>
          <a:off x="2865120" y="2079355"/>
          <a:ext cx="6778611" cy="2008360"/>
        </p:xfrm>
        <a:graphic>
          <a:graphicData uri="http://schemas.openxmlformats.org/drawingml/2006/table">
            <a:tbl>
              <a:tblPr firstRow="1" bandRow="1">
                <a:noFill/>
              </a:tblPr>
              <a:tblGrid>
                <a:gridCol w="2259537">
                  <a:extLst>
                    <a:ext uri="{9D8B030D-6E8A-4147-A177-3AD203B41FA5}">
                      <a16:colId xmlns:a16="http://schemas.microsoft.com/office/drawing/2014/main" val="20000"/>
                    </a:ext>
                  </a:extLst>
                </a:gridCol>
                <a:gridCol w="2259537">
                  <a:extLst>
                    <a:ext uri="{9D8B030D-6E8A-4147-A177-3AD203B41FA5}">
                      <a16:colId xmlns:a16="http://schemas.microsoft.com/office/drawing/2014/main" val="20001"/>
                    </a:ext>
                  </a:extLst>
                </a:gridCol>
                <a:gridCol w="2259537">
                  <a:extLst>
                    <a:ext uri="{9D8B030D-6E8A-4147-A177-3AD203B41FA5}">
                      <a16:colId xmlns:a16="http://schemas.microsoft.com/office/drawing/2014/main" val="20002"/>
                    </a:ext>
                  </a:extLst>
                </a:gridCol>
              </a:tblGrid>
              <a:tr h="387398">
                <a:tc>
                  <a:txBody>
                    <a:bodyPr/>
                    <a:lstStyle/>
                    <a:p>
                      <a:pPr marL="0" marR="0" lvl="0" indent="0" algn="ctr" rtl="0">
                        <a:spcBef>
                          <a:spcPts val="0"/>
                        </a:spcBef>
                        <a:spcAft>
                          <a:spcPts val="0"/>
                        </a:spcAft>
                        <a:buNone/>
                      </a:pPr>
                      <a:r>
                        <a:rPr lang="en-US" sz="2100" b="1" u="none" strike="noStrike" cap="none" dirty="0">
                          <a:solidFill>
                            <a:schemeClr val="tx1"/>
                          </a:solidFill>
                          <a:latin typeface="Arial" panose="020B0604020202020204" pitchFamily="34" charset="0"/>
                          <a:cs typeface="Arial" panose="020B0604020202020204" pitchFamily="34" charset="0"/>
                        </a:rPr>
                        <a:t>Process</a:t>
                      </a:r>
                      <a:endParaRPr sz="1600" b="1" dirty="0">
                        <a:solidFill>
                          <a:schemeClr val="tx1"/>
                        </a:solidFill>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100" b="1" u="none" strike="noStrike" cap="none" dirty="0">
                          <a:solidFill>
                            <a:schemeClr val="tx1"/>
                          </a:solidFill>
                          <a:latin typeface="Arial" panose="020B0604020202020204" pitchFamily="34" charset="0"/>
                          <a:cs typeface="Arial" panose="020B0604020202020204" pitchFamily="34" charset="0"/>
                        </a:rPr>
                        <a:t>Arrival Time</a:t>
                      </a:r>
                      <a:endParaRPr sz="1600" b="1" dirty="0">
                        <a:solidFill>
                          <a:schemeClr val="tx1"/>
                        </a:solidFill>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2100" b="1" u="none" strike="noStrike" cap="none" dirty="0">
                          <a:solidFill>
                            <a:schemeClr val="tx1"/>
                          </a:solidFill>
                          <a:latin typeface="Arial" panose="020B0604020202020204" pitchFamily="34" charset="0"/>
                          <a:cs typeface="Arial" panose="020B0604020202020204" pitchFamily="34" charset="0"/>
                        </a:rPr>
                        <a:t>CPU Burst Time</a:t>
                      </a:r>
                      <a:endParaRPr sz="1600" b="1" dirty="0">
                        <a:solidFill>
                          <a:schemeClr val="tx1"/>
                        </a:solidFill>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94516">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P1</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0</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12</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4516">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P2</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2</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7</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94516">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P3</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3</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5</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94516">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P4</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a:solidFill>
                            <a:schemeClr val="dk1"/>
                          </a:solidFill>
                          <a:latin typeface="Arial" panose="020B0604020202020204" pitchFamily="34" charset="0"/>
                          <a:cs typeface="Arial" panose="020B0604020202020204" pitchFamily="34" charset="0"/>
                        </a:rPr>
                        <a:t>5</a:t>
                      </a:r>
                      <a:endParaRPr sz="160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2100" b="1" u="none" strike="noStrike" cap="none" dirty="0">
                          <a:solidFill>
                            <a:schemeClr val="dk1"/>
                          </a:solidFill>
                          <a:latin typeface="Arial" panose="020B0604020202020204" pitchFamily="34" charset="0"/>
                          <a:cs typeface="Arial" panose="020B0604020202020204" pitchFamily="34" charset="0"/>
                        </a:rPr>
                        <a:t>9</a:t>
                      </a:r>
                      <a:endParaRPr sz="1600" dirty="0">
                        <a:latin typeface="Arial" panose="020B0604020202020204" pitchFamily="34" charset="0"/>
                        <a:cs typeface="Arial" panose="020B0604020202020204" pitchFamily="34" charset="0"/>
                      </a:endParaRPr>
                    </a:p>
                  </a:txBody>
                  <a:tcPr marL="81631" marR="81631" marT="40816" marB="408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3775F83B-4991-A267-229E-92341A1DEF43}"/>
              </a:ext>
            </a:extLst>
          </p:cNvPr>
          <p:cNvSpPr txBox="1"/>
          <p:nvPr/>
        </p:nvSpPr>
        <p:spPr>
          <a:xfrm>
            <a:off x="774144" y="4455128"/>
            <a:ext cx="10579653" cy="1960858"/>
          </a:xfrm>
          <a:prstGeom prst="rect">
            <a:avLst/>
          </a:prstGeom>
          <a:noFill/>
        </p:spPr>
        <p:txBody>
          <a:bodyPr wrap="square">
            <a:spAutoFit/>
          </a:bodyPr>
          <a:lstStyle/>
          <a:p>
            <a:pPr marL="0" marR="0" lvl="0" indent="0" algn="l" defTabSz="914400" rtl="0" eaLnBrk="1" fontAlgn="auto" latinLnBrk="0" hangingPunct="1">
              <a:lnSpc>
                <a:spcPct val="130000"/>
              </a:lnSpc>
              <a:spcBef>
                <a:spcPts val="300"/>
              </a:spcBef>
              <a:spcAft>
                <a:spcPts val="300"/>
              </a:spcAft>
              <a:buClrTx/>
              <a:buSzPts val="2200"/>
              <a:buFontTx/>
              <a:buNone/>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Vẽ giản đồ Gantt và tính thời gian đợi trung bình, thời gian đáp ứng trung bình</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thời gia</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n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hoàn</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thành</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trung bình cho các giải thuật</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sau</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endPar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30000"/>
              </a:lnSpc>
              <a:spcBef>
                <a:spcPts val="300"/>
              </a:spcBef>
              <a:spcAft>
                <a:spcPts val="300"/>
              </a:spcAft>
              <a:buClrTx/>
              <a:buSzTx/>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Shortest Remaining Time First (SRTF) </a:t>
            </a:r>
          </a:p>
          <a:p>
            <a:pPr marL="514350" marR="0" lvl="0" indent="-514350" algn="l" defTabSz="914400" rtl="0" eaLnBrk="1" fontAlgn="auto" latinLnBrk="0" hangingPunct="1">
              <a:lnSpc>
                <a:spcPct val="130000"/>
              </a:lnSpc>
              <a:spcBef>
                <a:spcPts val="300"/>
              </a:spcBef>
              <a:spcAft>
                <a:spcPts val="300"/>
              </a:spcAft>
              <a:buClrTx/>
              <a:buSzTx/>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Round Robin (RR) với quantum = 4</a:t>
            </a:r>
          </a:p>
        </p:txBody>
      </p:sp>
    </p:spTree>
    <p:extLst>
      <p:ext uri="{BB962C8B-B14F-4D97-AF65-F5344CB8AC3E}">
        <p14:creationId xmlns:p14="http://schemas.microsoft.com/office/powerpoint/2010/main" val="4934235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Bài tập 6</a:t>
            </a:r>
            <a:endParaRPr/>
          </a:p>
        </p:txBody>
      </p:sp>
      <p:sp>
        <p:nvSpPr>
          <p:cNvPr id="421" name="Google Shape;421;p29"/>
          <p:cNvSpPr txBox="1">
            <a:spLocks noGrp="1"/>
          </p:cNvSpPr>
          <p:nvPr>
            <p:ph idx="1"/>
          </p:nvPr>
        </p:nvSpPr>
        <p:spPr>
          <a:xfrm>
            <a:off x="774145" y="1151633"/>
            <a:ext cx="10579654" cy="1033888"/>
          </a:xfrm>
          <a:prstGeom prst="rect">
            <a:avLst/>
          </a:prstGeom>
          <a:noFill/>
          <a:ln>
            <a:noFill/>
          </a:ln>
        </p:spPr>
        <p:txBody>
          <a:bodyPr spcFirstLastPara="1" wrap="square" lIns="91425" tIns="45700" rIns="91425" bIns="45700" anchor="t" anchorCtr="0">
            <a:noAutofit/>
          </a:bodyPr>
          <a:lstStyle/>
          <a:p>
            <a:pPr marL="0" indent="0">
              <a:spcBef>
                <a:spcPts val="0"/>
              </a:spcBef>
              <a:buSzPts val="2100"/>
              <a:buNone/>
            </a:pPr>
            <a:r>
              <a:rPr lang="en-US" sz="2200" dirty="0"/>
              <a:t>Cho 5 </a:t>
            </a:r>
            <a:r>
              <a:rPr lang="en-US" sz="2200" dirty="0" err="1"/>
              <a:t>tiến</a:t>
            </a:r>
            <a:r>
              <a:rPr lang="en-US" sz="2200" dirty="0"/>
              <a:t> </a:t>
            </a:r>
            <a:r>
              <a:rPr lang="en-US" sz="2200" dirty="0" err="1"/>
              <a:t>trình</a:t>
            </a:r>
            <a:r>
              <a:rPr lang="en-US" sz="2200" dirty="0"/>
              <a:t> P1, P2, P3, P4, P5 </a:t>
            </a:r>
            <a:r>
              <a:rPr lang="en-US" sz="2200" dirty="0" err="1"/>
              <a:t>với</a:t>
            </a:r>
            <a:r>
              <a:rPr lang="en-US" sz="2200" dirty="0"/>
              <a:t> </a:t>
            </a:r>
            <a:r>
              <a:rPr lang="en-US" sz="2200" dirty="0" err="1"/>
              <a:t>thời</a:t>
            </a:r>
            <a:r>
              <a:rPr lang="en-US" sz="2200" dirty="0"/>
              <a:t> </a:t>
            </a:r>
            <a:r>
              <a:rPr lang="en-US" sz="2200" dirty="0" err="1"/>
              <a:t>gian</a:t>
            </a:r>
            <a:r>
              <a:rPr lang="en-US" sz="2200" dirty="0"/>
              <a:t> </a:t>
            </a:r>
            <a:r>
              <a:rPr lang="en-US" sz="2200" dirty="0" err="1"/>
              <a:t>vào</a:t>
            </a:r>
            <a:r>
              <a:rPr lang="en-US" sz="2200" dirty="0"/>
              <a:t> Ready List </a:t>
            </a:r>
            <a:r>
              <a:rPr lang="en-US" sz="2200" dirty="0" err="1"/>
              <a:t>và</a:t>
            </a:r>
            <a:r>
              <a:rPr lang="en-US" sz="2200" dirty="0"/>
              <a:t> </a:t>
            </a:r>
            <a:r>
              <a:rPr lang="en-US" sz="2200" dirty="0" err="1"/>
              <a:t>thời</a:t>
            </a:r>
            <a:r>
              <a:rPr lang="en-US" sz="2200" dirty="0"/>
              <a:t> </a:t>
            </a:r>
            <a:r>
              <a:rPr lang="en-US" sz="2200" dirty="0" err="1"/>
              <a:t>gian</a:t>
            </a:r>
            <a:r>
              <a:rPr lang="en-US" sz="2200" dirty="0"/>
              <a:t> </a:t>
            </a:r>
            <a:r>
              <a:rPr lang="en-US" sz="2200" dirty="0" err="1"/>
              <a:t>cần</a:t>
            </a:r>
            <a:r>
              <a:rPr lang="en-US" sz="2200" dirty="0"/>
              <a:t> CPU </a:t>
            </a:r>
            <a:r>
              <a:rPr lang="en-US" sz="2200" dirty="0" err="1"/>
              <a:t>tương</a:t>
            </a:r>
            <a:r>
              <a:rPr lang="en-US" sz="2200" dirty="0"/>
              <a:t> </a:t>
            </a:r>
            <a:r>
              <a:rPr lang="en-US" sz="2200" dirty="0" err="1"/>
              <a:t>tứng</a:t>
            </a:r>
            <a:r>
              <a:rPr lang="en-US" sz="2200" dirty="0"/>
              <a:t> </a:t>
            </a:r>
            <a:r>
              <a:rPr lang="en-US" sz="2200" dirty="0" err="1"/>
              <a:t>như</a:t>
            </a:r>
            <a:r>
              <a:rPr lang="en-US" sz="2200" dirty="0"/>
              <a:t> </a:t>
            </a:r>
            <a:r>
              <a:rPr lang="en-US" sz="2200" dirty="0" err="1"/>
              <a:t>bảng</a:t>
            </a:r>
            <a:r>
              <a:rPr lang="en-US" sz="2200" dirty="0"/>
              <a:t> </a:t>
            </a:r>
            <a:r>
              <a:rPr lang="en-US" sz="2200" dirty="0" err="1"/>
              <a:t>sau</a:t>
            </a:r>
            <a:r>
              <a:rPr lang="en-US" sz="2200" dirty="0"/>
              <a:t>:</a:t>
            </a:r>
            <a:endParaRPr sz="2200" dirty="0"/>
          </a:p>
        </p:txBody>
      </p:sp>
      <p:sp>
        <p:nvSpPr>
          <p:cNvPr id="423" name="Google Shape;423;p2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rPr>
              <a:t>Thực hiện bởi Trường Đại học Công nghệ Thông tin, ĐHQG-HCM.</a:t>
            </a:r>
            <a:endParaRPr kumimoji="0" lang="en-VN" sz="1100" b="0" i="0" u="none" strike="noStrike" kern="1200" cap="none" spc="0" normalizeH="0" baseline="0" noProof="0">
              <a:ln>
                <a:noFill/>
              </a:ln>
              <a:solidFill>
                <a:srgbClr val="2A2F4F">
                  <a:tint val="75000"/>
                </a:srgbClr>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730BF18A-471A-AF16-DEFA-6A754B70A38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700" b="0" i="0" u="none" strike="noStrike" kern="1200" cap="none" spc="0" normalizeH="0" baseline="0" noProof="0" smtClean="0">
                <a:ln>
                  <a:noFill/>
                </a:ln>
                <a:solidFill>
                  <a:srgbClr val="2A2F4F"/>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249</a:t>
            </a:fld>
            <a:endParaRPr kumimoji="0" lang="en-US" sz="700" b="0" i="0" u="none" strike="noStrike" kern="1200" cap="none" spc="0" normalizeH="0" baseline="0" noProof="0">
              <a:ln>
                <a:noFill/>
              </a:ln>
              <a:solidFill>
                <a:srgbClr val="2A2F4F"/>
              </a:solidFill>
              <a:effectLst/>
              <a:uLnTx/>
              <a:uFillTx/>
              <a:latin typeface="Arial" panose="020B0604020202020204" pitchFamily="34" charset="0"/>
              <a:ea typeface="+mn-ea"/>
              <a:cs typeface="Arial" panose="020B0604020202020204" pitchFamily="34" charset="0"/>
            </a:endParaRPr>
          </a:p>
        </p:txBody>
      </p:sp>
      <p:sp>
        <p:nvSpPr>
          <p:cNvPr id="425" name="Google Shape;425;p29"/>
          <p:cNvSpPr/>
          <p:nvPr/>
        </p:nvSpPr>
        <p:spPr>
          <a:xfrm>
            <a:off x="1524000" y="-184645"/>
            <a:ext cx="9144000" cy="369291"/>
          </a:xfrm>
          <a:prstGeom prst="rect">
            <a:avLst/>
          </a:prstGeom>
          <a:noFill/>
          <a:ln>
            <a:noFill/>
          </a:ln>
        </p:spPr>
        <p:txBody>
          <a:bodyPr spcFirstLastPara="1" wrap="square" lIns="91425" tIns="45700" rIns="91425" bIns="457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2A2F4F"/>
              </a:solidFill>
              <a:effectLst/>
              <a:uLnTx/>
              <a:uFillTx/>
              <a:latin typeface="Times New Roman"/>
              <a:ea typeface="Times New Roman"/>
              <a:cs typeface="Times New Roman"/>
              <a:sym typeface="Times New Roman"/>
            </a:endParaRPr>
          </a:p>
        </p:txBody>
      </p:sp>
      <p:graphicFrame>
        <p:nvGraphicFramePr>
          <p:cNvPr id="426" name="Google Shape;426;p29"/>
          <p:cNvGraphicFramePr/>
          <p:nvPr>
            <p:extLst/>
          </p:nvPr>
        </p:nvGraphicFramePr>
        <p:xfrm>
          <a:off x="3549396" y="2063279"/>
          <a:ext cx="5700930" cy="2094060"/>
        </p:xfrm>
        <a:graphic>
          <a:graphicData uri="http://schemas.openxmlformats.org/drawingml/2006/table">
            <a:tbl>
              <a:tblPr firstRow="1" bandRow="1">
                <a:noFill/>
              </a:tblPr>
              <a:tblGrid>
                <a:gridCol w="1900310">
                  <a:extLst>
                    <a:ext uri="{9D8B030D-6E8A-4147-A177-3AD203B41FA5}">
                      <a16:colId xmlns:a16="http://schemas.microsoft.com/office/drawing/2014/main" val="20000"/>
                    </a:ext>
                  </a:extLst>
                </a:gridCol>
                <a:gridCol w="1900310">
                  <a:extLst>
                    <a:ext uri="{9D8B030D-6E8A-4147-A177-3AD203B41FA5}">
                      <a16:colId xmlns:a16="http://schemas.microsoft.com/office/drawing/2014/main" val="20001"/>
                    </a:ext>
                  </a:extLst>
                </a:gridCol>
                <a:gridCol w="1900310">
                  <a:extLst>
                    <a:ext uri="{9D8B030D-6E8A-4147-A177-3AD203B41FA5}">
                      <a16:colId xmlns:a16="http://schemas.microsoft.com/office/drawing/2014/main" val="20002"/>
                    </a:ext>
                  </a:extLst>
                </a:gridCol>
              </a:tblGrid>
              <a:tr h="316793">
                <a:tc>
                  <a:txBody>
                    <a:bodyPr/>
                    <a:lstStyle/>
                    <a:p>
                      <a:pPr marL="0" marR="0" lvl="0" indent="0" algn="ctr" rtl="0">
                        <a:spcBef>
                          <a:spcPts val="0"/>
                        </a:spcBef>
                        <a:spcAft>
                          <a:spcPts val="0"/>
                        </a:spcAft>
                        <a:buNone/>
                      </a:pPr>
                      <a:r>
                        <a:rPr lang="en-US" sz="1800" b="1" u="none" strike="noStrike" cap="none" dirty="0">
                          <a:solidFill>
                            <a:schemeClr val="tx1"/>
                          </a:solidFill>
                          <a:latin typeface="Arial" panose="020B0604020202020204" pitchFamily="34" charset="0"/>
                          <a:cs typeface="Arial" panose="020B0604020202020204" pitchFamily="34" charset="0"/>
                        </a:rPr>
                        <a:t>Process</a:t>
                      </a:r>
                      <a:endParaRPr sz="1800" b="1" dirty="0">
                        <a:solidFill>
                          <a:schemeClr val="tx1"/>
                        </a:solidFill>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tx1"/>
                          </a:solidFill>
                          <a:latin typeface="Arial" panose="020B0604020202020204" pitchFamily="34" charset="0"/>
                          <a:cs typeface="Arial" panose="020B0604020202020204" pitchFamily="34" charset="0"/>
                        </a:rPr>
                        <a:t>Arrival Time</a:t>
                      </a:r>
                      <a:endParaRPr sz="1800" b="1" dirty="0">
                        <a:solidFill>
                          <a:schemeClr val="tx1"/>
                        </a:solidFill>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rtl="0">
                        <a:spcBef>
                          <a:spcPts val="0"/>
                        </a:spcBef>
                        <a:spcAft>
                          <a:spcPts val="0"/>
                        </a:spcAft>
                        <a:buNone/>
                      </a:pPr>
                      <a:r>
                        <a:rPr lang="en-US" sz="1800" b="1" u="none" strike="noStrike" cap="none" dirty="0">
                          <a:solidFill>
                            <a:schemeClr val="tx1"/>
                          </a:solidFill>
                          <a:latin typeface="Arial" panose="020B0604020202020204" pitchFamily="34" charset="0"/>
                          <a:cs typeface="Arial" panose="020B0604020202020204" pitchFamily="34" charset="0"/>
                        </a:rPr>
                        <a:t>CPU Burst Time</a:t>
                      </a:r>
                      <a:endParaRPr sz="1800" b="1" dirty="0">
                        <a:solidFill>
                          <a:schemeClr val="tx1"/>
                        </a:solidFill>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16793">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P1</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0</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8</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793">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P2</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2</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19</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6793">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P3</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4</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3</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6793">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P4</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5</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6</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6793">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P5</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a:solidFill>
                            <a:schemeClr val="dk1"/>
                          </a:solidFill>
                          <a:latin typeface="Arial" panose="020B0604020202020204" pitchFamily="34" charset="0"/>
                          <a:cs typeface="Arial" panose="020B0604020202020204" pitchFamily="34" charset="0"/>
                        </a:rPr>
                        <a:t>7</a:t>
                      </a:r>
                      <a:endParaRPr sz="180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rtl="0">
                        <a:spcBef>
                          <a:spcPts val="0"/>
                        </a:spcBef>
                        <a:spcAft>
                          <a:spcPts val="0"/>
                        </a:spcAft>
                        <a:buNone/>
                      </a:pPr>
                      <a:r>
                        <a:rPr lang="en-US" sz="1800" b="1" u="none" strike="noStrike" cap="none" dirty="0">
                          <a:solidFill>
                            <a:schemeClr val="dk1"/>
                          </a:solidFill>
                          <a:latin typeface="Arial" panose="020B0604020202020204" pitchFamily="34" charset="0"/>
                          <a:cs typeface="Arial" panose="020B0604020202020204" pitchFamily="34" charset="0"/>
                        </a:rPr>
                        <a:t>12</a:t>
                      </a:r>
                      <a:endParaRPr sz="1800" dirty="0">
                        <a:latin typeface="Arial" panose="020B0604020202020204" pitchFamily="34" charset="0"/>
                        <a:cs typeface="Arial" panose="020B0604020202020204" pitchFamily="34" charset="0"/>
                      </a:endParaRPr>
                    </a:p>
                  </a:txBody>
                  <a:tcPr marL="74689" marR="74689" marT="37345" marB="3734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71F6AFE4-E49D-D91A-4C39-0B7BB9408778}"/>
              </a:ext>
            </a:extLst>
          </p:cNvPr>
          <p:cNvSpPr txBox="1"/>
          <p:nvPr/>
        </p:nvSpPr>
        <p:spPr>
          <a:xfrm>
            <a:off x="774144" y="4125294"/>
            <a:ext cx="10579653" cy="2477922"/>
          </a:xfrm>
          <a:prstGeom prst="rect">
            <a:avLst/>
          </a:prstGeom>
          <a:noFill/>
        </p:spPr>
        <p:txBody>
          <a:bodyPr wrap="square">
            <a:spAutoFit/>
          </a:bodyPr>
          <a:lstStyle/>
          <a:p>
            <a:pPr marL="0" marR="0" lvl="0" indent="0" algn="l" defTabSz="914400" rtl="0" eaLnBrk="1" fontAlgn="auto" latinLnBrk="0" hangingPunct="1">
              <a:lnSpc>
                <a:spcPct val="130000"/>
              </a:lnSpc>
              <a:spcBef>
                <a:spcPts val="300"/>
              </a:spcBef>
              <a:spcAft>
                <a:spcPts val="300"/>
              </a:spcAft>
              <a:buClrTx/>
              <a:buSzPts val="2200"/>
              <a:buFontTx/>
              <a:buNone/>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Vẽ giản đồ Gantt và tính thời gian đợi trung bình, thời gian đáp ứng trung bình</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thời gia</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n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hoàn</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thành</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trung bình cho các giải thuật</a:t>
            </a:r>
            <a:r>
              <a:rPr kumimoji="0" lang="en-US" sz="2200" b="0" i="0" u="none" strike="noStrike" kern="1200" cap="none" spc="0" normalizeH="0" baseline="0" noProof="0" dirty="0">
                <a:ln>
                  <a:noFill/>
                </a:ln>
                <a:solidFill>
                  <a:srgbClr val="2A2F4F"/>
                </a:solidFill>
                <a:effectLst/>
                <a:uLnTx/>
                <a:uFillTx/>
                <a:latin typeface="Calibri" panose="020F0502020204030204"/>
                <a:ea typeface="+mn-ea"/>
                <a:cs typeface="+mn-cs"/>
              </a:rPr>
              <a:t> </a:t>
            </a:r>
            <a:r>
              <a:rPr kumimoji="0" lang="en-US" sz="2200" b="0" i="0" u="none" strike="noStrike" kern="1200" cap="none" spc="0" normalizeH="0" baseline="0" noProof="0" dirty="0" err="1">
                <a:ln>
                  <a:noFill/>
                </a:ln>
                <a:solidFill>
                  <a:srgbClr val="2A2F4F"/>
                </a:solidFill>
                <a:effectLst/>
                <a:uLnTx/>
                <a:uFillTx/>
                <a:latin typeface="Arial" panose="020B0604020202020204" pitchFamily="34" charset="0"/>
                <a:ea typeface="+mn-ea"/>
                <a:cs typeface="Arial" panose="020B0604020202020204" pitchFamily="34" charset="0"/>
              </a:rPr>
              <a:t>sau</a:t>
            </a:r>
            <a:r>
              <a:rPr kumimoji="0" lang="en-US"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rPr>
              <a:t>: </a:t>
            </a:r>
            <a:endPar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30000"/>
              </a:lnSpc>
              <a:spcBef>
                <a:spcPts val="300"/>
              </a:spcBef>
              <a:spcAft>
                <a:spcPts val="300"/>
              </a:spcAft>
              <a:buClrTx/>
              <a:buSzPts val="21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FCFS				 </a:t>
            </a:r>
          </a:p>
          <a:p>
            <a:pPr marL="514350" marR="0" lvl="0" indent="-514350" algn="l" defTabSz="914400" rtl="0" eaLnBrk="1" fontAlgn="auto" latinLnBrk="0" hangingPunct="1">
              <a:lnSpc>
                <a:spcPct val="130000"/>
              </a:lnSpc>
              <a:spcBef>
                <a:spcPts val="300"/>
              </a:spcBef>
              <a:spcAft>
                <a:spcPts val="300"/>
              </a:spcAft>
              <a:buClrTx/>
              <a:buSzPts val="21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SJF preemptive</a:t>
            </a:r>
          </a:p>
          <a:p>
            <a:pPr marL="514350" marR="0" lvl="0" indent="-514350" algn="l" defTabSz="914400" rtl="0" eaLnBrk="1" fontAlgn="auto" latinLnBrk="0" hangingPunct="1">
              <a:lnSpc>
                <a:spcPct val="130000"/>
              </a:lnSpc>
              <a:spcBef>
                <a:spcPts val="300"/>
              </a:spcBef>
              <a:spcAft>
                <a:spcPts val="300"/>
              </a:spcAft>
              <a:buClrTx/>
              <a:buSzPts val="2100"/>
              <a:buFont typeface="Times New Roman"/>
              <a:buAutoNum type="alphaLcPeriod"/>
              <a:tabLst/>
              <a:defRPr/>
            </a:pPr>
            <a:r>
              <a:rPr kumimoji="0" lang="vi-VN" sz="2200" b="0" i="0" u="none" strike="noStrike" kern="1200" cap="none" spc="0" normalizeH="0" baseline="0" noProof="0" dirty="0">
                <a:ln>
                  <a:noFill/>
                </a:ln>
                <a:solidFill>
                  <a:srgbClr val="2A2F4F"/>
                </a:solidFill>
                <a:effectLst/>
                <a:uLnTx/>
                <a:uFillTx/>
                <a:latin typeface="Arial" panose="020B0604020202020204" pitchFamily="34" charset="0"/>
                <a:ea typeface="+mn-ea"/>
                <a:cs typeface="+mn-cs"/>
              </a:rPr>
              <a:t>RR với quantum time = 6 	</a:t>
            </a:r>
          </a:p>
        </p:txBody>
      </p:sp>
    </p:spTree>
    <p:extLst>
      <p:ext uri="{BB962C8B-B14F-4D97-AF65-F5344CB8AC3E}">
        <p14:creationId xmlns:p14="http://schemas.microsoft.com/office/powerpoint/2010/main" val="557302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t>2.5. </a:t>
            </a:r>
            <a:r>
              <a:rPr lang="en-US" dirty="0" err="1"/>
              <a:t>Hoạt</a:t>
            </a:r>
            <a:r>
              <a:rPr lang="en-US" dirty="0"/>
              <a:t> </a:t>
            </a:r>
            <a:r>
              <a:rPr lang="en-US" dirty="0" err="1"/>
              <a:t>động</a:t>
            </a:r>
            <a:r>
              <a:rPr lang="en-US" dirty="0"/>
              <a:t> </a:t>
            </a:r>
            <a:r>
              <a:rPr lang="en-US" dirty="0" err="1"/>
              <a:t>của</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endParaRPr kumimoji="1" lang="ja-JP" altLang="en-US" dirty="0"/>
          </a:p>
        </p:txBody>
      </p:sp>
      <p:sp>
        <p:nvSpPr>
          <p:cNvPr id="7" name="Content Placeholder 6"/>
          <p:cNvSpPr>
            <a:spLocks noGrp="1"/>
          </p:cNvSpPr>
          <p:nvPr>
            <p:ph idx="1"/>
          </p:nvPr>
        </p:nvSpPr>
        <p:spPr>
          <a:xfrm>
            <a:off x="774145" y="1828800"/>
            <a:ext cx="10579654" cy="4348163"/>
          </a:xfrm>
        </p:spPr>
        <p:txBody>
          <a:bodyPr>
            <a:normAutofit/>
          </a:bodyPr>
          <a:lstStyle/>
          <a:p>
            <a:r>
              <a:rPr lang="en-US" dirty="0"/>
              <a:t>CPU – Thành </a:t>
            </a:r>
            <a:r>
              <a:rPr lang="en-US" dirty="0" err="1"/>
              <a:t>phần</a:t>
            </a:r>
            <a:r>
              <a:rPr lang="en-US" dirty="0"/>
              <a:t> </a:t>
            </a:r>
            <a:r>
              <a:rPr lang="en-US" dirty="0" err="1"/>
              <a:t>phần</a:t>
            </a:r>
            <a:r>
              <a:rPr lang="en-US" dirty="0"/>
              <a:t> </a:t>
            </a:r>
            <a:r>
              <a:rPr lang="en-US" dirty="0" err="1"/>
              <a:t>cứng</a:t>
            </a:r>
            <a:r>
              <a:rPr lang="en-US" dirty="0"/>
              <a:t> </a:t>
            </a:r>
            <a:r>
              <a:rPr lang="en-US" dirty="0" err="1"/>
              <a:t>thực</a:t>
            </a:r>
            <a:r>
              <a:rPr lang="en-US" dirty="0"/>
              <a:t> </a:t>
            </a:r>
            <a:r>
              <a:rPr lang="en-US" dirty="0" err="1"/>
              <a:t>thi</a:t>
            </a:r>
            <a:r>
              <a:rPr lang="en-US" dirty="0"/>
              <a:t> </a:t>
            </a:r>
            <a:r>
              <a:rPr lang="en-US" dirty="0" err="1"/>
              <a:t>các</a:t>
            </a:r>
            <a:r>
              <a:rPr lang="en-US" dirty="0"/>
              <a:t> </a:t>
            </a:r>
            <a:r>
              <a:rPr lang="en-US" dirty="0" err="1"/>
              <a:t>lệnh</a:t>
            </a:r>
            <a:r>
              <a:rPr lang="en-US" dirty="0"/>
              <a:t>.</a:t>
            </a:r>
          </a:p>
          <a:p>
            <a:r>
              <a:rPr lang="en-US" dirty="0"/>
              <a:t>Processor (</a:t>
            </a:r>
            <a:r>
              <a:rPr lang="en-US" dirty="0" err="1"/>
              <a:t>bộ</a:t>
            </a:r>
            <a:r>
              <a:rPr lang="en-US" dirty="0"/>
              <a:t> </a:t>
            </a:r>
            <a:r>
              <a:rPr lang="en-US" dirty="0" err="1"/>
              <a:t>xử</a:t>
            </a:r>
            <a:r>
              <a:rPr lang="en-US" dirty="0"/>
              <a:t> </a:t>
            </a:r>
            <a:r>
              <a:rPr lang="en-US" dirty="0" err="1"/>
              <a:t>lý</a:t>
            </a:r>
            <a:r>
              <a:rPr lang="en-US" dirty="0"/>
              <a:t>) – </a:t>
            </a:r>
            <a:r>
              <a:rPr lang="en-US" dirty="0" err="1"/>
              <a:t>Một</a:t>
            </a:r>
            <a:r>
              <a:rPr lang="en-US" dirty="0"/>
              <a:t> con chip (</a:t>
            </a:r>
            <a:r>
              <a:rPr lang="en-US" dirty="0" err="1"/>
              <a:t>vật</a:t>
            </a:r>
            <a:r>
              <a:rPr lang="en-US" dirty="0"/>
              <a:t> </a:t>
            </a:r>
            <a:r>
              <a:rPr lang="en-US" dirty="0" err="1"/>
              <a:t>lý</a:t>
            </a:r>
            <a:r>
              <a:rPr lang="en-US" dirty="0"/>
              <a:t>) </a:t>
            </a:r>
            <a:r>
              <a:rPr lang="en-US" dirty="0" err="1"/>
              <a:t>chứa</a:t>
            </a:r>
            <a:r>
              <a:rPr lang="en-US" dirty="0"/>
              <a:t> </a:t>
            </a:r>
            <a:r>
              <a:rPr lang="en-US" dirty="0" err="1"/>
              <a:t>một</a:t>
            </a:r>
            <a:r>
              <a:rPr lang="en-US" dirty="0"/>
              <a:t> </a:t>
            </a:r>
            <a:r>
              <a:rPr lang="en-US" dirty="0" err="1"/>
              <a:t>hoặc</a:t>
            </a:r>
            <a:r>
              <a:rPr lang="en-US" dirty="0"/>
              <a:t> </a:t>
            </a:r>
            <a:r>
              <a:rPr lang="en-US" dirty="0" err="1"/>
              <a:t>nhiều</a:t>
            </a:r>
            <a:r>
              <a:rPr lang="en-US" dirty="0"/>
              <a:t> CPU.</a:t>
            </a:r>
          </a:p>
          <a:p>
            <a:r>
              <a:rPr lang="en-US" dirty="0"/>
              <a:t>Core (</a:t>
            </a:r>
            <a:r>
              <a:rPr lang="en-US" dirty="0" err="1"/>
              <a:t>lõi</a:t>
            </a:r>
            <a:r>
              <a:rPr lang="en-US" dirty="0"/>
              <a:t>/</a:t>
            </a:r>
            <a:r>
              <a:rPr lang="en-US" dirty="0" err="1"/>
              <a:t>nhân</a:t>
            </a:r>
            <a:r>
              <a:rPr lang="en-US" dirty="0"/>
              <a:t>) – </a:t>
            </a:r>
            <a:r>
              <a:rPr lang="en-US" dirty="0" err="1"/>
              <a:t>Đơn</a:t>
            </a:r>
            <a:r>
              <a:rPr lang="en-US" dirty="0"/>
              <a:t> </a:t>
            </a:r>
            <a:r>
              <a:rPr lang="en-US" dirty="0" err="1"/>
              <a:t>vị</a:t>
            </a:r>
            <a:r>
              <a:rPr lang="en-US" dirty="0"/>
              <a:t> </a:t>
            </a:r>
            <a:r>
              <a:rPr lang="en-US" dirty="0" err="1"/>
              <a:t>tính</a:t>
            </a:r>
            <a:r>
              <a:rPr lang="en-US" dirty="0"/>
              <a:t> </a:t>
            </a:r>
            <a:r>
              <a:rPr lang="en-US" dirty="0" err="1"/>
              <a:t>toán</a:t>
            </a:r>
            <a:r>
              <a:rPr lang="en-US" dirty="0"/>
              <a:t> </a:t>
            </a:r>
            <a:r>
              <a:rPr lang="en-US" dirty="0" err="1"/>
              <a:t>cơ</a:t>
            </a:r>
            <a:r>
              <a:rPr lang="en-US" dirty="0"/>
              <a:t> </a:t>
            </a:r>
            <a:r>
              <a:rPr lang="en-US" dirty="0" err="1"/>
              <a:t>bản</a:t>
            </a:r>
            <a:r>
              <a:rPr lang="en-US" dirty="0"/>
              <a:t> </a:t>
            </a:r>
            <a:r>
              <a:rPr lang="en-US" dirty="0" err="1"/>
              <a:t>của</a:t>
            </a:r>
            <a:r>
              <a:rPr lang="en-US" dirty="0"/>
              <a:t> CPU.</a:t>
            </a:r>
          </a:p>
          <a:p>
            <a:r>
              <a:rPr lang="en-US" dirty="0"/>
              <a:t>Multicore (</a:t>
            </a:r>
            <a:r>
              <a:rPr lang="en-US" dirty="0" err="1"/>
              <a:t>đa</a:t>
            </a:r>
            <a:r>
              <a:rPr lang="en-US" dirty="0"/>
              <a:t> </a:t>
            </a:r>
            <a:r>
              <a:rPr lang="en-US" dirty="0" err="1"/>
              <a:t>lõi</a:t>
            </a:r>
            <a:r>
              <a:rPr lang="en-US" dirty="0"/>
              <a:t>) – </a:t>
            </a:r>
            <a:r>
              <a:rPr lang="en-US" dirty="0" err="1"/>
              <a:t>Nhiều</a:t>
            </a:r>
            <a:r>
              <a:rPr lang="en-US" dirty="0"/>
              <a:t> </a:t>
            </a:r>
            <a:r>
              <a:rPr lang="en-US" dirty="0" err="1"/>
              <a:t>lõi</a:t>
            </a:r>
            <a:r>
              <a:rPr lang="en-US" dirty="0"/>
              <a:t> </a:t>
            </a:r>
            <a:r>
              <a:rPr lang="en-US" dirty="0" err="1"/>
              <a:t>tính</a:t>
            </a:r>
            <a:r>
              <a:rPr lang="en-US" dirty="0"/>
              <a:t> </a:t>
            </a:r>
            <a:r>
              <a:rPr lang="en-US" dirty="0" err="1"/>
              <a:t>toán</a:t>
            </a:r>
            <a:r>
              <a:rPr lang="en-US" dirty="0"/>
              <a:t> </a:t>
            </a:r>
            <a:r>
              <a:rPr lang="en-US" dirty="0" err="1"/>
              <a:t>trên</a:t>
            </a:r>
            <a:r>
              <a:rPr lang="en-US" dirty="0"/>
              <a:t> </a:t>
            </a:r>
            <a:r>
              <a:rPr lang="en-US" dirty="0" err="1"/>
              <a:t>cùng</a:t>
            </a:r>
            <a:r>
              <a:rPr lang="en-US" dirty="0"/>
              <a:t> </a:t>
            </a:r>
            <a:r>
              <a:rPr lang="en-US" dirty="0" err="1"/>
              <a:t>một</a:t>
            </a:r>
            <a:r>
              <a:rPr lang="en-US" dirty="0"/>
              <a:t> CPU.</a:t>
            </a:r>
          </a:p>
          <a:p>
            <a:r>
              <a:rPr lang="en-US" dirty="0"/>
              <a:t>Multiprocessor (</a:t>
            </a:r>
            <a:r>
              <a:rPr lang="en-US" dirty="0" err="1"/>
              <a:t>đa</a:t>
            </a:r>
            <a:r>
              <a:rPr lang="en-US" dirty="0"/>
              <a:t> </a:t>
            </a:r>
            <a:r>
              <a:rPr lang="en-US" dirty="0" err="1"/>
              <a:t>bộ</a:t>
            </a:r>
            <a:r>
              <a:rPr lang="en-US" dirty="0"/>
              <a:t> </a:t>
            </a:r>
            <a:r>
              <a:rPr lang="en-US" dirty="0" err="1"/>
              <a:t>xử</a:t>
            </a:r>
            <a:r>
              <a:rPr lang="en-US" dirty="0"/>
              <a:t> </a:t>
            </a:r>
            <a:r>
              <a:rPr lang="en-US" dirty="0" err="1"/>
              <a:t>lý</a:t>
            </a:r>
            <a:r>
              <a:rPr lang="en-US" dirty="0"/>
              <a:t>) – </a:t>
            </a:r>
            <a:r>
              <a:rPr lang="en-US" dirty="0" err="1"/>
              <a:t>Nhiều</a:t>
            </a:r>
            <a:r>
              <a:rPr lang="en-US" dirty="0"/>
              <a:t> </a:t>
            </a:r>
            <a:r>
              <a:rPr lang="en-US" dirty="0" err="1"/>
              <a:t>bộ</a:t>
            </a:r>
            <a:r>
              <a:rPr lang="en-US" dirty="0"/>
              <a:t> </a:t>
            </a:r>
            <a:r>
              <a:rPr lang="en-US" dirty="0" err="1"/>
              <a:t>xử</a:t>
            </a:r>
            <a:r>
              <a:rPr lang="en-US" dirty="0"/>
              <a:t> </a:t>
            </a:r>
            <a:r>
              <a:rPr lang="en-US" dirty="0" err="1"/>
              <a:t>lý</a:t>
            </a:r>
            <a:r>
              <a:rPr lang="en-US" dirty="0"/>
              <a:t>.</a:t>
            </a:r>
          </a:p>
          <a:p>
            <a:endParaRPr lang="vi-VN"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25</a:t>
            </a:fld>
            <a:endParaRPr kumimoji="1" lang="ja-JP" altLang="en-US"/>
          </a:p>
        </p:txBody>
      </p:sp>
      <p:sp>
        <p:nvSpPr>
          <p:cNvPr id="3" name="TextBox 2">
            <a:extLst>
              <a:ext uri="{FF2B5EF4-FFF2-40B4-BE49-F238E27FC236}">
                <a16:creationId xmlns:a16="http://schemas.microsoft.com/office/drawing/2014/main" id="{8EC6CF8F-C089-E9BF-B406-84CB42151063}"/>
              </a:ext>
            </a:extLst>
          </p:cNvPr>
          <p:cNvSpPr txBox="1"/>
          <p:nvPr/>
        </p:nvSpPr>
        <p:spPr>
          <a:xfrm>
            <a:off x="879862" y="1147364"/>
            <a:ext cx="5379999"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en-US" sz="2400" b="1" dirty="0" err="1">
                <a:solidFill>
                  <a:schemeClr val="bg1"/>
                </a:solidFill>
                <a:latin typeface="Arial" panose="020B0604020202020204" pitchFamily="34" charset="0"/>
                <a:cs typeface="Arial" panose="020B0604020202020204" pitchFamily="34" charset="0"/>
              </a:rPr>
              <a:t>Phân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biệt</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các</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khái</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niệm</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về</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bộ</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xử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lý</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7540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err="1"/>
              <a:t>Bài</a:t>
            </a:r>
            <a:r>
              <a:rPr lang="en-US" dirty="0"/>
              <a:t> </a:t>
            </a:r>
            <a:r>
              <a:rPr lang="en-US" dirty="0" err="1"/>
              <a:t>tập</a:t>
            </a:r>
            <a:r>
              <a:rPr lang="en-US" dirty="0"/>
              <a:t> 7</a:t>
            </a:r>
            <a:endParaRPr dirty="0"/>
          </a:p>
        </p:txBody>
      </p:sp>
      <p:sp>
        <p:nvSpPr>
          <p:cNvPr id="698" name="Google Shape;698;p43"/>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Sử</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FCFS, SJF, SRTF, Priority </a:t>
            </a:r>
            <a:r>
              <a:rPr lang="en-US" dirty="0" err="1"/>
              <a:t>để</a:t>
            </a:r>
            <a:r>
              <a:rPr lang="en-US" dirty="0"/>
              <a:t> </a:t>
            </a:r>
            <a:r>
              <a:rPr lang="en-US" dirty="0" err="1"/>
              <a:t>tính</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thời</a:t>
            </a:r>
            <a:r>
              <a:rPr lang="en-US" dirty="0"/>
              <a:t> </a:t>
            </a:r>
            <a:r>
              <a:rPr lang="en-US" dirty="0" err="1"/>
              <a:t>gian</a:t>
            </a:r>
            <a:r>
              <a:rPr lang="en-US" dirty="0"/>
              <a:t> </a:t>
            </a:r>
            <a:r>
              <a:rPr lang="en-US" dirty="0" err="1"/>
              <a:t>đợi</a:t>
            </a:r>
            <a:r>
              <a:rPr lang="en-US" dirty="0"/>
              <a:t>, </a:t>
            </a:r>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và</a:t>
            </a:r>
            <a:r>
              <a:rPr lang="en-US" dirty="0"/>
              <a:t> </a:t>
            </a:r>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a:t>
            </a:r>
            <a:endParaRPr dirty="0"/>
          </a:p>
          <a:p>
            <a:pPr marL="342900" indent="-177800">
              <a:buNone/>
            </a:pPr>
            <a:endParaRPr dirty="0"/>
          </a:p>
        </p:txBody>
      </p:sp>
      <p:sp>
        <p:nvSpPr>
          <p:cNvPr id="701" name="Google Shape;701;p4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graphicFrame>
        <p:nvGraphicFramePr>
          <p:cNvPr id="702" name="Google Shape;702;p43"/>
          <p:cNvGraphicFramePr/>
          <p:nvPr/>
        </p:nvGraphicFramePr>
        <p:xfrm>
          <a:off x="2514600" y="2964388"/>
          <a:ext cx="7315200" cy="2595432"/>
        </p:xfrm>
        <a:graphic>
          <a:graphicData uri="http://schemas.openxmlformats.org/drawingml/2006/table">
            <a:tbl>
              <a:tblPr firstRow="1" bandRow="1">
                <a:noFil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356425">
                <a:tc>
                  <a:txBody>
                    <a:bodyPr/>
                    <a:lstStyle/>
                    <a:p>
                      <a:pPr marL="0" marR="0" lvl="0" indent="0" algn="ctr" rtl="0">
                        <a:lnSpc>
                          <a:spcPct val="107000"/>
                        </a:lnSpc>
                        <a:spcBef>
                          <a:spcPts val="0"/>
                        </a:spcBef>
                        <a:spcAft>
                          <a:spcPts val="0"/>
                        </a:spcAft>
                        <a:buNone/>
                      </a:pPr>
                      <a:r>
                        <a:rPr lang="en-US" sz="2200" b="1" u="none" strike="noStrike" cap="none" dirty="0">
                          <a:solidFill>
                            <a:schemeClr val="dk1"/>
                          </a:solidFill>
                          <a:latin typeface="Times New Roman"/>
                          <a:ea typeface="Times New Roman"/>
                          <a:cs typeface="Times New Roman"/>
                          <a:sym typeface="Times New Roman"/>
                        </a:rPr>
                        <a:t>Process</a:t>
                      </a:r>
                      <a:endParaRPr sz="2200" b="1" u="none" strike="noStrike" cap="none"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dirty="0">
                          <a:solidFill>
                            <a:schemeClr val="dk1"/>
                          </a:solidFill>
                          <a:latin typeface="Times New Roman"/>
                          <a:ea typeface="Times New Roman"/>
                          <a:cs typeface="Times New Roman"/>
                          <a:sym typeface="Times New Roman"/>
                        </a:rPr>
                        <a:t>Arrival Time</a:t>
                      </a:r>
                      <a:endParaRPr sz="2200" b="1" u="none" strike="noStrike" cap="none"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dirty="0">
                          <a:solidFill>
                            <a:schemeClr val="dk1"/>
                          </a:solidFill>
                          <a:latin typeface="Times New Roman"/>
                          <a:ea typeface="Times New Roman"/>
                          <a:cs typeface="Times New Roman"/>
                          <a:sym typeface="Times New Roman"/>
                        </a:rPr>
                        <a:t> Burst Time</a:t>
                      </a:r>
                      <a:endParaRPr sz="2200" b="1" u="none" strike="noStrike" cap="none" dirty="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dirty="0">
                          <a:solidFill>
                            <a:schemeClr val="dk1"/>
                          </a:solidFill>
                          <a:latin typeface="Times New Roman"/>
                          <a:ea typeface="Times New Roman"/>
                          <a:cs typeface="Times New Roman"/>
                          <a:sym typeface="Times New Roman"/>
                        </a:rPr>
                        <a:t>Priority</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6425">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P1</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0</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dirty="0">
                          <a:latin typeface="Times New Roman"/>
                          <a:ea typeface="Times New Roman"/>
                          <a:cs typeface="Times New Roman"/>
                          <a:sym typeface="Times New Roman"/>
                        </a:rPr>
                        <a:t>4</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3</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6425">
                <a:tc>
                  <a:txBody>
                    <a:bodyPr/>
                    <a:lstStyle/>
                    <a:p>
                      <a:pPr marL="0" marR="0" lvl="0" indent="0" algn="ctr" rtl="0">
                        <a:lnSpc>
                          <a:spcPct val="107000"/>
                        </a:lnSpc>
                        <a:spcBef>
                          <a:spcPts val="0"/>
                        </a:spcBef>
                        <a:spcAft>
                          <a:spcPts val="0"/>
                        </a:spcAft>
                        <a:buNone/>
                      </a:pPr>
                      <a:r>
                        <a:rPr lang="en-US" sz="2200" b="1" u="none" strike="noStrike" cap="none" dirty="0">
                          <a:latin typeface="Times New Roman"/>
                          <a:ea typeface="Times New Roman"/>
                          <a:cs typeface="Times New Roman"/>
                          <a:sym typeface="Times New Roman"/>
                        </a:rPr>
                        <a:t>P2</a:t>
                      </a:r>
                      <a:endParaRPr sz="2200" b="1" u="none" strike="noStrike" cap="none"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5</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6425">
                <a:tc>
                  <a:txBody>
                    <a:bodyPr/>
                    <a:lstStyle/>
                    <a:p>
                      <a:pPr marL="0" marR="0" lvl="0" indent="0" algn="ctr" rtl="0">
                        <a:lnSpc>
                          <a:spcPct val="107000"/>
                        </a:lnSpc>
                        <a:spcBef>
                          <a:spcPts val="0"/>
                        </a:spcBef>
                        <a:spcAft>
                          <a:spcPts val="0"/>
                        </a:spcAft>
                        <a:buNone/>
                      </a:pPr>
                      <a:r>
                        <a:rPr lang="en-US" sz="2200" b="1" u="none" strike="noStrike" cap="none" dirty="0">
                          <a:latin typeface="Times New Roman"/>
                          <a:ea typeface="Times New Roman"/>
                          <a:cs typeface="Times New Roman"/>
                          <a:sym typeface="Times New Roman"/>
                        </a:rPr>
                        <a:t>P3</a:t>
                      </a:r>
                      <a:endParaRPr sz="2200" b="1" u="none" strike="noStrike" cap="none" dirty="0">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3</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6425">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P4</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6425">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P5</a:t>
                      </a:r>
                      <a:endParaRPr sz="2200" b="1" u="none" strike="noStrike" cap="none">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a:latin typeface="Times New Roman"/>
                          <a:ea typeface="Times New Roman"/>
                          <a:cs typeface="Times New Roman"/>
                          <a:sym typeface="Times New Roman"/>
                        </a:rPr>
                        <a:t>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200" b="1" u="none" strike="noStrike" cap="none" dirty="0">
                          <a:latin typeface="Times New Roman"/>
                          <a:ea typeface="Times New Roman"/>
                          <a:cs typeface="Times New Roman"/>
                          <a:sym typeface="Times New Roman"/>
                        </a:rPr>
                        <a:t>3</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6D7DEF16-3C53-355D-68ED-97E620C9BB02}"/>
              </a:ext>
            </a:extLst>
          </p:cNvPr>
          <p:cNvSpPr>
            <a:spLocks noGrp="1"/>
          </p:cNvSpPr>
          <p:nvPr>
            <p:ph type="sldNum" sz="quarter" idx="12"/>
          </p:nvPr>
        </p:nvSpPr>
        <p:spPr/>
        <p:txBody>
          <a:bodyPr/>
          <a:lstStyle/>
          <a:p>
            <a:fld id="{00000000-1234-1234-1234-123412341234}" type="slidenum">
              <a:rPr lang="en-US" smtClean="0"/>
              <a:pPr/>
              <a:t>250</a:t>
            </a:fld>
            <a:endParaRPr lang="en-US" dirty="0"/>
          </a:p>
        </p:txBody>
      </p:sp>
    </p:spTree>
    <p:extLst>
      <p:ext uri="{BB962C8B-B14F-4D97-AF65-F5344CB8AC3E}">
        <p14:creationId xmlns:p14="http://schemas.microsoft.com/office/powerpoint/2010/main" val="45324074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err="1"/>
              <a:t>Bài</a:t>
            </a:r>
            <a:r>
              <a:rPr lang="en-US" dirty="0"/>
              <a:t> </a:t>
            </a:r>
            <a:r>
              <a:rPr lang="en-US" dirty="0" err="1"/>
              <a:t>tập</a:t>
            </a:r>
            <a:r>
              <a:rPr lang="en-US" dirty="0"/>
              <a:t> 8</a:t>
            </a:r>
            <a:endParaRPr dirty="0"/>
          </a:p>
        </p:txBody>
      </p:sp>
      <p:sp>
        <p:nvSpPr>
          <p:cNvPr id="709" name="Google Shape;709;p44"/>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Sử</a:t>
            </a:r>
            <a:r>
              <a:rPr lang="en-US" dirty="0"/>
              <a:t> </a:t>
            </a:r>
            <a:r>
              <a:rPr lang="en-US" dirty="0" err="1"/>
              <a:t>dụng</a:t>
            </a:r>
            <a:r>
              <a:rPr lang="en-US" dirty="0"/>
              <a:t> </a:t>
            </a:r>
            <a:r>
              <a:rPr lang="en-US" dirty="0" err="1"/>
              <a:t>các</a:t>
            </a:r>
            <a:r>
              <a:rPr lang="en-US" dirty="0"/>
              <a:t> </a:t>
            </a:r>
            <a:r>
              <a:rPr lang="en-US" dirty="0" err="1"/>
              <a:t>giải</a:t>
            </a:r>
            <a:r>
              <a:rPr lang="en-US" dirty="0"/>
              <a:t> </a:t>
            </a:r>
            <a:r>
              <a:rPr lang="en-US" dirty="0" err="1"/>
              <a:t>thuật</a:t>
            </a:r>
            <a:r>
              <a:rPr lang="en-US" dirty="0"/>
              <a:t> FCFS, SJF, SRTF, Priority </a:t>
            </a:r>
            <a:r>
              <a:rPr lang="en-US" dirty="0" err="1"/>
              <a:t>để</a:t>
            </a:r>
            <a:r>
              <a:rPr lang="en-US" dirty="0"/>
              <a:t> </a:t>
            </a:r>
            <a:r>
              <a:rPr lang="en-US" dirty="0" err="1"/>
              <a:t>tính</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thời</a:t>
            </a:r>
            <a:r>
              <a:rPr lang="en-US" dirty="0"/>
              <a:t> </a:t>
            </a:r>
            <a:r>
              <a:rPr lang="en-US" dirty="0" err="1"/>
              <a:t>gian</a:t>
            </a:r>
            <a:r>
              <a:rPr lang="en-US" dirty="0"/>
              <a:t> </a:t>
            </a:r>
            <a:r>
              <a:rPr lang="en-US" dirty="0" err="1"/>
              <a:t>đợi</a:t>
            </a:r>
            <a:r>
              <a:rPr lang="en-US" dirty="0"/>
              <a:t>, </a:t>
            </a:r>
            <a:r>
              <a:rPr lang="en-US" dirty="0" err="1"/>
              <a:t>thời</a:t>
            </a:r>
            <a:r>
              <a:rPr lang="en-US" dirty="0"/>
              <a:t> </a:t>
            </a:r>
            <a:r>
              <a:rPr lang="en-US" dirty="0" err="1"/>
              <a:t>gian</a:t>
            </a:r>
            <a:r>
              <a:rPr lang="en-US" dirty="0"/>
              <a:t> </a:t>
            </a:r>
            <a:r>
              <a:rPr lang="en-US" dirty="0" err="1"/>
              <a:t>đáp</a:t>
            </a:r>
            <a:r>
              <a:rPr lang="en-US" dirty="0"/>
              <a:t> </a:t>
            </a:r>
            <a:r>
              <a:rPr lang="en-US" dirty="0" err="1"/>
              <a:t>ứng</a:t>
            </a:r>
            <a:r>
              <a:rPr lang="en-US" dirty="0"/>
              <a:t> </a:t>
            </a:r>
            <a:r>
              <a:rPr lang="en-US" dirty="0" err="1"/>
              <a:t>và</a:t>
            </a:r>
            <a:r>
              <a:rPr lang="en-US" dirty="0"/>
              <a:t> </a:t>
            </a:r>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trung</a:t>
            </a:r>
            <a:r>
              <a:rPr lang="en-US" dirty="0"/>
              <a:t> </a:t>
            </a:r>
            <a:r>
              <a:rPr lang="en-US" dirty="0" err="1"/>
              <a:t>bình</a:t>
            </a:r>
            <a:r>
              <a:rPr lang="en-US" dirty="0"/>
              <a:t>.</a:t>
            </a:r>
            <a:endParaRPr dirty="0"/>
          </a:p>
          <a:p>
            <a:pPr marL="342900" indent="-177800">
              <a:buNone/>
            </a:pPr>
            <a:endParaRPr dirty="0"/>
          </a:p>
        </p:txBody>
      </p:sp>
      <p:sp>
        <p:nvSpPr>
          <p:cNvPr id="712" name="Google Shape;712;p4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dirty="0"/>
              <a:t>Thực hiện bởi Trường Đại học Công nghệ Thông tin, ĐHQG-HCM</a:t>
            </a:r>
            <a:endParaRPr dirty="0"/>
          </a:p>
        </p:txBody>
      </p:sp>
      <p:pic>
        <p:nvPicPr>
          <p:cNvPr id="713" name="Google Shape;713;p44"/>
          <p:cNvPicPr preferRelativeResize="0"/>
          <p:nvPr/>
        </p:nvPicPr>
        <p:blipFill rotWithShape="1">
          <a:blip r:embed="rId3">
            <a:alphaModFix/>
          </a:blip>
          <a:srcRect/>
          <a:stretch/>
        </p:blipFill>
        <p:spPr>
          <a:xfrm>
            <a:off x="3286101" y="2947437"/>
            <a:ext cx="6343674" cy="3272389"/>
          </a:xfrm>
          <a:prstGeom prst="rect">
            <a:avLst/>
          </a:prstGeom>
          <a:noFill/>
          <a:ln>
            <a:noFill/>
          </a:ln>
        </p:spPr>
      </p:pic>
      <p:sp>
        <p:nvSpPr>
          <p:cNvPr id="2" name="Slide Number Placeholder 1">
            <a:extLst>
              <a:ext uri="{FF2B5EF4-FFF2-40B4-BE49-F238E27FC236}">
                <a16:creationId xmlns:a16="http://schemas.microsoft.com/office/drawing/2014/main" id="{0B0D78A6-38BC-3CAB-1F05-6F7E229E96E1}"/>
              </a:ext>
            </a:extLst>
          </p:cNvPr>
          <p:cNvSpPr>
            <a:spLocks noGrp="1"/>
          </p:cNvSpPr>
          <p:nvPr>
            <p:ph type="sldNum" sz="quarter" idx="12"/>
          </p:nvPr>
        </p:nvSpPr>
        <p:spPr/>
        <p:txBody>
          <a:bodyPr/>
          <a:lstStyle/>
          <a:p>
            <a:fld id="{00000000-1234-1234-1234-123412341234}" type="slidenum">
              <a:rPr lang="en-US" smtClean="0"/>
              <a:pPr/>
              <a:t>251</a:t>
            </a:fld>
            <a:endParaRPr lang="en-US" dirty="0"/>
          </a:p>
        </p:txBody>
      </p:sp>
    </p:spTree>
    <p:extLst>
      <p:ext uri="{BB962C8B-B14F-4D97-AF65-F5344CB8AC3E}">
        <p14:creationId xmlns:p14="http://schemas.microsoft.com/office/powerpoint/2010/main" val="2385263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252</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303147036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60" name="Google Shape;60;p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58" name="Google Shape;58;p1"/>
          <p:cNvSpPr txBox="1">
            <a:spLocks noGrp="1"/>
          </p:cNvSpPr>
          <p:nvPr>
            <p:ph type="body" sz="quarter" idx="13"/>
          </p:nvPr>
        </p:nvSpPr>
        <p:spPr>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HỆ ĐIỀU HÀNH</a:t>
            </a:r>
            <a:endParaRPr dirty="0"/>
          </a:p>
        </p:txBody>
      </p:sp>
      <p:sp>
        <p:nvSpPr>
          <p:cNvPr id="2" name="Text Placeholder 1">
            <a:extLst>
              <a:ext uri="{FF2B5EF4-FFF2-40B4-BE49-F238E27FC236}">
                <a16:creationId xmlns:a16="http://schemas.microsoft.com/office/drawing/2014/main" id="{E6DB28C7-C956-722B-D5EA-27AD055F9A19}"/>
              </a:ext>
            </a:extLst>
          </p:cNvPr>
          <p:cNvSpPr>
            <a:spLocks noGrp="1"/>
          </p:cNvSpPr>
          <p:nvPr>
            <p:ph type="body" sz="quarter" idx="14"/>
          </p:nvPr>
        </p:nvSpPr>
        <p:spPr/>
        <p:txBody>
          <a:bodyPr/>
          <a:lstStyle/>
          <a:p>
            <a:r>
              <a:rPr lang="en-VN" dirty="0">
                <a:gradFill flip="none" rotWithShape="1">
                  <a:gsLst>
                    <a:gs pos="0">
                      <a:schemeClr val="accent5"/>
                    </a:gs>
                    <a:gs pos="100000">
                      <a:schemeClr val="accent3"/>
                    </a:gs>
                  </a:gsLst>
                  <a:lin ang="5400000" scaled="1"/>
                  <a:tileRect/>
                </a:gradFill>
              </a:rPr>
              <a:t>CHƯƠNG 4: ĐỊNH THỜI CPU (PHẦN </a:t>
            </a:r>
            <a:r>
              <a:rPr lang="en-US" dirty="0">
                <a:gradFill flip="none" rotWithShape="1">
                  <a:gsLst>
                    <a:gs pos="0">
                      <a:schemeClr val="accent5"/>
                    </a:gs>
                    <a:gs pos="100000">
                      <a:schemeClr val="accent3"/>
                    </a:gs>
                  </a:gsLst>
                  <a:lin ang="5400000" scaled="1"/>
                  <a:tileRect/>
                </a:gradFill>
              </a:rPr>
              <a:t>2</a:t>
            </a:r>
            <a:r>
              <a:rPr lang="en-VN" dirty="0">
                <a:gradFill flip="none" rotWithShape="1">
                  <a:gsLst>
                    <a:gs pos="0">
                      <a:schemeClr val="accent5"/>
                    </a:gs>
                    <a:gs pos="100000">
                      <a:schemeClr val="accent3"/>
                    </a:gs>
                  </a:gsLst>
                  <a:lin ang="5400000" scaled="1"/>
                  <a:tileRect/>
                </a:gradFill>
              </a:rPr>
              <a:t>)</a:t>
            </a:r>
          </a:p>
        </p:txBody>
      </p:sp>
      <p:sp>
        <p:nvSpPr>
          <p:cNvPr id="3" name="Text Placeholder 2">
            <a:extLst>
              <a:ext uri="{FF2B5EF4-FFF2-40B4-BE49-F238E27FC236}">
                <a16:creationId xmlns:a16="http://schemas.microsoft.com/office/drawing/2014/main" id="{50725C91-10BF-2C0F-11B5-497242E17130}"/>
              </a:ext>
            </a:extLst>
          </p:cNvPr>
          <p:cNvSpPr>
            <a:spLocks noGrp="1"/>
          </p:cNvSpPr>
          <p:nvPr>
            <p:ph type="body" sz="quarter" idx="15"/>
          </p:nvPr>
        </p:nvSpPr>
        <p:spPr/>
        <p:txBody>
          <a:bodyPr/>
          <a:lstStyle/>
          <a:p>
            <a:r>
              <a:rPr lang="en-VN" dirty="0"/>
              <a:t>Trình bày: ...</a:t>
            </a:r>
          </a:p>
        </p:txBody>
      </p:sp>
      <p:sp>
        <p:nvSpPr>
          <p:cNvPr id="4" name="Text Placeholder 3">
            <a:extLst>
              <a:ext uri="{FF2B5EF4-FFF2-40B4-BE49-F238E27FC236}">
                <a16:creationId xmlns:a16="http://schemas.microsoft.com/office/drawing/2014/main" id="{7ACA1845-4D30-1F02-7F9D-FE3A59F706EE}"/>
              </a:ext>
            </a:extLst>
          </p:cNvPr>
          <p:cNvSpPr>
            <a:spLocks noGrp="1"/>
          </p:cNvSpPr>
          <p:nvPr>
            <p:ph type="body" sz="quarter" idx="16"/>
          </p:nvPr>
        </p:nvSpPr>
        <p:spPr/>
        <p:txBody>
          <a:bodyPr/>
          <a:lstStyle/>
          <a:p>
            <a:r>
              <a:rPr lang="en-VN" dirty="0"/>
              <a:t>Định thời CPU là hoạt động quan trọng của thành phần quản lý tiến trình và có ảnh hưởng rất lớn đến hiệu suất máy tính cũng như trải nghiệm của người dùng. Trong chương này, người học được trình bày về mục đích và các tiêu chuẩn định thời, cũng như các chiến lược định thời CPU cơ bản.</a:t>
            </a:r>
          </a:p>
        </p:txBody>
      </p:sp>
      <p:sp>
        <p:nvSpPr>
          <p:cNvPr id="5" name="Slide Number Placeholder 4">
            <a:extLst>
              <a:ext uri="{FF2B5EF4-FFF2-40B4-BE49-F238E27FC236}">
                <a16:creationId xmlns:a16="http://schemas.microsoft.com/office/drawing/2014/main" id="{616DF777-67A6-FD0A-D8D3-5BE2CC95D3D4}"/>
              </a:ext>
            </a:extLst>
          </p:cNvPr>
          <p:cNvSpPr>
            <a:spLocks noGrp="1"/>
          </p:cNvSpPr>
          <p:nvPr>
            <p:ph type="sldNum" sz="quarter" idx="12"/>
          </p:nvPr>
        </p:nvSpPr>
        <p:spPr/>
        <p:txBody>
          <a:bodyPr/>
          <a:lstStyle/>
          <a:p>
            <a:fld id="{00000000-1234-1234-1234-123412341234}" type="slidenum">
              <a:rPr lang="en-US" smtClean="0"/>
              <a:pPr/>
              <a:t>253</a:t>
            </a:fld>
            <a:endParaRPr lang="en-US"/>
          </a:p>
        </p:txBody>
      </p:sp>
      <p:sp>
        <p:nvSpPr>
          <p:cNvPr id="6" name="Text Placeholder 2">
            <a:extLst>
              <a:ext uri="{FF2B5EF4-FFF2-40B4-BE49-F238E27FC236}">
                <a16:creationId xmlns:a16="http://schemas.microsoft.com/office/drawing/2014/main" id="{9702497F-2745-672C-7320-C61C17DB5BFC}"/>
              </a:ext>
            </a:extLst>
          </p:cNvPr>
          <p:cNvSpPr txBox="1">
            <a:spLocks/>
          </p:cNvSpPr>
          <p:nvPr/>
        </p:nvSpPr>
        <p:spPr>
          <a:xfrm>
            <a:off x="4572975" y="4901154"/>
            <a:ext cx="3046050" cy="417554"/>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a:t>Trình bày: ...</a:t>
            </a:r>
            <a:endParaRPr lang="en-VN" dirty="0"/>
          </a:p>
        </p:txBody>
      </p:sp>
    </p:spTree>
    <p:extLst>
      <p:ext uri="{BB962C8B-B14F-4D97-AF65-F5344CB8AC3E}">
        <p14:creationId xmlns:p14="http://schemas.microsoft.com/office/powerpoint/2010/main" val="68432536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8" name="Google Shape;78;p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80" name="Google Shape;80;p3"/>
          <p:cNvSpPr txBox="1">
            <a:spLocks noGrp="1"/>
          </p:cNvSpPr>
          <p:nvPr>
            <p:ph type="body" sz="quarter" idx="13"/>
          </p:nvPr>
        </p:nvSpPr>
        <p:spPr>
          <a:xfrm>
            <a:off x="1667434" y="1128048"/>
            <a:ext cx="8857132" cy="4287915"/>
          </a:xfrm>
          <a:prstGeom prst="rect">
            <a:avLst/>
          </a:prstGeom>
          <a:noFill/>
          <a:ln>
            <a:noFill/>
          </a:ln>
        </p:spPr>
        <p:txBody>
          <a:bodyPr spcFirstLastPara="1" wrap="square" lIns="91425" tIns="45700" rIns="91425" bIns="45700" anchor="t" anchorCtr="0">
            <a:noAutofit/>
          </a:bodyPr>
          <a:lstStyle/>
          <a:p>
            <a:pPr marL="0" indent="0">
              <a:buNone/>
            </a:pPr>
            <a:r>
              <a:rPr lang="en-US" sz="2400" dirty="0"/>
              <a:t>4. </a:t>
            </a:r>
            <a:r>
              <a:rPr lang="en-US" sz="2400" dirty="0" err="1"/>
              <a:t>Các</a:t>
            </a:r>
            <a:r>
              <a:rPr lang="en-US" sz="2400" dirty="0"/>
              <a:t> </a:t>
            </a:r>
            <a:r>
              <a:rPr lang="en-US" sz="2400" dirty="0" err="1"/>
              <a:t>giải</a:t>
            </a:r>
            <a:r>
              <a:rPr lang="en-US" sz="2400" dirty="0"/>
              <a:t> </a:t>
            </a:r>
            <a:r>
              <a:rPr lang="en-US" sz="2400" dirty="0" err="1"/>
              <a:t>thuật</a:t>
            </a:r>
            <a:r>
              <a:rPr lang="en-US" sz="2400" dirty="0"/>
              <a:t> </a:t>
            </a:r>
            <a:r>
              <a:rPr lang="en-US" sz="2400" dirty="0" err="1"/>
              <a:t>định</a:t>
            </a:r>
            <a:r>
              <a:rPr lang="en-US" sz="2400" dirty="0"/>
              <a:t> </a:t>
            </a:r>
            <a:r>
              <a:rPr lang="en-US" sz="2400" dirty="0" err="1"/>
              <a:t>thời</a:t>
            </a:r>
            <a:endParaRPr lang="en-US" sz="2400" dirty="0"/>
          </a:p>
          <a:p>
            <a:pPr marL="803275" indent="-352425">
              <a:buFont typeface="Arial" panose="020B0604020202020204" pitchFamily="34" charset="0"/>
              <a:buChar char="•"/>
            </a:pPr>
            <a:r>
              <a:rPr lang="en-US" sz="2400" dirty="0"/>
              <a:t>Highest Response Ratio Next (HRRN)</a:t>
            </a:r>
          </a:p>
          <a:p>
            <a:pPr marL="803275" indent="-352425">
              <a:buFont typeface="Arial" panose="020B0604020202020204" pitchFamily="34" charset="0"/>
              <a:buChar char="•"/>
            </a:pPr>
            <a:r>
              <a:rPr lang="en-US" sz="2400" dirty="0"/>
              <a:t>Multilevel Queue</a:t>
            </a:r>
          </a:p>
          <a:p>
            <a:pPr marL="803275" indent="-352425">
              <a:buFont typeface="Arial" panose="020B0604020202020204" pitchFamily="34" charset="0"/>
              <a:buChar char="•"/>
            </a:pPr>
            <a:r>
              <a:rPr lang="en-US" sz="2400" dirty="0"/>
              <a:t>Multilevel Feedback Queue</a:t>
            </a:r>
          </a:p>
          <a:p>
            <a:pPr marL="358775" indent="-358775">
              <a:spcBef>
                <a:spcPts val="0"/>
              </a:spcBef>
              <a:buFont typeface="+mj-lt"/>
              <a:buAutoNum type="arabicPeriod" startAt="5"/>
            </a:pPr>
            <a:r>
              <a:rPr lang="en-US" sz="2400" dirty="0" err="1"/>
              <a:t>Định</a:t>
            </a:r>
            <a:r>
              <a:rPr lang="en-US" sz="2400" dirty="0"/>
              <a:t> </a:t>
            </a:r>
            <a:r>
              <a:rPr lang="en-US" sz="2400" dirty="0" err="1"/>
              <a:t>thời</a:t>
            </a:r>
            <a:r>
              <a:rPr lang="en-US" sz="2400" dirty="0"/>
              <a:t> </a:t>
            </a:r>
            <a:r>
              <a:rPr lang="en-US" sz="2400" dirty="0" err="1"/>
              <a:t>tiểu</a:t>
            </a:r>
            <a:r>
              <a:rPr lang="en-US" sz="2400" dirty="0"/>
              <a:t> </a:t>
            </a:r>
            <a:r>
              <a:rPr lang="en-US" sz="2400" dirty="0" err="1"/>
              <a:t>trình</a:t>
            </a:r>
            <a:r>
              <a:rPr lang="en-US" sz="2400" dirty="0"/>
              <a:t> (Thread scheduling)</a:t>
            </a:r>
            <a:endParaRPr sz="2400" dirty="0"/>
          </a:p>
          <a:p>
            <a:pPr marL="358775" indent="-358775">
              <a:buAutoNum type="arabicPeriod" startAt="5"/>
            </a:pPr>
            <a:r>
              <a:rPr lang="en-US" sz="2400" dirty="0" err="1"/>
              <a:t>Định</a:t>
            </a:r>
            <a:r>
              <a:rPr lang="en-US" sz="2400" dirty="0"/>
              <a:t> </a:t>
            </a:r>
            <a:r>
              <a:rPr lang="en-US" sz="2400" dirty="0" err="1"/>
              <a:t>thời</a:t>
            </a:r>
            <a:r>
              <a:rPr lang="en-US" sz="2400" dirty="0"/>
              <a:t> </a:t>
            </a:r>
            <a:r>
              <a:rPr lang="en-US" sz="2400" dirty="0" err="1"/>
              <a:t>đa</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(Multiple-processor scheduling)</a:t>
            </a:r>
            <a:endParaRPr sz="2400" dirty="0"/>
          </a:p>
          <a:p>
            <a:pPr marL="358775" indent="-358775">
              <a:buAutoNum type="arabicPeriod" startAt="5"/>
            </a:pPr>
            <a:r>
              <a:rPr lang="en-US" sz="2400" dirty="0" err="1"/>
              <a:t>Định</a:t>
            </a:r>
            <a:r>
              <a:rPr lang="en-US" sz="2400" dirty="0"/>
              <a:t> </a:t>
            </a:r>
            <a:r>
              <a:rPr lang="en-US" sz="2400" dirty="0" err="1"/>
              <a:t>thời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(Real-time CPU scheduling)</a:t>
            </a:r>
            <a:endParaRPr sz="2400" dirty="0"/>
          </a:p>
          <a:p>
            <a:pPr marL="358775" indent="-358775">
              <a:buAutoNum type="arabicPeriod" startAt="5"/>
            </a:pPr>
            <a:r>
              <a:rPr lang="en-US" sz="2400" dirty="0" err="1"/>
              <a:t>Định</a:t>
            </a:r>
            <a:r>
              <a:rPr lang="en-US" sz="2400" dirty="0"/>
              <a:t> </a:t>
            </a:r>
            <a:r>
              <a:rPr lang="en-US" sz="2400" dirty="0" err="1"/>
              <a:t>thời</a:t>
            </a:r>
            <a:r>
              <a:rPr lang="en-US" sz="2400" dirty="0"/>
              <a:t> </a:t>
            </a:r>
            <a:r>
              <a:rPr lang="en-US" sz="2400" dirty="0" err="1"/>
              <a:t>trên</a:t>
            </a:r>
            <a:r>
              <a:rPr lang="en-US" sz="2400" dirty="0"/>
              <a:t> </a:t>
            </a:r>
            <a:r>
              <a:rPr lang="en-US" sz="2400" dirty="0" err="1"/>
              <a:t>một</a:t>
            </a:r>
            <a:r>
              <a:rPr lang="en-US" sz="2400" dirty="0"/>
              <a:t> </a:t>
            </a:r>
            <a:r>
              <a:rPr lang="en-US" sz="2400" dirty="0" err="1"/>
              <a:t>số</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 </a:t>
            </a:r>
            <a:endParaRPr sz="2400" dirty="0"/>
          </a:p>
          <a:p>
            <a:pPr marL="800100" lvl="1" indent="-342900" algn="just">
              <a:buFont typeface="Arial" panose="020B0604020202020204" pitchFamily="34" charset="0"/>
              <a:buChar char="•"/>
            </a:pPr>
            <a:r>
              <a:rPr lang="en-US" dirty="0"/>
              <a:t>Linux</a:t>
            </a:r>
            <a:endParaRPr dirty="0"/>
          </a:p>
          <a:p>
            <a:pPr marL="800100" lvl="1" indent="-342900" algn="just">
              <a:buFont typeface="Arial" panose="020B0604020202020204" pitchFamily="34" charset="0"/>
              <a:buChar char="•"/>
            </a:pPr>
            <a:r>
              <a:rPr lang="en-US" dirty="0"/>
              <a:t>Windows</a:t>
            </a:r>
            <a:endParaRPr dirty="0"/>
          </a:p>
          <a:p>
            <a:pPr marL="800100" lvl="1" indent="-342900" algn="just">
              <a:buFont typeface="Arial" panose="020B0604020202020204" pitchFamily="34" charset="0"/>
              <a:buChar char="•"/>
            </a:pPr>
            <a:r>
              <a:rPr lang="en-US" dirty="0"/>
              <a:t>Solaris</a:t>
            </a:r>
            <a:endParaRPr dirty="0"/>
          </a:p>
        </p:txBody>
      </p:sp>
      <p:sp>
        <p:nvSpPr>
          <p:cNvPr id="2" name="Text Placeholder 1">
            <a:extLst>
              <a:ext uri="{FF2B5EF4-FFF2-40B4-BE49-F238E27FC236}">
                <a16:creationId xmlns:a16="http://schemas.microsoft.com/office/drawing/2014/main" id="{85B91218-8D06-DCA6-9751-3A576D5E79F2}"/>
              </a:ext>
            </a:extLst>
          </p:cNvPr>
          <p:cNvSpPr>
            <a:spLocks noGrp="1"/>
          </p:cNvSpPr>
          <p:nvPr>
            <p:ph type="body" sz="quarter" idx="15"/>
          </p:nvPr>
        </p:nvSpPr>
        <p:spPr/>
        <p:txBody>
          <a:bodyPr/>
          <a:lstStyle/>
          <a:p>
            <a:r>
              <a:rPr lang="en-VN" dirty="0"/>
              <a:t>NỘI DUNG</a:t>
            </a:r>
          </a:p>
        </p:txBody>
      </p:sp>
      <p:sp>
        <p:nvSpPr>
          <p:cNvPr id="3" name="Slide Number Placeholder 2">
            <a:extLst>
              <a:ext uri="{FF2B5EF4-FFF2-40B4-BE49-F238E27FC236}">
                <a16:creationId xmlns:a16="http://schemas.microsoft.com/office/drawing/2014/main" id="{8E24BC54-E145-EF00-9F9A-CCDB701E6245}"/>
              </a:ext>
            </a:extLst>
          </p:cNvPr>
          <p:cNvSpPr>
            <a:spLocks noGrp="1"/>
          </p:cNvSpPr>
          <p:nvPr>
            <p:ph type="sldNum" sz="quarter" idx="12"/>
          </p:nvPr>
        </p:nvSpPr>
        <p:spPr/>
        <p:txBody>
          <a:bodyPr/>
          <a:lstStyle/>
          <a:p>
            <a:fld id="{00000000-1234-1234-1234-123412341234}" type="slidenum">
              <a:rPr lang="en-US" smtClean="0"/>
              <a:pPr/>
              <a:t>254</a:t>
            </a:fld>
            <a:endParaRPr lang="en-US"/>
          </a:p>
        </p:txBody>
      </p:sp>
    </p:spTree>
    <p:extLst>
      <p:ext uri="{BB962C8B-B14F-4D97-AF65-F5344CB8AC3E}">
        <p14:creationId xmlns:p14="http://schemas.microsoft.com/office/powerpoint/2010/main" val="6018481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B0DC6-C12D-7257-4154-67D310FF6ADB}"/>
              </a:ext>
            </a:extLst>
          </p:cNvPr>
          <p:cNvSpPr>
            <a:spLocks noGrp="1"/>
          </p:cNvSpPr>
          <p:nvPr>
            <p:ph type="body" sz="quarter" idx="13"/>
          </p:nvPr>
        </p:nvSpPr>
        <p:spPr/>
        <p:txBody>
          <a:bodyPr/>
          <a:lstStyle/>
          <a:p>
            <a:r>
              <a:rPr lang="en-VN" dirty="0"/>
              <a:t>CÁC GIẢI THUẬT ĐỊNH THỜI</a:t>
            </a:r>
          </a:p>
        </p:txBody>
      </p:sp>
      <p:sp>
        <p:nvSpPr>
          <p:cNvPr id="3" name="Text Placeholder 2">
            <a:extLst>
              <a:ext uri="{FF2B5EF4-FFF2-40B4-BE49-F238E27FC236}">
                <a16:creationId xmlns:a16="http://schemas.microsoft.com/office/drawing/2014/main" id="{E32724DB-553A-3BB6-0531-B9303A45C093}"/>
              </a:ext>
            </a:extLst>
          </p:cNvPr>
          <p:cNvSpPr>
            <a:spLocks noGrp="1"/>
          </p:cNvSpPr>
          <p:nvPr>
            <p:ph type="body" sz="quarter" idx="14"/>
          </p:nvPr>
        </p:nvSpPr>
        <p:spPr/>
        <p:txBody>
          <a:bodyPr/>
          <a:lstStyle/>
          <a:p>
            <a:r>
              <a:rPr lang="en-VN" dirty="0"/>
              <a:t>4.6. Highest Response Ratio Next (HRRN)</a:t>
            </a:r>
          </a:p>
        </p:txBody>
      </p:sp>
      <p:sp>
        <p:nvSpPr>
          <p:cNvPr id="4" name="Text Placeholder 3">
            <a:extLst>
              <a:ext uri="{FF2B5EF4-FFF2-40B4-BE49-F238E27FC236}">
                <a16:creationId xmlns:a16="http://schemas.microsoft.com/office/drawing/2014/main" id="{736C0566-4281-E02C-0F81-5E2736EC2E2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030556DD-9225-A613-BD01-9EADE1D4287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CFD47AC8-17DB-880E-831A-64D33D15B119}"/>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9" name="Slide Number Placeholder 8">
            <a:extLst>
              <a:ext uri="{FF2B5EF4-FFF2-40B4-BE49-F238E27FC236}">
                <a16:creationId xmlns:a16="http://schemas.microsoft.com/office/drawing/2014/main" id="{497D75FD-32F6-2C97-EC24-32B8F191954E}"/>
              </a:ext>
            </a:extLst>
          </p:cNvPr>
          <p:cNvSpPr>
            <a:spLocks noGrp="1"/>
          </p:cNvSpPr>
          <p:nvPr>
            <p:ph type="sldNum" sz="quarter" idx="12"/>
          </p:nvPr>
        </p:nvSpPr>
        <p:spPr/>
        <p:txBody>
          <a:bodyPr/>
          <a:lstStyle/>
          <a:p>
            <a:fld id="{00000000-1234-1234-1234-123412341234}" type="slidenum">
              <a:rPr lang="en-US" smtClean="0"/>
              <a:pPr/>
              <a:t>255</a:t>
            </a:fld>
            <a:endParaRPr lang="en-US"/>
          </a:p>
        </p:txBody>
      </p:sp>
    </p:spTree>
    <p:extLst>
      <p:ext uri="{BB962C8B-B14F-4D97-AF65-F5344CB8AC3E}">
        <p14:creationId xmlns:p14="http://schemas.microsoft.com/office/powerpoint/2010/main" val="401292449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4.6. Highest Response Ratio Next (HRRN)</a:t>
            </a:r>
            <a:endParaRPr dirty="0"/>
          </a:p>
        </p:txBody>
      </p:sp>
      <p:sp>
        <p:nvSpPr>
          <p:cNvPr id="241" name="Google Shape;241;p13"/>
          <p:cNvSpPr txBox="1">
            <a:spLocks noGrp="1"/>
          </p:cNvSpPr>
          <p:nvPr>
            <p:ph idx="1"/>
          </p:nvPr>
        </p:nvSpPr>
        <p:spPr>
          <a:xfrm>
            <a:off x="774145" y="1233825"/>
            <a:ext cx="10579654" cy="1518520"/>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Chọn</a:t>
            </a:r>
            <a:r>
              <a:rPr lang="en-US" dirty="0"/>
              <a:t> </a:t>
            </a:r>
            <a:r>
              <a:rPr lang="en-US" dirty="0" err="1"/>
              <a:t>tiến</a:t>
            </a:r>
            <a:r>
              <a:rPr lang="en-US" dirty="0"/>
              <a:t> </a:t>
            </a:r>
            <a:r>
              <a:rPr lang="en-US" dirty="0" err="1"/>
              <a:t>trình</a:t>
            </a:r>
            <a:r>
              <a:rPr lang="en-US" dirty="0"/>
              <a:t> </a:t>
            </a:r>
            <a:r>
              <a:rPr lang="en-US" dirty="0" err="1"/>
              <a:t>kế</a:t>
            </a:r>
            <a:r>
              <a:rPr lang="en-US" dirty="0"/>
              <a:t> </a:t>
            </a:r>
            <a:r>
              <a:rPr lang="en-US" dirty="0" err="1"/>
              <a:t>tiếp</a:t>
            </a:r>
            <a:r>
              <a:rPr lang="en-US" dirty="0"/>
              <a:t> </a:t>
            </a:r>
            <a:r>
              <a:rPr lang="en-US" dirty="0" err="1"/>
              <a:t>có</a:t>
            </a:r>
            <a:r>
              <a:rPr lang="en-US" dirty="0"/>
              <a:t> </a:t>
            </a:r>
            <a:r>
              <a:rPr lang="en-US" dirty="0" err="1"/>
              <a:t>giá</a:t>
            </a:r>
            <a:r>
              <a:rPr lang="en-US" dirty="0"/>
              <a:t> </a:t>
            </a:r>
            <a:r>
              <a:rPr lang="en-US" dirty="0" err="1"/>
              <a:t>trị</a:t>
            </a:r>
            <a:r>
              <a:rPr lang="en-US" dirty="0"/>
              <a:t> </a:t>
            </a:r>
            <a:r>
              <a:rPr lang="en-US" b="1" dirty="0">
                <a:gradFill flip="none" rotWithShape="1">
                  <a:gsLst>
                    <a:gs pos="0">
                      <a:srgbClr val="0072FF"/>
                    </a:gs>
                    <a:gs pos="100000">
                      <a:srgbClr val="00C6FF"/>
                    </a:gs>
                  </a:gsLst>
                  <a:lin ang="2700000" scaled="1"/>
                  <a:tileRect/>
                </a:gradFill>
              </a:rPr>
              <a:t>RR (Response ratio)</a:t>
            </a:r>
            <a:r>
              <a:rPr lang="en-US" dirty="0"/>
              <a:t> </a:t>
            </a:r>
            <a:r>
              <a:rPr lang="en-US" dirty="0" err="1"/>
              <a:t>lớn</a:t>
            </a:r>
            <a:r>
              <a:rPr lang="en-US" dirty="0"/>
              <a:t> </a:t>
            </a:r>
            <a:r>
              <a:rPr lang="en-US" dirty="0" err="1"/>
              <a:t>nhất</a:t>
            </a:r>
            <a:r>
              <a:rPr lang="en-US" dirty="0"/>
              <a:t>.</a:t>
            </a:r>
            <a:endParaRPr dirty="0"/>
          </a:p>
          <a:p>
            <a:pPr marL="342900" indent="-342900"/>
            <a:r>
              <a:rPr lang="en-US" dirty="0" err="1"/>
              <a:t>Các</a:t>
            </a:r>
            <a:r>
              <a:rPr lang="en-US" dirty="0"/>
              <a:t> </a:t>
            </a:r>
            <a:r>
              <a:rPr lang="en-US" dirty="0" err="1"/>
              <a:t>tiến</a:t>
            </a:r>
            <a:r>
              <a:rPr lang="en-US" dirty="0"/>
              <a:t> </a:t>
            </a:r>
            <a:r>
              <a:rPr lang="en-US" dirty="0" err="1"/>
              <a:t>trình</a:t>
            </a:r>
            <a:r>
              <a:rPr lang="en-US" dirty="0"/>
              <a:t> </a:t>
            </a:r>
            <a:r>
              <a:rPr lang="en-US" dirty="0" err="1"/>
              <a:t>ngắn</a:t>
            </a:r>
            <a:r>
              <a:rPr lang="en-US" dirty="0"/>
              <a:t> </a:t>
            </a:r>
            <a:r>
              <a:rPr lang="en-US" dirty="0" err="1"/>
              <a:t>được</a:t>
            </a:r>
            <a:r>
              <a:rPr lang="en-US" dirty="0"/>
              <a:t> </a:t>
            </a:r>
            <a:r>
              <a:rPr lang="en-US" dirty="0" err="1"/>
              <a:t>ưu</a:t>
            </a:r>
            <a:r>
              <a:rPr lang="en-US" dirty="0"/>
              <a:t> </a:t>
            </a:r>
            <a:r>
              <a:rPr lang="en-US" dirty="0" err="1"/>
              <a:t>tiên</a:t>
            </a:r>
            <a:r>
              <a:rPr lang="en-US" dirty="0"/>
              <a:t> </a:t>
            </a:r>
            <a:r>
              <a:rPr lang="en-US" dirty="0" err="1"/>
              <a:t>hơn</a:t>
            </a:r>
            <a:r>
              <a:rPr lang="en-US" dirty="0"/>
              <a:t> (</a:t>
            </a:r>
            <a:r>
              <a:rPr lang="en-US" dirty="0" err="1"/>
              <a:t>vì</a:t>
            </a:r>
            <a:r>
              <a:rPr lang="en-US" dirty="0"/>
              <a:t> </a:t>
            </a:r>
            <a:r>
              <a:rPr lang="en-US" i="1" dirty="0">
                <a:gradFill flip="none" rotWithShape="1">
                  <a:gsLst>
                    <a:gs pos="0">
                      <a:srgbClr val="0072FF"/>
                    </a:gs>
                    <a:gs pos="100000">
                      <a:srgbClr val="00C6FF"/>
                    </a:gs>
                  </a:gsLst>
                  <a:lin ang="2700000" scaled="1"/>
                  <a:tileRect/>
                </a:gradFill>
              </a:rPr>
              <a:t>service time </a:t>
            </a:r>
            <a:r>
              <a:rPr lang="en-US" dirty="0" err="1"/>
              <a:t>nhỏ</a:t>
            </a:r>
            <a:r>
              <a:rPr lang="en-US" dirty="0"/>
              <a:t>).</a:t>
            </a:r>
            <a:endParaRPr dirty="0"/>
          </a:p>
        </p:txBody>
      </p:sp>
      <p:sp>
        <p:nvSpPr>
          <p:cNvPr id="244" name="Google Shape;244;p1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E8DBD9EE-7F44-795B-5740-F2EE9F1B5F00}"/>
              </a:ext>
            </a:extLst>
          </p:cNvPr>
          <p:cNvSpPr>
            <a:spLocks noGrp="1"/>
          </p:cNvSpPr>
          <p:nvPr>
            <p:ph type="sldNum" sz="quarter" idx="12"/>
          </p:nvPr>
        </p:nvSpPr>
        <p:spPr/>
        <p:txBody>
          <a:bodyPr/>
          <a:lstStyle/>
          <a:p>
            <a:fld id="{00000000-1234-1234-1234-123412341234}" type="slidenum">
              <a:rPr lang="en-US" smtClean="0"/>
              <a:pPr/>
              <a:t>256</a:t>
            </a:fld>
            <a:endParaRPr lang="en-US"/>
          </a:p>
        </p:txBody>
      </p:sp>
      <p:pic>
        <p:nvPicPr>
          <p:cNvPr id="245" name="Google Shape;245;p13"/>
          <p:cNvPicPr preferRelativeResize="0"/>
          <p:nvPr/>
        </p:nvPicPr>
        <p:blipFill rotWithShape="1">
          <a:blip r:embed="rId3">
            <a:alphaModFix/>
            <a:duotone>
              <a:schemeClr val="accent1">
                <a:shade val="45000"/>
                <a:satMod val="135000"/>
              </a:schemeClr>
              <a:prstClr val="white"/>
            </a:duotone>
          </a:blip>
          <a:srcRect/>
          <a:stretch/>
        </p:blipFill>
        <p:spPr>
          <a:xfrm>
            <a:off x="2010012" y="2852737"/>
            <a:ext cx="8204200" cy="1152525"/>
          </a:xfrm>
          <a:prstGeom prst="rect">
            <a:avLst/>
          </a:prstGeom>
          <a:noFill/>
          <a:ln>
            <a:noFill/>
          </a:ln>
        </p:spPr>
      </p:pic>
      <p:sp>
        <p:nvSpPr>
          <p:cNvPr id="4" name="TextBox 3">
            <a:extLst>
              <a:ext uri="{FF2B5EF4-FFF2-40B4-BE49-F238E27FC236}">
                <a16:creationId xmlns:a16="http://schemas.microsoft.com/office/drawing/2014/main" id="{9E163125-01F1-973E-1B3F-E99095AA6E39}"/>
              </a:ext>
            </a:extLst>
          </p:cNvPr>
          <p:cNvSpPr txBox="1"/>
          <p:nvPr/>
        </p:nvSpPr>
        <p:spPr>
          <a:xfrm>
            <a:off x="774145" y="4105654"/>
            <a:ext cx="10579653" cy="1791388"/>
          </a:xfrm>
          <a:prstGeom prst="rect">
            <a:avLst/>
          </a:prstGeom>
          <a:noFill/>
        </p:spPr>
        <p:txBody>
          <a:bodyPr wrap="square">
            <a:spAutoFit/>
          </a:bodyPr>
          <a:lstStyle/>
          <a:p>
            <a:pPr marL="342900" indent="-342900" algn="just">
              <a:lnSpc>
                <a:spcPct val="130000"/>
              </a:lnSpc>
              <a:spcAft>
                <a:spcPts val="300"/>
              </a:spcAft>
              <a:buFont typeface="Arial" panose="020B0604020202020204" pitchFamily="34" charset="0"/>
              <a:buChar char="•"/>
            </a:pPr>
            <a:r>
              <a:rPr lang="vi-VN" sz="2800" dirty="0">
                <a:latin typeface="Arial" panose="020B0604020202020204" pitchFamily="34" charset="0"/>
                <a:cs typeface="Arial" panose="020B0604020202020204" pitchFamily="34" charset="0"/>
              </a:rPr>
              <a:t>Câu hỏi thảo luận:</a:t>
            </a:r>
          </a:p>
          <a:p>
            <a:pPr marL="800100" lvl="1" indent="-342900" algn="just">
              <a:lnSpc>
                <a:spcPct val="130000"/>
              </a:lnSpc>
              <a:spcAft>
                <a:spcPts val="300"/>
              </a:spcAft>
              <a:buFont typeface="Arial" panose="020B0604020202020204" pitchFamily="34" charset="0"/>
              <a:buChar char="•"/>
            </a:pPr>
            <a:r>
              <a:rPr lang="vi-VN" sz="2800" dirty="0">
                <a:latin typeface="Arial" panose="020B0604020202020204" pitchFamily="34" charset="0"/>
                <a:cs typeface="Arial" panose="020B0604020202020204" pitchFamily="34" charset="0"/>
              </a:rPr>
              <a:t>So sánh với cơ chế Aging?</a:t>
            </a:r>
          </a:p>
          <a:p>
            <a:pPr marL="800100" lvl="1" indent="-342900" algn="just">
              <a:lnSpc>
                <a:spcPct val="130000"/>
              </a:lnSpc>
              <a:spcAft>
                <a:spcPts val="300"/>
              </a:spcAft>
              <a:buFont typeface="Arial" panose="020B0604020202020204" pitchFamily="34" charset="0"/>
              <a:buChar char="•"/>
            </a:pPr>
            <a:r>
              <a:rPr lang="vi-VN" sz="2800" dirty="0">
                <a:latin typeface="Arial" panose="020B0604020202020204" pitchFamily="34" charset="0"/>
                <a:cs typeface="Arial" panose="020B0604020202020204" pitchFamily="34" charset="0"/>
              </a:rPr>
              <a:t>Ưu điểm và hạn chế của hướng tiếp cận này?</a:t>
            </a:r>
          </a:p>
        </p:txBody>
      </p:sp>
    </p:spTree>
    <p:extLst>
      <p:ext uri="{BB962C8B-B14F-4D97-AF65-F5344CB8AC3E}">
        <p14:creationId xmlns:p14="http://schemas.microsoft.com/office/powerpoint/2010/main" val="215924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1">
                                            <p:txEl>
                                              <p:pRg st="0" end="0"/>
                                            </p:txEl>
                                          </p:spTgt>
                                        </p:tgtEl>
                                        <p:attrNameLst>
                                          <p:attrName>style.visibility</p:attrName>
                                        </p:attrNameLst>
                                      </p:cBhvr>
                                      <p:to>
                                        <p:strVal val="visible"/>
                                      </p:to>
                                    </p:set>
                                    <p:anim calcmode="lin" valueType="num">
                                      <p:cBhvr additive="base">
                                        <p:cTn id="7" dur="500" fill="hold"/>
                                        <p:tgtEl>
                                          <p:spTgt spid="2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
                                        </p:tgtEl>
                                        <p:attrNameLst>
                                          <p:attrName>style.visibility</p:attrName>
                                        </p:attrNameLst>
                                      </p:cBhvr>
                                      <p:to>
                                        <p:strVal val="visible"/>
                                      </p:to>
                                    </p:set>
                                    <p:anim calcmode="lin" valueType="num">
                                      <p:cBhvr additive="base">
                                        <p:cTn id="13" dur="500" fill="hold"/>
                                        <p:tgtEl>
                                          <p:spTgt spid="245"/>
                                        </p:tgtEl>
                                        <p:attrNameLst>
                                          <p:attrName>ppt_x</p:attrName>
                                        </p:attrNameLst>
                                      </p:cBhvr>
                                      <p:tavLst>
                                        <p:tav tm="0">
                                          <p:val>
                                            <p:strVal val="#ppt_x"/>
                                          </p:val>
                                        </p:tav>
                                        <p:tav tm="100000">
                                          <p:val>
                                            <p:strVal val="#ppt_x"/>
                                          </p:val>
                                        </p:tav>
                                      </p:tavLst>
                                    </p:anim>
                                    <p:anim calcmode="lin" valueType="num">
                                      <p:cBhvr additive="base">
                                        <p:cTn id="14" dur="500" fill="hold"/>
                                        <p:tgtEl>
                                          <p:spTgt spid="2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1">
                                            <p:txEl>
                                              <p:pRg st="1" end="1"/>
                                            </p:txEl>
                                          </p:spTgt>
                                        </p:tgtEl>
                                        <p:attrNameLst>
                                          <p:attrName>style.visibility</p:attrName>
                                        </p:attrNameLst>
                                      </p:cBhvr>
                                      <p:to>
                                        <p:strVal val="visible"/>
                                      </p:to>
                                    </p:set>
                                    <p:anim calcmode="lin" valueType="num">
                                      <p:cBhvr additive="base">
                                        <p:cTn id="19" dur="500" fill="hold"/>
                                        <p:tgtEl>
                                          <p:spTgt spid="24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B0DC6-C12D-7257-4154-67D310FF6ADB}"/>
              </a:ext>
            </a:extLst>
          </p:cNvPr>
          <p:cNvSpPr>
            <a:spLocks noGrp="1"/>
          </p:cNvSpPr>
          <p:nvPr>
            <p:ph type="body" sz="quarter" idx="13"/>
          </p:nvPr>
        </p:nvSpPr>
        <p:spPr/>
        <p:txBody>
          <a:bodyPr/>
          <a:lstStyle/>
          <a:p>
            <a:r>
              <a:rPr lang="en-VN" dirty="0"/>
              <a:t>CÁC GIẢI THUẬT ĐỊNH THỜI</a:t>
            </a:r>
          </a:p>
        </p:txBody>
      </p:sp>
      <p:sp>
        <p:nvSpPr>
          <p:cNvPr id="3" name="Text Placeholder 2">
            <a:extLst>
              <a:ext uri="{FF2B5EF4-FFF2-40B4-BE49-F238E27FC236}">
                <a16:creationId xmlns:a16="http://schemas.microsoft.com/office/drawing/2014/main" id="{E32724DB-553A-3BB6-0531-B9303A45C093}"/>
              </a:ext>
            </a:extLst>
          </p:cNvPr>
          <p:cNvSpPr>
            <a:spLocks noGrp="1"/>
          </p:cNvSpPr>
          <p:nvPr>
            <p:ph type="body" sz="quarter" idx="14"/>
          </p:nvPr>
        </p:nvSpPr>
        <p:spPr/>
        <p:txBody>
          <a:bodyPr/>
          <a:lstStyle/>
          <a:p>
            <a:r>
              <a:rPr lang="en-VN" dirty="0"/>
              <a:t>4.7. Multilevel Queue</a:t>
            </a:r>
          </a:p>
        </p:txBody>
      </p:sp>
      <p:sp>
        <p:nvSpPr>
          <p:cNvPr id="4" name="Text Placeholder 3">
            <a:extLst>
              <a:ext uri="{FF2B5EF4-FFF2-40B4-BE49-F238E27FC236}">
                <a16:creationId xmlns:a16="http://schemas.microsoft.com/office/drawing/2014/main" id="{736C0566-4281-E02C-0F81-5E2736EC2E2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030556DD-9225-A613-BD01-9EADE1D4287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CFD47AC8-17DB-880E-831A-64D33D15B119}"/>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9" name="Slide Number Placeholder 8">
            <a:extLst>
              <a:ext uri="{FF2B5EF4-FFF2-40B4-BE49-F238E27FC236}">
                <a16:creationId xmlns:a16="http://schemas.microsoft.com/office/drawing/2014/main" id="{497D75FD-32F6-2C97-EC24-32B8F191954E}"/>
              </a:ext>
            </a:extLst>
          </p:cNvPr>
          <p:cNvSpPr>
            <a:spLocks noGrp="1"/>
          </p:cNvSpPr>
          <p:nvPr>
            <p:ph type="sldNum" sz="quarter" idx="12"/>
          </p:nvPr>
        </p:nvSpPr>
        <p:spPr/>
        <p:txBody>
          <a:bodyPr/>
          <a:lstStyle/>
          <a:p>
            <a:fld id="{00000000-1234-1234-1234-123412341234}" type="slidenum">
              <a:rPr lang="en-US" smtClean="0"/>
              <a:pPr/>
              <a:t>257</a:t>
            </a:fld>
            <a:endParaRPr lang="en-US"/>
          </a:p>
        </p:txBody>
      </p:sp>
    </p:spTree>
    <p:extLst>
      <p:ext uri="{BB962C8B-B14F-4D97-AF65-F5344CB8AC3E}">
        <p14:creationId xmlns:p14="http://schemas.microsoft.com/office/powerpoint/2010/main" val="58415817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4.7. Multilevel Queue</a:t>
            </a:r>
            <a:endParaRPr dirty="0"/>
          </a:p>
        </p:txBody>
      </p:sp>
      <p:sp>
        <p:nvSpPr>
          <p:cNvPr id="252" name="Google Shape;252;p14"/>
          <p:cNvSpPr txBox="1">
            <a:spLocks noGrp="1"/>
          </p:cNvSpPr>
          <p:nvPr>
            <p:ph idx="1"/>
          </p:nvPr>
        </p:nvSpPr>
        <p:spPr>
          <a:xfrm>
            <a:off x="774145" y="1307592"/>
            <a:ext cx="10579654" cy="3644075"/>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i="1" dirty="0"/>
              <a:t>Ready queue </a:t>
            </a:r>
            <a:r>
              <a:rPr lang="en-US" dirty="0" err="1"/>
              <a:t>được</a:t>
            </a:r>
            <a:r>
              <a:rPr lang="en-US" dirty="0"/>
              <a:t> chia </a:t>
            </a:r>
            <a:r>
              <a:rPr lang="en-US" dirty="0" err="1"/>
              <a:t>thành</a:t>
            </a:r>
            <a:r>
              <a:rPr lang="en-US" dirty="0"/>
              <a:t> </a:t>
            </a:r>
            <a:r>
              <a:rPr lang="en-US" dirty="0" err="1"/>
              <a:t>nhiều</a:t>
            </a:r>
            <a:r>
              <a:rPr lang="en-US" dirty="0"/>
              <a:t> </a:t>
            </a:r>
            <a:r>
              <a:rPr lang="en-US" dirty="0" err="1"/>
              <a:t>hàng</a:t>
            </a:r>
            <a:r>
              <a:rPr lang="en-US" dirty="0"/>
              <a:t> </a:t>
            </a:r>
            <a:r>
              <a:rPr lang="en-US" dirty="0" err="1"/>
              <a:t>đợi</a:t>
            </a:r>
            <a:r>
              <a:rPr lang="en-US" dirty="0"/>
              <a:t> </a:t>
            </a:r>
            <a:r>
              <a:rPr lang="en-US" dirty="0" err="1"/>
              <a:t>riêng</a:t>
            </a:r>
            <a:r>
              <a:rPr lang="en-US" dirty="0"/>
              <a:t> </a:t>
            </a:r>
            <a:r>
              <a:rPr lang="en-US" dirty="0" err="1"/>
              <a:t>biệt</a:t>
            </a:r>
            <a:r>
              <a:rPr lang="en-US" dirty="0"/>
              <a:t> </a:t>
            </a:r>
            <a:r>
              <a:rPr lang="en-US" dirty="0" err="1"/>
              <a:t>theo</a:t>
            </a:r>
            <a:r>
              <a:rPr lang="en-US" dirty="0"/>
              <a:t> </a:t>
            </a:r>
            <a:r>
              <a:rPr lang="en-US" dirty="0" err="1"/>
              <a:t>một</a:t>
            </a:r>
            <a:r>
              <a:rPr lang="en-US" dirty="0"/>
              <a:t> </a:t>
            </a:r>
            <a:r>
              <a:rPr lang="en-US" dirty="0" err="1"/>
              <a:t>số</a:t>
            </a:r>
            <a:r>
              <a:rPr lang="en-US" dirty="0"/>
              <a:t> </a:t>
            </a:r>
            <a:r>
              <a:rPr lang="en-US" dirty="0" err="1"/>
              <a:t>tiêu</a:t>
            </a:r>
            <a:r>
              <a:rPr lang="en-US" dirty="0"/>
              <a:t> </a:t>
            </a:r>
            <a:r>
              <a:rPr lang="en-US" dirty="0" err="1"/>
              <a:t>chuẩn</a:t>
            </a:r>
            <a:r>
              <a:rPr lang="en-US" dirty="0"/>
              <a:t> </a:t>
            </a:r>
            <a:r>
              <a:rPr lang="en-US" dirty="0" err="1"/>
              <a:t>sau</a:t>
            </a:r>
            <a:r>
              <a:rPr lang="en-US" dirty="0"/>
              <a:t>:</a:t>
            </a:r>
            <a:endParaRPr dirty="0"/>
          </a:p>
          <a:p>
            <a:pPr marL="742950" lvl="1" indent="-285750">
              <a:buFont typeface="Noto Sans Symbols"/>
              <a:buChar char="▪"/>
            </a:pPr>
            <a:r>
              <a:rPr lang="en-US" dirty="0"/>
              <a:t> </a:t>
            </a:r>
            <a:r>
              <a:rPr lang="en-US" dirty="0" err="1"/>
              <a:t>Đặc</a:t>
            </a:r>
            <a:r>
              <a:rPr lang="en-US" dirty="0"/>
              <a:t> </a:t>
            </a:r>
            <a:r>
              <a:rPr lang="en-US" dirty="0" err="1"/>
              <a:t>điểm</a:t>
            </a:r>
            <a:r>
              <a:rPr lang="en-US" dirty="0"/>
              <a:t> </a:t>
            </a:r>
            <a:r>
              <a:rPr lang="en-US" dirty="0" err="1"/>
              <a:t>và</a:t>
            </a:r>
            <a:r>
              <a:rPr lang="en-US" dirty="0"/>
              <a:t> </a:t>
            </a:r>
            <a:r>
              <a:rPr lang="en-US" dirty="0" err="1"/>
              <a:t>yêu</a:t>
            </a:r>
            <a:r>
              <a:rPr lang="en-US" dirty="0"/>
              <a:t> </a:t>
            </a:r>
            <a:r>
              <a:rPr lang="en-US" dirty="0" err="1"/>
              <a:t>cầu</a:t>
            </a:r>
            <a:r>
              <a:rPr lang="en-US" dirty="0"/>
              <a:t> </a:t>
            </a:r>
            <a:r>
              <a:rPr lang="en-US" dirty="0" err="1"/>
              <a:t>định</a:t>
            </a:r>
            <a:r>
              <a:rPr lang="en-US" dirty="0"/>
              <a:t> </a:t>
            </a:r>
            <a:r>
              <a:rPr lang="en-US" dirty="0" err="1"/>
              <a:t>thời</a:t>
            </a:r>
            <a:r>
              <a:rPr lang="en-US" dirty="0"/>
              <a:t> </a:t>
            </a:r>
            <a:r>
              <a:rPr lang="en-US" dirty="0" err="1"/>
              <a:t>của</a:t>
            </a:r>
            <a:r>
              <a:rPr lang="en-US" dirty="0"/>
              <a:t> </a:t>
            </a:r>
            <a:r>
              <a:rPr lang="en-US" dirty="0" err="1"/>
              <a:t>tiến</a:t>
            </a:r>
            <a:r>
              <a:rPr lang="en-US" dirty="0"/>
              <a:t> </a:t>
            </a:r>
            <a:r>
              <a:rPr lang="en-US" dirty="0" err="1"/>
              <a:t>trình</a:t>
            </a:r>
            <a:r>
              <a:rPr lang="en-US" dirty="0"/>
              <a:t>. </a:t>
            </a:r>
            <a:endParaRPr dirty="0"/>
          </a:p>
          <a:p>
            <a:pPr marL="742950" lvl="1" indent="-285750">
              <a:buFont typeface="Noto Sans Symbols"/>
              <a:buChar char="▪"/>
            </a:pPr>
            <a:r>
              <a:rPr lang="en-US" dirty="0"/>
              <a:t> </a:t>
            </a:r>
            <a:r>
              <a:rPr lang="en-US" dirty="0" err="1"/>
              <a:t>Phân</a:t>
            </a:r>
            <a:r>
              <a:rPr lang="en-US" dirty="0"/>
              <a:t> </a:t>
            </a:r>
            <a:r>
              <a:rPr lang="en-US" dirty="0" err="1"/>
              <a:t>loại</a:t>
            </a:r>
            <a:r>
              <a:rPr lang="en-US" dirty="0"/>
              <a:t> </a:t>
            </a:r>
            <a:r>
              <a:rPr lang="en-US" dirty="0" err="1"/>
              <a:t>tiến</a:t>
            </a:r>
            <a:r>
              <a:rPr lang="en-US" dirty="0"/>
              <a:t> </a:t>
            </a:r>
            <a:r>
              <a:rPr lang="en-US" dirty="0" err="1"/>
              <a:t>trình</a:t>
            </a:r>
            <a:r>
              <a:rPr lang="en-US" dirty="0"/>
              <a:t>: Foreground (interactive) </a:t>
            </a:r>
            <a:r>
              <a:rPr lang="en-US" dirty="0" err="1"/>
              <a:t>và</a:t>
            </a:r>
            <a:r>
              <a:rPr lang="en-US" dirty="0"/>
              <a:t> background,…</a:t>
            </a:r>
            <a:endParaRPr dirty="0"/>
          </a:p>
          <a:p>
            <a:pPr marL="342900" indent="-342900"/>
            <a:r>
              <a:rPr lang="en-US" dirty="0" err="1"/>
              <a:t>Tiến</a:t>
            </a:r>
            <a:r>
              <a:rPr lang="en-US" dirty="0"/>
              <a:t> </a:t>
            </a:r>
            <a:r>
              <a:rPr lang="en-US" dirty="0" err="1"/>
              <a:t>trình</a:t>
            </a:r>
            <a:r>
              <a:rPr lang="en-US" dirty="0"/>
              <a:t> </a:t>
            </a:r>
            <a:r>
              <a:rPr lang="en-US" dirty="0" err="1"/>
              <a:t>được</a:t>
            </a:r>
            <a:r>
              <a:rPr lang="en-US" dirty="0"/>
              <a:t> </a:t>
            </a:r>
            <a:r>
              <a:rPr lang="en-US" dirty="0" err="1"/>
              <a:t>gán</a:t>
            </a:r>
            <a:r>
              <a:rPr lang="en-US" dirty="0"/>
              <a:t> </a:t>
            </a:r>
            <a:r>
              <a:rPr lang="en-US" dirty="0" err="1"/>
              <a:t>cố</a:t>
            </a:r>
            <a:r>
              <a:rPr lang="en-US" dirty="0"/>
              <a:t> </a:t>
            </a:r>
            <a:r>
              <a:rPr lang="en-US" dirty="0" err="1"/>
              <a:t>định</a:t>
            </a:r>
            <a:r>
              <a:rPr lang="en-US" dirty="0"/>
              <a:t> </a:t>
            </a:r>
            <a:r>
              <a:rPr lang="en-US" dirty="0" err="1"/>
              <a:t>vào</a:t>
            </a:r>
            <a:r>
              <a:rPr lang="en-US" dirty="0"/>
              <a:t> </a:t>
            </a:r>
            <a:r>
              <a:rPr lang="en-US" dirty="0" err="1"/>
              <a:t>một</a:t>
            </a:r>
            <a:r>
              <a:rPr lang="en-US" dirty="0"/>
              <a:t> </a:t>
            </a:r>
            <a:r>
              <a:rPr lang="en-US" dirty="0" err="1"/>
              <a:t>hàng</a:t>
            </a:r>
            <a:r>
              <a:rPr lang="en-US" dirty="0"/>
              <a:t> </a:t>
            </a:r>
            <a:r>
              <a:rPr lang="en-US" dirty="0" err="1"/>
              <a:t>đợi</a:t>
            </a:r>
            <a:r>
              <a:rPr lang="en-US" dirty="0"/>
              <a:t>, </a:t>
            </a:r>
            <a:r>
              <a:rPr lang="en-US" dirty="0" err="1"/>
              <a:t>mỗi</a:t>
            </a:r>
            <a:r>
              <a:rPr lang="en-US" dirty="0"/>
              <a:t> </a:t>
            </a:r>
            <a:r>
              <a:rPr lang="en-US" dirty="0" err="1"/>
              <a:t>hàng</a:t>
            </a:r>
            <a:r>
              <a:rPr lang="en-US" dirty="0"/>
              <a:t> </a:t>
            </a:r>
            <a:r>
              <a:rPr lang="en-US" dirty="0" err="1"/>
              <a:t>đợi</a:t>
            </a:r>
            <a:r>
              <a:rPr lang="en-US" dirty="0"/>
              <a:t> </a:t>
            </a:r>
            <a:r>
              <a:rPr lang="en-US" dirty="0" err="1"/>
              <a:t>sử</a:t>
            </a:r>
            <a:r>
              <a:rPr lang="en-US" dirty="0"/>
              <a:t> </a:t>
            </a:r>
            <a:r>
              <a:rPr lang="en-US" dirty="0" err="1"/>
              <a:t>dụng</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riêng</a:t>
            </a:r>
            <a:r>
              <a:rPr lang="en-US" dirty="0"/>
              <a:t>.</a:t>
            </a:r>
            <a:endParaRPr dirty="0"/>
          </a:p>
          <a:p>
            <a:pPr marL="342900" indent="-177800">
              <a:buNone/>
            </a:pPr>
            <a:endParaRPr dirty="0"/>
          </a:p>
        </p:txBody>
      </p:sp>
      <p:sp>
        <p:nvSpPr>
          <p:cNvPr id="255" name="Google Shape;255;p1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8E90E8E5-486E-4265-920A-B37E2FEF85A2}"/>
              </a:ext>
            </a:extLst>
          </p:cNvPr>
          <p:cNvSpPr>
            <a:spLocks noGrp="1"/>
          </p:cNvSpPr>
          <p:nvPr>
            <p:ph type="sldNum" sz="quarter" idx="12"/>
          </p:nvPr>
        </p:nvSpPr>
        <p:spPr/>
        <p:txBody>
          <a:bodyPr/>
          <a:lstStyle/>
          <a:p>
            <a:fld id="{00000000-1234-1234-1234-123412341234}" type="slidenum">
              <a:rPr lang="en-US" smtClean="0"/>
              <a:pPr/>
              <a:t>258</a:t>
            </a:fld>
            <a:endParaRPr lang="en-US"/>
          </a:p>
        </p:txBody>
      </p:sp>
    </p:spTree>
    <p:extLst>
      <p:ext uri="{BB962C8B-B14F-4D97-AF65-F5344CB8AC3E}">
        <p14:creationId xmlns:p14="http://schemas.microsoft.com/office/powerpoint/2010/main" val="142178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 calcmode="lin" valueType="num">
                                      <p:cBhvr additive="base">
                                        <p:cTn id="7" dur="500" fill="hold"/>
                                        <p:tgtEl>
                                          <p:spTgt spid="2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2">
                                            <p:txEl>
                                              <p:pRg st="1" end="1"/>
                                            </p:txEl>
                                          </p:spTgt>
                                        </p:tgtEl>
                                        <p:attrNameLst>
                                          <p:attrName>style.visibility</p:attrName>
                                        </p:attrNameLst>
                                      </p:cBhvr>
                                      <p:to>
                                        <p:strVal val="visible"/>
                                      </p:to>
                                    </p:set>
                                    <p:anim calcmode="lin" valueType="num">
                                      <p:cBhvr additive="base">
                                        <p:cTn id="13" dur="500" fill="hold"/>
                                        <p:tgtEl>
                                          <p:spTgt spid="25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2">
                                            <p:txEl>
                                              <p:pRg st="2" end="2"/>
                                            </p:txEl>
                                          </p:spTgt>
                                        </p:tgtEl>
                                        <p:attrNameLst>
                                          <p:attrName>style.visibility</p:attrName>
                                        </p:attrNameLst>
                                      </p:cBhvr>
                                      <p:to>
                                        <p:strVal val="visible"/>
                                      </p:to>
                                    </p:set>
                                    <p:anim calcmode="lin" valueType="num">
                                      <p:cBhvr additive="base">
                                        <p:cTn id="19" dur="500" fill="hold"/>
                                        <p:tgtEl>
                                          <p:spTgt spid="25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2">
                                            <p:txEl>
                                              <p:pRg st="3" end="3"/>
                                            </p:txEl>
                                          </p:spTgt>
                                        </p:tgtEl>
                                        <p:attrNameLst>
                                          <p:attrName>style.visibility</p:attrName>
                                        </p:attrNameLst>
                                      </p:cBhvr>
                                      <p:to>
                                        <p:strVal val="visible"/>
                                      </p:to>
                                    </p:set>
                                    <p:anim calcmode="lin" valueType="num">
                                      <p:cBhvr additive="base">
                                        <p:cTn id="25" dur="500" fill="hold"/>
                                        <p:tgtEl>
                                          <p:spTgt spid="25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5"/>
          <p:cNvSpPr txBox="1">
            <a:spLocks noGrp="1"/>
          </p:cNvSpPr>
          <p:nvPr>
            <p:ph type="title"/>
          </p:nvPr>
        </p:nvSpPr>
        <p:spPr>
          <a:xfrm>
            <a:off x="774145" y="1198898"/>
            <a:ext cx="497206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Việc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giữa</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hàng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đợi</a:t>
            </a:r>
            <a:endParaRPr sz="2400" dirty="0">
              <a:solidFill>
                <a:schemeClr val="bg1"/>
              </a:solidFill>
              <a:latin typeface="Arial" panose="020B0604020202020204" pitchFamily="34" charset="0"/>
              <a:ea typeface="+mn-ea"/>
              <a:cs typeface="Arial" panose="020B0604020202020204" pitchFamily="34" charset="0"/>
            </a:endParaRPr>
          </a:p>
        </p:txBody>
      </p:sp>
      <p:sp>
        <p:nvSpPr>
          <p:cNvPr id="262" name="Google Shape;262;p15"/>
          <p:cNvSpPr txBox="1">
            <a:spLocks noGrp="1"/>
          </p:cNvSpPr>
          <p:nvPr>
            <p:ph idx="1"/>
          </p:nvPr>
        </p:nvSpPr>
        <p:spPr>
          <a:xfrm>
            <a:off x="774145" y="2002536"/>
            <a:ext cx="10579654" cy="4174427"/>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Hệ</a:t>
            </a:r>
            <a:r>
              <a:rPr lang="en-US" dirty="0"/>
              <a:t> </a:t>
            </a:r>
            <a:r>
              <a:rPr lang="en-US" dirty="0" err="1"/>
              <a:t>điều</a:t>
            </a:r>
            <a:r>
              <a:rPr lang="en-US" dirty="0"/>
              <a:t> </a:t>
            </a:r>
            <a:r>
              <a:rPr lang="en-US" dirty="0" err="1"/>
              <a:t>hành</a:t>
            </a:r>
            <a:r>
              <a:rPr lang="en-US" dirty="0"/>
              <a:t> </a:t>
            </a:r>
            <a:r>
              <a:rPr lang="en-US" dirty="0" err="1"/>
              <a:t>cần</a:t>
            </a:r>
            <a:r>
              <a:rPr lang="en-US" dirty="0"/>
              <a:t> </a:t>
            </a:r>
            <a:r>
              <a:rPr lang="en-US" dirty="0" err="1"/>
              <a:t>phải</a:t>
            </a:r>
            <a:r>
              <a:rPr lang="en-US" dirty="0"/>
              <a:t> </a:t>
            </a:r>
            <a:r>
              <a:rPr lang="en-US" dirty="0" err="1"/>
              <a:t>định</a:t>
            </a:r>
            <a:r>
              <a:rPr lang="en-US" dirty="0"/>
              <a:t> </a:t>
            </a:r>
            <a:r>
              <a:rPr lang="en-US" dirty="0" err="1"/>
              <a:t>thời</a:t>
            </a:r>
            <a:r>
              <a:rPr lang="en-US" dirty="0"/>
              <a:t> </a:t>
            </a:r>
            <a:r>
              <a:rPr lang="en-US" dirty="0" err="1"/>
              <a:t>cho</a:t>
            </a:r>
            <a:r>
              <a:rPr lang="en-US" dirty="0"/>
              <a:t> </a:t>
            </a:r>
            <a:r>
              <a:rPr lang="en-US" dirty="0" err="1"/>
              <a:t>các</a:t>
            </a:r>
            <a:r>
              <a:rPr lang="en-US" dirty="0"/>
              <a:t> </a:t>
            </a:r>
            <a:r>
              <a:rPr lang="en-US" dirty="0" err="1"/>
              <a:t>hàng</a:t>
            </a:r>
            <a:r>
              <a:rPr lang="en-US" dirty="0"/>
              <a:t> </a:t>
            </a:r>
            <a:r>
              <a:rPr lang="en-US" dirty="0" err="1"/>
              <a:t>đợi</a:t>
            </a:r>
            <a:r>
              <a:rPr lang="en-US" dirty="0"/>
              <a:t>:</a:t>
            </a:r>
            <a:endParaRPr dirty="0"/>
          </a:p>
          <a:p>
            <a:pPr lvl="1">
              <a:spcBef>
                <a:spcPts val="1200"/>
              </a:spcBef>
            </a:pPr>
            <a:r>
              <a:rPr lang="en-US" b="1" dirty="0">
                <a:gradFill>
                  <a:gsLst>
                    <a:gs pos="0">
                      <a:srgbClr val="0072FF"/>
                    </a:gs>
                    <a:gs pos="100000">
                      <a:srgbClr val="00C6FF"/>
                    </a:gs>
                  </a:gsLst>
                  <a:lin ang="2700000" scaled="1"/>
                </a:gradFill>
              </a:rPr>
              <a:t>Fixed priority scheduling</a:t>
            </a:r>
            <a:r>
              <a:rPr lang="en-US" dirty="0"/>
              <a:t>: </a:t>
            </a:r>
            <a:r>
              <a:rPr lang="en-US" dirty="0" err="1"/>
              <a:t>phục</a:t>
            </a:r>
            <a:r>
              <a:rPr lang="en-US" dirty="0"/>
              <a:t> </a:t>
            </a:r>
            <a:r>
              <a:rPr lang="en-US" dirty="0" err="1"/>
              <a:t>vụ</a:t>
            </a:r>
            <a:r>
              <a:rPr lang="en-US" dirty="0"/>
              <a:t> </a:t>
            </a:r>
            <a:r>
              <a:rPr lang="en-US" dirty="0" err="1"/>
              <a:t>từ</a:t>
            </a:r>
            <a:r>
              <a:rPr lang="en-US" dirty="0"/>
              <a:t> </a:t>
            </a:r>
            <a:r>
              <a:rPr lang="en-US" dirty="0" err="1"/>
              <a:t>hàng</a:t>
            </a:r>
            <a:r>
              <a:rPr lang="en-US" dirty="0"/>
              <a:t> </a:t>
            </a:r>
            <a:r>
              <a:rPr lang="en-US" dirty="0" err="1"/>
              <a:t>đợi</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đến</a:t>
            </a:r>
            <a:r>
              <a:rPr lang="en-US" dirty="0"/>
              <a:t> </a:t>
            </a:r>
            <a:r>
              <a:rPr lang="en-US" dirty="0" err="1"/>
              <a:t>thấp</a:t>
            </a:r>
            <a:r>
              <a:rPr lang="en-US" dirty="0"/>
              <a:t> </a:t>
            </a:r>
            <a:r>
              <a:rPr lang="en-US" dirty="0">
                <a:sym typeface="Wingdings" pitchFamily="2" charset="2"/>
              </a:rPr>
              <a:t> </a:t>
            </a:r>
            <a:r>
              <a:rPr lang="en-US" dirty="0" err="1"/>
              <a:t>Có</a:t>
            </a:r>
            <a:r>
              <a:rPr lang="en-US" dirty="0"/>
              <a:t> </a:t>
            </a:r>
            <a:r>
              <a:rPr lang="en-US" dirty="0" err="1"/>
              <a:t>thể</a:t>
            </a:r>
            <a:r>
              <a:rPr lang="en-US" dirty="0"/>
              <a:t> </a:t>
            </a:r>
            <a:r>
              <a:rPr lang="en-US" dirty="0" err="1"/>
              <a:t>phát</a:t>
            </a:r>
            <a:r>
              <a:rPr lang="en-US" dirty="0"/>
              <a:t> </a:t>
            </a:r>
            <a:r>
              <a:rPr lang="en-US" dirty="0" err="1"/>
              <a:t>sinh</a:t>
            </a:r>
            <a:r>
              <a:rPr lang="en-US" dirty="0"/>
              <a:t> </a:t>
            </a:r>
            <a:r>
              <a:rPr lang="en-US" dirty="0" err="1"/>
              <a:t>vấn</a:t>
            </a:r>
            <a:r>
              <a:rPr lang="en-US" dirty="0"/>
              <a:t> </a:t>
            </a:r>
            <a:r>
              <a:rPr lang="en-US" dirty="0" err="1"/>
              <a:t>đề</a:t>
            </a:r>
            <a:r>
              <a:rPr lang="en-US" dirty="0"/>
              <a:t> </a:t>
            </a:r>
            <a:r>
              <a:rPr lang="en-US" dirty="0" err="1"/>
              <a:t>đói</a:t>
            </a:r>
            <a:r>
              <a:rPr lang="en-US" dirty="0"/>
              <a:t> </a:t>
            </a:r>
            <a:r>
              <a:rPr lang="en-US" dirty="0" err="1"/>
              <a:t>tài</a:t>
            </a:r>
            <a:r>
              <a:rPr lang="en-US" dirty="0"/>
              <a:t> </a:t>
            </a:r>
            <a:r>
              <a:rPr lang="en-US" dirty="0" err="1"/>
              <a:t>nguyên</a:t>
            </a:r>
            <a:r>
              <a:rPr lang="en-US" dirty="0"/>
              <a:t> (</a:t>
            </a:r>
            <a:r>
              <a:rPr lang="en-US" b="1" dirty="0">
                <a:gradFill>
                  <a:gsLst>
                    <a:gs pos="0">
                      <a:schemeClr val="accent2">
                        <a:lumMod val="75000"/>
                      </a:schemeClr>
                    </a:gs>
                    <a:gs pos="100000">
                      <a:schemeClr val="accent3">
                        <a:lumMod val="75000"/>
                      </a:schemeClr>
                    </a:gs>
                  </a:gsLst>
                  <a:lin ang="2700000" scaled="1"/>
                </a:gradFill>
              </a:rPr>
              <a:t>starvation</a:t>
            </a:r>
            <a:r>
              <a:rPr lang="en-US" dirty="0"/>
              <a:t>).</a:t>
            </a:r>
            <a:endParaRPr dirty="0"/>
          </a:p>
          <a:p>
            <a:pPr lvl="1">
              <a:spcBef>
                <a:spcPts val="1200"/>
              </a:spcBef>
            </a:pPr>
            <a:r>
              <a:rPr lang="en-US" b="1" dirty="0">
                <a:gradFill>
                  <a:gsLst>
                    <a:gs pos="0">
                      <a:srgbClr val="0072FF"/>
                    </a:gs>
                    <a:gs pos="100000">
                      <a:srgbClr val="00C6FF"/>
                    </a:gs>
                  </a:gsLst>
                  <a:lin ang="2700000" scaled="1"/>
                </a:gradFill>
              </a:rPr>
              <a:t>Time slice</a:t>
            </a:r>
            <a:r>
              <a:rPr lang="en-US" dirty="0"/>
              <a:t>: </a:t>
            </a:r>
            <a:r>
              <a:rPr lang="en-US" dirty="0" err="1"/>
              <a:t>mỗi</a:t>
            </a:r>
            <a:r>
              <a:rPr lang="en-US" dirty="0"/>
              <a:t> </a:t>
            </a:r>
            <a:r>
              <a:rPr lang="en-US" dirty="0" err="1"/>
              <a:t>hàng</a:t>
            </a:r>
            <a:r>
              <a:rPr lang="en-US" dirty="0"/>
              <a:t> </a:t>
            </a:r>
            <a:r>
              <a:rPr lang="en-US" dirty="0" err="1"/>
              <a:t>đợi</a:t>
            </a:r>
            <a:r>
              <a:rPr lang="en-US" dirty="0"/>
              <a:t> </a:t>
            </a:r>
            <a:r>
              <a:rPr lang="en-US" dirty="0" err="1"/>
              <a:t>được</a:t>
            </a:r>
            <a:r>
              <a:rPr lang="en-US" dirty="0"/>
              <a:t> </a:t>
            </a:r>
            <a:r>
              <a:rPr lang="en-US" dirty="0" err="1"/>
              <a:t>nhận</a:t>
            </a:r>
            <a:r>
              <a:rPr lang="en-US" dirty="0"/>
              <a:t> </a:t>
            </a:r>
            <a:r>
              <a:rPr lang="en-US" dirty="0" err="1"/>
              <a:t>một</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chiếm</a:t>
            </a:r>
            <a:r>
              <a:rPr lang="en-US" dirty="0"/>
              <a:t> CPU </a:t>
            </a:r>
            <a:r>
              <a:rPr lang="en-US" dirty="0" err="1"/>
              <a:t>và</a:t>
            </a:r>
            <a:r>
              <a:rPr lang="en-US" dirty="0"/>
              <a:t> </a:t>
            </a:r>
            <a:r>
              <a:rPr lang="en-US" dirty="0" err="1"/>
              <a:t>phân</a:t>
            </a:r>
            <a:r>
              <a:rPr lang="en-US" dirty="0"/>
              <a:t> </a:t>
            </a:r>
            <a:r>
              <a:rPr lang="en-US" dirty="0" err="1"/>
              <a:t>phối</a:t>
            </a:r>
            <a:r>
              <a:rPr lang="en-US" dirty="0"/>
              <a:t> </a:t>
            </a:r>
            <a:r>
              <a:rPr lang="en-US" dirty="0" err="1"/>
              <a:t>cho</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trong</a:t>
            </a:r>
            <a:r>
              <a:rPr lang="en-US" dirty="0"/>
              <a:t> </a:t>
            </a:r>
            <a:r>
              <a:rPr lang="en-US" dirty="0" err="1"/>
              <a:t>hàng</a:t>
            </a:r>
            <a:r>
              <a:rPr lang="en-US" dirty="0"/>
              <a:t> </a:t>
            </a:r>
            <a:r>
              <a:rPr lang="en-US" dirty="0" err="1"/>
              <a:t>đợi</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đó</a:t>
            </a:r>
            <a:r>
              <a:rPr lang="en-US" dirty="0"/>
              <a:t>. </a:t>
            </a:r>
            <a:r>
              <a:rPr lang="en-US" dirty="0" err="1"/>
              <a:t>Ví</a:t>
            </a:r>
            <a:r>
              <a:rPr lang="en-US" dirty="0"/>
              <a:t> </a:t>
            </a:r>
            <a:r>
              <a:rPr lang="en-US" dirty="0" err="1"/>
              <a:t>dụ</a:t>
            </a:r>
            <a:r>
              <a:rPr lang="en-US" dirty="0"/>
              <a:t>: 80% </a:t>
            </a:r>
            <a:r>
              <a:rPr lang="en-US" dirty="0" err="1"/>
              <a:t>cho</a:t>
            </a:r>
            <a:r>
              <a:rPr lang="en-US" dirty="0"/>
              <a:t> </a:t>
            </a:r>
            <a:r>
              <a:rPr lang="en-US" dirty="0" err="1"/>
              <a:t>hàng</a:t>
            </a:r>
            <a:r>
              <a:rPr lang="en-US" dirty="0"/>
              <a:t> </a:t>
            </a:r>
            <a:r>
              <a:rPr lang="en-US" dirty="0" err="1"/>
              <a:t>đợi</a:t>
            </a:r>
            <a:r>
              <a:rPr lang="en-US" dirty="0"/>
              <a:t> foreground </a:t>
            </a:r>
            <a:r>
              <a:rPr lang="en-US" dirty="0" err="1"/>
              <a:t>định</a:t>
            </a:r>
            <a:r>
              <a:rPr lang="en-US" dirty="0"/>
              <a:t> </a:t>
            </a:r>
            <a:r>
              <a:rPr lang="en-US" dirty="0" err="1"/>
              <a:t>thời</a:t>
            </a:r>
            <a:r>
              <a:rPr lang="en-US" dirty="0"/>
              <a:t> </a:t>
            </a:r>
            <a:r>
              <a:rPr lang="en-US" dirty="0" err="1"/>
              <a:t>bằng</a:t>
            </a:r>
            <a:r>
              <a:rPr lang="en-US" dirty="0"/>
              <a:t> RR </a:t>
            </a:r>
            <a:r>
              <a:rPr lang="en-US" dirty="0" err="1"/>
              <a:t>và</a:t>
            </a:r>
            <a:r>
              <a:rPr lang="en-US" dirty="0"/>
              <a:t> 20% </a:t>
            </a:r>
            <a:r>
              <a:rPr lang="en-US" dirty="0" err="1"/>
              <a:t>cho</a:t>
            </a:r>
            <a:r>
              <a:rPr lang="en-US" dirty="0"/>
              <a:t> </a:t>
            </a:r>
            <a:r>
              <a:rPr lang="en-US" dirty="0" err="1"/>
              <a:t>hàng</a:t>
            </a:r>
            <a:r>
              <a:rPr lang="en-US" dirty="0"/>
              <a:t> </a:t>
            </a:r>
            <a:r>
              <a:rPr lang="en-US" dirty="0" err="1"/>
              <a:t>đợi</a:t>
            </a:r>
            <a:r>
              <a:rPr lang="en-US" dirty="0"/>
              <a:t> background </a:t>
            </a:r>
            <a:r>
              <a:rPr lang="en-US" dirty="0" err="1"/>
              <a:t>định</a:t>
            </a:r>
            <a:r>
              <a:rPr lang="en-US" dirty="0"/>
              <a:t> </a:t>
            </a:r>
            <a:r>
              <a:rPr lang="en-US" dirty="0" err="1"/>
              <a:t>thời</a:t>
            </a:r>
            <a:r>
              <a:rPr lang="en-US" dirty="0"/>
              <a:t> </a:t>
            </a:r>
            <a:r>
              <a:rPr lang="en-US" dirty="0" err="1"/>
              <a:t>bằng</a:t>
            </a:r>
            <a:r>
              <a:rPr lang="en-US" dirty="0"/>
              <a:t> </a:t>
            </a:r>
            <a:r>
              <a:rPr lang="en-US" dirty="0" err="1"/>
              <a:t>giải</a:t>
            </a:r>
            <a:r>
              <a:rPr lang="en-US" dirty="0"/>
              <a:t> </a:t>
            </a:r>
            <a:r>
              <a:rPr lang="en-US" dirty="0" err="1"/>
              <a:t>thuật</a:t>
            </a:r>
            <a:r>
              <a:rPr lang="en-US" dirty="0"/>
              <a:t> FCFS.</a:t>
            </a:r>
            <a:endParaRPr dirty="0"/>
          </a:p>
        </p:txBody>
      </p:sp>
      <p:sp>
        <p:nvSpPr>
          <p:cNvPr id="265" name="Google Shape;265;p1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BCBECCC-05CF-F871-5495-B66E7539580D}"/>
              </a:ext>
            </a:extLst>
          </p:cNvPr>
          <p:cNvSpPr>
            <a:spLocks noGrp="1"/>
          </p:cNvSpPr>
          <p:nvPr>
            <p:ph type="sldNum" sz="quarter" idx="12"/>
          </p:nvPr>
        </p:nvSpPr>
        <p:spPr/>
        <p:txBody>
          <a:bodyPr/>
          <a:lstStyle/>
          <a:p>
            <a:fld id="{00000000-1234-1234-1234-123412341234}" type="slidenum">
              <a:rPr lang="en-US" smtClean="0"/>
              <a:pPr/>
              <a:t>259</a:t>
            </a:fld>
            <a:endParaRPr lang="en-US"/>
          </a:p>
        </p:txBody>
      </p:sp>
      <p:sp>
        <p:nvSpPr>
          <p:cNvPr id="3" name="Google Shape;251;p14">
            <a:extLst>
              <a:ext uri="{FF2B5EF4-FFF2-40B4-BE49-F238E27FC236}">
                <a16:creationId xmlns:a16="http://schemas.microsoft.com/office/drawing/2014/main" id="{EA9F42DD-9998-D520-B416-FD70F168ECC7}"/>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4.7. Multilevel Queue</a:t>
            </a:r>
            <a:endParaRPr lang="en-US" dirty="0"/>
          </a:p>
        </p:txBody>
      </p:sp>
    </p:spTree>
    <p:extLst>
      <p:ext uri="{BB962C8B-B14F-4D97-AF65-F5344CB8AC3E}">
        <p14:creationId xmlns:p14="http://schemas.microsoft.com/office/powerpoint/2010/main" val="426362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 calcmode="lin" valueType="num">
                                      <p:cBhvr additive="base">
                                        <p:cTn id="7" dur="500" fill="hold"/>
                                        <p:tgtEl>
                                          <p:spTgt spid="2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2">
                                            <p:txEl>
                                              <p:pRg st="1" end="1"/>
                                            </p:txEl>
                                          </p:spTgt>
                                        </p:tgtEl>
                                        <p:attrNameLst>
                                          <p:attrName>style.visibility</p:attrName>
                                        </p:attrNameLst>
                                      </p:cBhvr>
                                      <p:to>
                                        <p:strVal val="visible"/>
                                      </p:to>
                                    </p:set>
                                    <p:anim calcmode="lin" valueType="num">
                                      <p:cBhvr additive="base">
                                        <p:cTn id="13" dur="500" fill="hold"/>
                                        <p:tgtEl>
                                          <p:spTgt spid="2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2">
                                            <p:txEl>
                                              <p:pRg st="2" end="2"/>
                                            </p:txEl>
                                          </p:spTgt>
                                        </p:tgtEl>
                                        <p:attrNameLst>
                                          <p:attrName>style.visibility</p:attrName>
                                        </p:attrNameLst>
                                      </p:cBhvr>
                                      <p:to>
                                        <p:strVal val="visible"/>
                                      </p:to>
                                    </p:set>
                                    <p:anim calcmode="lin" valueType="num">
                                      <p:cBhvr additive="base">
                                        <p:cTn id="19" dur="500" fill="hold"/>
                                        <p:tgtEl>
                                          <p:spTgt spid="2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a:bodyPr>
          <a:lstStyle/>
          <a:p>
            <a:r>
              <a:rPr lang="en-US" dirty="0"/>
              <a:t>KIẾN TRÚC HỆ THỐNG MÁY TÍNH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03.</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26</a:t>
            </a:fld>
            <a:endParaRPr kumimoji="1" lang="ja-JP" altLang="en-US"/>
          </a:p>
        </p:txBody>
      </p:sp>
      <p:sp>
        <p:nvSpPr>
          <p:cNvPr id="10" name="Text Placeholder 9">
            <a:extLst>
              <a:ext uri="{FF2B5EF4-FFF2-40B4-BE49-F238E27FC236}">
                <a16:creationId xmlns:a16="http://schemas.microsoft.com/office/drawing/2014/main" id="{9790E93D-9E6B-173B-6A12-43B6939C0D3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7004329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6"/>
          <p:cNvSpPr txBox="1">
            <a:spLocks noGrp="1"/>
          </p:cNvSpPr>
          <p:nvPr>
            <p:ph type="title"/>
          </p:nvPr>
        </p:nvSpPr>
        <p:spPr>
          <a:xfrm>
            <a:off x="774146" y="1118335"/>
            <a:ext cx="567815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Ví</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dụ</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phân</a:t>
            </a:r>
            <a:r>
              <a:rPr lang="en-US" sz="2400" dirty="0">
                <a:solidFill>
                  <a:schemeClr val="bg1"/>
                </a:solidFill>
                <a:latin typeface="Arial" panose="020B0604020202020204" pitchFamily="34" charset="0"/>
                <a:ea typeface="+mn-ea"/>
                <a:cs typeface="Arial" panose="020B0604020202020204" pitchFamily="34" charset="0"/>
              </a:rPr>
              <a:t> chia </a:t>
            </a:r>
            <a:r>
              <a:rPr lang="en-US" sz="2400" dirty="0" err="1">
                <a:solidFill>
                  <a:schemeClr val="bg1"/>
                </a:solidFill>
                <a:latin typeface="Arial" panose="020B0604020202020204" pitchFamily="34" charset="0"/>
                <a:ea typeface="+mn-ea"/>
                <a:cs typeface="Arial" panose="020B0604020202020204" pitchFamily="34" charset="0"/>
              </a:rPr>
              <a:t>hàng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đợi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và</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tiến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trình</a:t>
            </a:r>
            <a:endParaRPr sz="2400" dirty="0">
              <a:solidFill>
                <a:schemeClr val="bg1"/>
              </a:solidFill>
              <a:latin typeface="Arial" panose="020B0604020202020204" pitchFamily="34" charset="0"/>
              <a:ea typeface="+mn-ea"/>
              <a:cs typeface="Arial" panose="020B0604020202020204" pitchFamily="34" charset="0"/>
            </a:endParaRPr>
          </a:p>
        </p:txBody>
      </p:sp>
      <p:sp>
        <p:nvSpPr>
          <p:cNvPr id="274" name="Google Shape;274;p1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3570FDE-B127-9C03-8F36-BDC71321EA4B}"/>
              </a:ext>
            </a:extLst>
          </p:cNvPr>
          <p:cNvSpPr>
            <a:spLocks noGrp="1"/>
          </p:cNvSpPr>
          <p:nvPr>
            <p:ph type="sldNum" sz="quarter" idx="12"/>
          </p:nvPr>
        </p:nvSpPr>
        <p:spPr/>
        <p:txBody>
          <a:bodyPr/>
          <a:lstStyle/>
          <a:p>
            <a:fld id="{00000000-1234-1234-1234-123412341234}" type="slidenum">
              <a:rPr lang="en-US" smtClean="0"/>
              <a:pPr/>
              <a:t>260</a:t>
            </a:fld>
            <a:endParaRPr lang="en-US"/>
          </a:p>
        </p:txBody>
      </p:sp>
      <p:grpSp>
        <p:nvGrpSpPr>
          <p:cNvPr id="275" name="Google Shape;275;p16"/>
          <p:cNvGrpSpPr/>
          <p:nvPr/>
        </p:nvGrpSpPr>
        <p:grpSpPr>
          <a:xfrm>
            <a:off x="2438400" y="1896428"/>
            <a:ext cx="7848600" cy="4295849"/>
            <a:chOff x="615" y="962"/>
            <a:chExt cx="4498" cy="2849"/>
          </a:xfrm>
        </p:grpSpPr>
        <p:sp>
          <p:nvSpPr>
            <p:cNvPr id="276" name="Google Shape;276;p16"/>
            <p:cNvSpPr/>
            <p:nvPr/>
          </p:nvSpPr>
          <p:spPr>
            <a:xfrm>
              <a:off x="1657" y="1422"/>
              <a:ext cx="2651" cy="284"/>
            </a:xfrm>
            <a:prstGeom prst="rect">
              <a:avLst/>
            </a:prstGeom>
            <a:solidFill>
              <a:srgbClr val="E40904"/>
            </a:solidFill>
            <a:ln w="12700" cap="flat" cmpd="sng">
              <a:solidFill>
                <a:schemeClr val="dk1"/>
              </a:solidFill>
              <a:prstDash val="solid"/>
              <a:miter lim="800000"/>
              <a:headEnd type="none" w="sm" len="sm"/>
              <a:tailEnd type="none" w="sm" len="sm"/>
            </a:ln>
          </p:spPr>
          <p:txBody>
            <a:bodyPr spcFirstLastPara="1" wrap="square" lIns="90200" tIns="45100" rIns="90200" bIns="45100" anchor="ctr" anchorCtr="0">
              <a:noAutofit/>
            </a:bodyPr>
            <a:lstStyle/>
            <a:p>
              <a:r>
                <a:rPr lang="en-US" sz="2400" dirty="0">
                  <a:solidFill>
                    <a:schemeClr val="dk1"/>
                  </a:solidFill>
                </a:rPr>
                <a:t>System Processes</a:t>
              </a:r>
              <a:endParaRPr dirty="0"/>
            </a:p>
          </p:txBody>
        </p:sp>
        <p:sp>
          <p:nvSpPr>
            <p:cNvPr id="277" name="Google Shape;277;p16"/>
            <p:cNvSpPr/>
            <p:nvPr/>
          </p:nvSpPr>
          <p:spPr>
            <a:xfrm>
              <a:off x="852" y="1516"/>
              <a:ext cx="805" cy="143"/>
            </a:xfrm>
            <a:prstGeom prst="rightArrow">
              <a:avLst>
                <a:gd name="adj1" fmla="val 50000"/>
                <a:gd name="adj2" fmla="val 140734"/>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78" name="Google Shape;278;p16"/>
            <p:cNvSpPr/>
            <p:nvPr/>
          </p:nvSpPr>
          <p:spPr>
            <a:xfrm>
              <a:off x="4308" y="1516"/>
              <a:ext cx="805" cy="143"/>
            </a:xfrm>
            <a:prstGeom prst="rightArrow">
              <a:avLst>
                <a:gd name="adj1" fmla="val 50000"/>
                <a:gd name="adj2" fmla="val 140734"/>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79" name="Google Shape;279;p16"/>
            <p:cNvSpPr/>
            <p:nvPr/>
          </p:nvSpPr>
          <p:spPr>
            <a:xfrm>
              <a:off x="1657" y="1990"/>
              <a:ext cx="2651" cy="285"/>
            </a:xfrm>
            <a:prstGeom prst="rect">
              <a:avLst/>
            </a:prstGeom>
            <a:solidFill>
              <a:srgbClr val="FD8A87"/>
            </a:solidFill>
            <a:ln w="12700" cap="flat" cmpd="sng">
              <a:solidFill>
                <a:schemeClr val="dk1"/>
              </a:solidFill>
              <a:prstDash val="solid"/>
              <a:miter lim="800000"/>
              <a:headEnd type="none" w="sm" len="sm"/>
              <a:tailEnd type="none" w="sm" len="sm"/>
            </a:ln>
          </p:spPr>
          <p:txBody>
            <a:bodyPr spcFirstLastPara="1" wrap="square" lIns="90200" tIns="45100" rIns="90200" bIns="45100" anchor="ctr" anchorCtr="0">
              <a:noAutofit/>
            </a:bodyPr>
            <a:lstStyle/>
            <a:p>
              <a:r>
                <a:rPr lang="en-US" sz="2400">
                  <a:solidFill>
                    <a:schemeClr val="dk1"/>
                  </a:solidFill>
                </a:rPr>
                <a:t>Interactive Processes</a:t>
              </a:r>
              <a:endParaRPr/>
            </a:p>
          </p:txBody>
        </p:sp>
        <p:sp>
          <p:nvSpPr>
            <p:cNvPr id="280" name="Google Shape;280;p16"/>
            <p:cNvSpPr/>
            <p:nvPr/>
          </p:nvSpPr>
          <p:spPr>
            <a:xfrm>
              <a:off x="852" y="2085"/>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1" name="Google Shape;281;p16"/>
            <p:cNvSpPr/>
            <p:nvPr/>
          </p:nvSpPr>
          <p:spPr>
            <a:xfrm>
              <a:off x="4308" y="2085"/>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2" name="Google Shape;282;p16"/>
            <p:cNvSpPr/>
            <p:nvPr/>
          </p:nvSpPr>
          <p:spPr>
            <a:xfrm>
              <a:off x="1657" y="2464"/>
              <a:ext cx="2651" cy="284"/>
            </a:xfrm>
            <a:prstGeom prst="rect">
              <a:avLst/>
            </a:prstGeom>
            <a:solidFill>
              <a:srgbClr val="99CCFF"/>
            </a:solidFill>
            <a:ln w="12700" cap="flat" cmpd="sng">
              <a:solidFill>
                <a:schemeClr val="dk1"/>
              </a:solidFill>
              <a:prstDash val="solid"/>
              <a:miter lim="800000"/>
              <a:headEnd type="none" w="sm" len="sm"/>
              <a:tailEnd type="none" w="sm" len="sm"/>
            </a:ln>
          </p:spPr>
          <p:txBody>
            <a:bodyPr spcFirstLastPara="1" wrap="square" lIns="90200" tIns="45100" rIns="90200" bIns="45100" anchor="ctr" anchorCtr="0">
              <a:noAutofit/>
            </a:bodyPr>
            <a:lstStyle/>
            <a:p>
              <a:r>
                <a:rPr lang="en-US" sz="2400">
                  <a:solidFill>
                    <a:schemeClr val="dk1"/>
                  </a:solidFill>
                </a:rPr>
                <a:t>Batch Processes</a:t>
              </a:r>
              <a:endParaRPr/>
            </a:p>
          </p:txBody>
        </p:sp>
        <p:sp>
          <p:nvSpPr>
            <p:cNvPr id="283" name="Google Shape;283;p16"/>
            <p:cNvSpPr/>
            <p:nvPr/>
          </p:nvSpPr>
          <p:spPr>
            <a:xfrm>
              <a:off x="852" y="2559"/>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4" name="Google Shape;284;p16"/>
            <p:cNvSpPr/>
            <p:nvPr/>
          </p:nvSpPr>
          <p:spPr>
            <a:xfrm>
              <a:off x="4308" y="2559"/>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5" name="Google Shape;285;p16"/>
            <p:cNvSpPr/>
            <p:nvPr/>
          </p:nvSpPr>
          <p:spPr>
            <a:xfrm>
              <a:off x="1657" y="2985"/>
              <a:ext cx="2651" cy="285"/>
            </a:xfrm>
            <a:prstGeom prst="rect">
              <a:avLst/>
            </a:prstGeom>
            <a:solidFill>
              <a:srgbClr val="CCFFFF"/>
            </a:solidFill>
            <a:ln w="12700" cap="flat" cmpd="sng">
              <a:solidFill>
                <a:schemeClr val="dk1"/>
              </a:solidFill>
              <a:prstDash val="solid"/>
              <a:miter lim="800000"/>
              <a:headEnd type="none" w="sm" len="sm"/>
              <a:tailEnd type="none" w="sm" len="sm"/>
            </a:ln>
          </p:spPr>
          <p:txBody>
            <a:bodyPr spcFirstLastPara="1" wrap="square" lIns="90200" tIns="45100" rIns="90200" bIns="45100" anchor="ctr" anchorCtr="0">
              <a:noAutofit/>
            </a:bodyPr>
            <a:lstStyle/>
            <a:p>
              <a:r>
                <a:rPr lang="en-US" sz="2400">
                  <a:solidFill>
                    <a:schemeClr val="dk1"/>
                  </a:solidFill>
                </a:rPr>
                <a:t>Student Processes</a:t>
              </a:r>
              <a:endParaRPr/>
            </a:p>
          </p:txBody>
        </p:sp>
        <p:sp>
          <p:nvSpPr>
            <p:cNvPr id="286" name="Google Shape;286;p16"/>
            <p:cNvSpPr/>
            <p:nvPr/>
          </p:nvSpPr>
          <p:spPr>
            <a:xfrm>
              <a:off x="852" y="3080"/>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7" name="Google Shape;287;p16"/>
            <p:cNvSpPr/>
            <p:nvPr/>
          </p:nvSpPr>
          <p:spPr>
            <a:xfrm>
              <a:off x="4308" y="3080"/>
              <a:ext cx="805" cy="142"/>
            </a:xfrm>
            <a:prstGeom prst="rightArrow">
              <a:avLst>
                <a:gd name="adj1" fmla="val 50000"/>
                <a:gd name="adj2" fmla="val 141725"/>
              </a:avLst>
            </a:prstGeom>
            <a:gradFill>
              <a:gsLst>
                <a:gs pos="0">
                  <a:schemeClr val="lt1"/>
                </a:gs>
                <a:gs pos="100000">
                  <a:schemeClr val="hlink"/>
                </a:gs>
              </a:gsLst>
              <a:lin ang="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1600">
                <a:solidFill>
                  <a:schemeClr val="dk1"/>
                </a:solidFill>
              </a:endParaRPr>
            </a:p>
          </p:txBody>
        </p:sp>
        <p:sp>
          <p:nvSpPr>
            <p:cNvPr id="288" name="Google Shape;288;p16"/>
            <p:cNvSpPr txBox="1"/>
            <p:nvPr/>
          </p:nvSpPr>
          <p:spPr>
            <a:xfrm>
              <a:off x="615" y="3506"/>
              <a:ext cx="1866" cy="305"/>
            </a:xfrm>
            <a:prstGeom prst="rect">
              <a:avLst/>
            </a:prstGeom>
            <a:noFill/>
            <a:ln>
              <a:noFill/>
            </a:ln>
          </p:spPr>
          <p:txBody>
            <a:bodyPr spcFirstLastPara="1" wrap="square" lIns="90200" tIns="45100" rIns="90200" bIns="45100" anchor="t" anchorCtr="0">
              <a:spAutoFit/>
            </a:bodyPr>
            <a:lstStyle/>
            <a:p>
              <a:r>
                <a:rPr lang="en-US" sz="2400">
                  <a:solidFill>
                    <a:schemeClr val="dk1"/>
                  </a:solidFill>
                  <a:latin typeface="Arial" panose="020B0604020202020204" pitchFamily="34" charset="0"/>
                  <a:cs typeface="Arial" panose="020B0604020202020204" pitchFamily="34" charset="0"/>
                </a:rPr>
                <a:t>Độ ưu tiên thấp nhất</a:t>
              </a:r>
              <a:endParaRPr>
                <a:latin typeface="Arial" panose="020B0604020202020204" pitchFamily="34" charset="0"/>
                <a:cs typeface="Arial" panose="020B0604020202020204" pitchFamily="34" charset="0"/>
              </a:endParaRPr>
            </a:p>
          </p:txBody>
        </p:sp>
        <p:sp>
          <p:nvSpPr>
            <p:cNvPr id="289" name="Google Shape;289;p16"/>
            <p:cNvSpPr txBox="1"/>
            <p:nvPr/>
          </p:nvSpPr>
          <p:spPr>
            <a:xfrm>
              <a:off x="615" y="962"/>
              <a:ext cx="1640" cy="305"/>
            </a:xfrm>
            <a:prstGeom prst="rect">
              <a:avLst/>
            </a:prstGeom>
            <a:noFill/>
            <a:ln>
              <a:noFill/>
            </a:ln>
          </p:spPr>
          <p:txBody>
            <a:bodyPr spcFirstLastPara="1" wrap="square" lIns="90200" tIns="45100" rIns="90200" bIns="45100" anchor="t" anchorCtr="0">
              <a:spAutoFit/>
            </a:bodyPr>
            <a:lstStyle/>
            <a:p>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Độ</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ưu</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tiên</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cao</a:t>
              </a:r>
              <a:r>
                <a:rPr lang="en-US" sz="2400" dirty="0">
                  <a:solidFill>
                    <a:schemeClr val="dk1"/>
                  </a:solidFill>
                  <a:latin typeface="Arial" panose="020B0604020202020204" pitchFamily="34" charset="0"/>
                  <a:ea typeface="Times New Roman"/>
                  <a:cs typeface="Arial" panose="020B0604020202020204" pitchFamily="34" charset="0"/>
                  <a:sym typeface="Times New Roman"/>
                </a:rPr>
                <a:t> </a:t>
              </a:r>
              <a:r>
                <a:rPr lang="en-US" sz="2400" dirty="0" err="1">
                  <a:solidFill>
                    <a:schemeClr val="dk1"/>
                  </a:solidFill>
                  <a:latin typeface="Arial" panose="020B0604020202020204" pitchFamily="34" charset="0"/>
                  <a:ea typeface="Times New Roman"/>
                  <a:cs typeface="Arial" panose="020B0604020202020204" pitchFamily="34" charset="0"/>
                  <a:sym typeface="Times New Roman"/>
                </a:rPr>
                <a:t>nhất</a:t>
              </a:r>
              <a:endParaRPr sz="2400" dirty="0">
                <a:solidFill>
                  <a:schemeClr val="dk1"/>
                </a:solidFill>
                <a:latin typeface="Arial" panose="020B0604020202020204" pitchFamily="34" charset="0"/>
                <a:ea typeface="Times New Roman"/>
                <a:cs typeface="Arial" panose="020B0604020202020204" pitchFamily="34" charset="0"/>
                <a:sym typeface="Times New Roman"/>
              </a:endParaRPr>
            </a:p>
          </p:txBody>
        </p:sp>
      </p:grpSp>
      <p:sp>
        <p:nvSpPr>
          <p:cNvPr id="4" name="Google Shape;251;p14">
            <a:extLst>
              <a:ext uri="{FF2B5EF4-FFF2-40B4-BE49-F238E27FC236}">
                <a16:creationId xmlns:a16="http://schemas.microsoft.com/office/drawing/2014/main" id="{43EF24D9-DE4C-06A6-5377-8941F1758E63}"/>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4.7. Multilevel Queue</a:t>
            </a:r>
            <a:endParaRPr lang="en-US" dirty="0"/>
          </a:p>
        </p:txBody>
      </p:sp>
    </p:spTree>
    <p:extLst>
      <p:ext uri="{BB962C8B-B14F-4D97-AF65-F5344CB8AC3E}">
        <p14:creationId xmlns:p14="http://schemas.microsoft.com/office/powerpoint/2010/main" val="15149559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7"/>
          <p:cNvSpPr txBox="1">
            <a:spLocks noGrp="1"/>
          </p:cNvSpPr>
          <p:nvPr>
            <p:ph type="title"/>
          </p:nvPr>
        </p:nvSpPr>
        <p:spPr>
          <a:xfrm>
            <a:off x="774145" y="1238216"/>
            <a:ext cx="4525598"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dirty="0" err="1">
                <a:solidFill>
                  <a:schemeClr val="bg1"/>
                </a:solidFill>
                <a:latin typeface="Arial" panose="020B0604020202020204" pitchFamily="34" charset="0"/>
                <a:ea typeface="+mn-ea"/>
                <a:cs typeface="Arial" panose="020B0604020202020204" pitchFamily="34" charset="0"/>
              </a:rPr>
              <a:t>Hạn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chế</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của</a:t>
            </a:r>
            <a:r>
              <a:rPr lang="en-US" sz="2400" dirty="0">
                <a:solidFill>
                  <a:schemeClr val="bg1"/>
                </a:solidFill>
                <a:latin typeface="Arial" panose="020B0604020202020204" pitchFamily="34" charset="0"/>
                <a:ea typeface="+mn-ea"/>
                <a:cs typeface="Arial" panose="020B0604020202020204" pitchFamily="34" charset="0"/>
              </a:rPr>
              <a:t> Multilevel Queue</a:t>
            </a:r>
            <a:endParaRPr sz="2400" dirty="0">
              <a:solidFill>
                <a:schemeClr val="bg1"/>
              </a:solidFill>
              <a:latin typeface="Arial" panose="020B0604020202020204" pitchFamily="34" charset="0"/>
              <a:ea typeface="+mn-ea"/>
              <a:cs typeface="Arial" panose="020B0604020202020204" pitchFamily="34" charset="0"/>
            </a:endParaRPr>
          </a:p>
        </p:txBody>
      </p:sp>
      <p:sp>
        <p:nvSpPr>
          <p:cNvPr id="295" name="Google Shape;295;p17"/>
          <p:cNvSpPr txBox="1">
            <a:spLocks noGrp="1"/>
          </p:cNvSpPr>
          <p:nvPr>
            <p:ph idx="1"/>
          </p:nvPr>
        </p:nvSpPr>
        <p:spPr>
          <a:xfrm>
            <a:off x="774145" y="2093976"/>
            <a:ext cx="10579654" cy="4082987"/>
          </a:xfrm>
          <a:prstGeom prst="rect">
            <a:avLst/>
          </a:prstGeom>
          <a:noFill/>
          <a:ln>
            <a:noFill/>
          </a:ln>
        </p:spPr>
        <p:txBody>
          <a:bodyPr spcFirstLastPara="1" wrap="square" lIns="91425" tIns="45700" rIns="91425" bIns="45700" anchor="t" anchorCtr="0">
            <a:noAutofit/>
          </a:bodyPr>
          <a:lstStyle/>
          <a:p>
            <a:pPr marL="7938" lvl="1" indent="-7938">
              <a:spcBef>
                <a:spcPts val="0"/>
              </a:spcBef>
            </a:pPr>
            <a:r>
              <a:rPr lang="en-US" sz="2800" dirty="0"/>
              <a:t> </a:t>
            </a:r>
            <a:r>
              <a:rPr lang="en-US" sz="2800" dirty="0" err="1"/>
              <a:t>Tiến</a:t>
            </a:r>
            <a:r>
              <a:rPr lang="en-US" sz="2800" dirty="0"/>
              <a:t> </a:t>
            </a:r>
            <a:r>
              <a:rPr lang="en-US" sz="2800" dirty="0" err="1"/>
              <a:t>trình</a:t>
            </a:r>
            <a:r>
              <a:rPr lang="en-US" sz="2800" dirty="0"/>
              <a:t> </a:t>
            </a:r>
            <a:r>
              <a:rPr lang="en-US" sz="2800" dirty="0" err="1"/>
              <a:t>không</a:t>
            </a:r>
            <a:r>
              <a:rPr lang="en-US" sz="2800" dirty="0"/>
              <a:t> </a:t>
            </a:r>
            <a:r>
              <a:rPr lang="en-US" sz="2800" dirty="0" err="1"/>
              <a:t>thể</a:t>
            </a:r>
            <a:r>
              <a:rPr lang="en-US" sz="2800" dirty="0"/>
              <a:t> </a:t>
            </a:r>
            <a:r>
              <a:rPr lang="en-US" sz="2800" dirty="0" err="1"/>
              <a:t>chuyển</a:t>
            </a:r>
            <a:r>
              <a:rPr lang="en-US" sz="2800" dirty="0"/>
              <a:t> </a:t>
            </a:r>
            <a:r>
              <a:rPr lang="en-US" sz="2800" dirty="0" err="1"/>
              <a:t>từ</a:t>
            </a:r>
            <a:r>
              <a:rPr lang="en-US" sz="2800" dirty="0"/>
              <a:t> </a:t>
            </a:r>
            <a:r>
              <a:rPr lang="en-US" sz="2800" dirty="0" err="1"/>
              <a:t>hàng</a:t>
            </a:r>
            <a:r>
              <a:rPr lang="en-US" sz="2800" dirty="0"/>
              <a:t> </a:t>
            </a:r>
            <a:r>
              <a:rPr lang="en-US" sz="2800" dirty="0" err="1"/>
              <a:t>đợi</a:t>
            </a:r>
            <a:r>
              <a:rPr lang="en-US" sz="2800" dirty="0"/>
              <a:t> </a:t>
            </a:r>
            <a:r>
              <a:rPr lang="en-US" sz="2800" dirty="0" err="1"/>
              <a:t>này</a:t>
            </a:r>
            <a:r>
              <a:rPr lang="en-US" sz="2800" dirty="0"/>
              <a:t> sang </a:t>
            </a:r>
            <a:r>
              <a:rPr lang="en-US" sz="2800" dirty="0" err="1"/>
              <a:t>hàng</a:t>
            </a:r>
            <a:r>
              <a:rPr lang="en-US" sz="2800" dirty="0"/>
              <a:t> </a:t>
            </a:r>
            <a:r>
              <a:rPr lang="en-US" sz="2800" dirty="0" err="1"/>
              <a:t>đợi</a:t>
            </a:r>
            <a:r>
              <a:rPr lang="en-US" sz="2800" dirty="0"/>
              <a:t> </a:t>
            </a:r>
            <a:r>
              <a:rPr lang="en-US" sz="2800" dirty="0" err="1"/>
              <a:t>khác</a:t>
            </a:r>
            <a:r>
              <a:rPr lang="en-US" sz="2800" dirty="0"/>
              <a:t>:</a:t>
            </a:r>
            <a:endParaRPr sz="2800" dirty="0"/>
          </a:p>
          <a:p>
            <a:pPr marL="800100" lvl="2" indent="-342900">
              <a:buFont typeface="Wingdings" pitchFamily="2" charset="2"/>
              <a:buChar char="à"/>
            </a:pPr>
            <a:r>
              <a:rPr lang="en-US" sz="2400" dirty="0" err="1"/>
              <a:t>Có</a:t>
            </a:r>
            <a:r>
              <a:rPr lang="en-US" sz="2400" dirty="0"/>
              <a:t> </a:t>
            </a:r>
            <a:r>
              <a:rPr lang="en-US" sz="2400" dirty="0" err="1"/>
              <a:t>thể</a:t>
            </a:r>
            <a:r>
              <a:rPr lang="en-US" sz="2400" dirty="0"/>
              <a:t> </a:t>
            </a:r>
            <a:r>
              <a:rPr lang="en-US" sz="2400" dirty="0" err="1"/>
              <a:t>làm</a:t>
            </a:r>
            <a:r>
              <a:rPr lang="en-US" sz="2400" dirty="0"/>
              <a:t> </a:t>
            </a:r>
            <a:r>
              <a:rPr lang="en-US" sz="2400" dirty="0" err="1"/>
              <a:t>giảm</a:t>
            </a:r>
            <a:r>
              <a:rPr lang="en-US" sz="2400" dirty="0"/>
              <a:t> </a:t>
            </a:r>
            <a:r>
              <a:rPr lang="en-US" sz="2400" dirty="0" err="1"/>
              <a:t>hiệu</a:t>
            </a:r>
            <a:r>
              <a:rPr lang="en-US" sz="2400" dirty="0"/>
              <a:t> </a:t>
            </a:r>
            <a:r>
              <a:rPr lang="en-US" sz="2400" dirty="0" err="1"/>
              <a:t>suất</a:t>
            </a:r>
            <a:r>
              <a:rPr lang="en-US" sz="2400" dirty="0"/>
              <a:t> </a:t>
            </a:r>
            <a:r>
              <a:rPr lang="en-US" sz="2400" dirty="0" err="1"/>
              <a:t>hệ</a:t>
            </a:r>
            <a:r>
              <a:rPr lang="en-US" sz="2400" dirty="0"/>
              <a:t> </a:t>
            </a:r>
            <a:r>
              <a:rPr lang="en-US" sz="2400" dirty="0" err="1"/>
              <a:t>thống</a:t>
            </a:r>
            <a:r>
              <a:rPr lang="en-US" sz="2400" dirty="0"/>
              <a:t> </a:t>
            </a:r>
            <a:r>
              <a:rPr lang="en-US" sz="2400" dirty="0" err="1"/>
              <a:t>trong</a:t>
            </a:r>
            <a:r>
              <a:rPr lang="en-US" sz="2400" dirty="0"/>
              <a:t> </a:t>
            </a:r>
            <a:r>
              <a:rPr lang="en-US" sz="2400" dirty="0" err="1"/>
              <a:t>trường</a:t>
            </a:r>
            <a:r>
              <a:rPr lang="en-US" sz="2400" dirty="0"/>
              <a:t> </a:t>
            </a:r>
            <a:r>
              <a:rPr lang="en-US" sz="2400" dirty="0" err="1"/>
              <a:t>hợp</a:t>
            </a:r>
            <a:r>
              <a:rPr lang="en-US" sz="2400" dirty="0"/>
              <a:t> </a:t>
            </a:r>
            <a:r>
              <a:rPr lang="en-US" sz="2400" dirty="0" err="1"/>
              <a:t>một</a:t>
            </a:r>
            <a:r>
              <a:rPr lang="en-US" sz="2400" dirty="0"/>
              <a:t> </a:t>
            </a:r>
            <a:r>
              <a:rPr lang="en-US" sz="2400" dirty="0" err="1"/>
              <a:t>hàng</a:t>
            </a:r>
            <a:r>
              <a:rPr lang="en-US" sz="2400" dirty="0"/>
              <a:t> </a:t>
            </a:r>
            <a:r>
              <a:rPr lang="en-US" sz="2400" dirty="0" err="1"/>
              <a:t>đợi</a:t>
            </a:r>
            <a:r>
              <a:rPr lang="en-US" sz="2400" dirty="0"/>
              <a:t> </a:t>
            </a:r>
            <a:r>
              <a:rPr lang="en-US" sz="2400" dirty="0" err="1"/>
              <a:t>có</a:t>
            </a:r>
            <a:r>
              <a:rPr lang="en-US" sz="2400" dirty="0"/>
              <a:t> </a:t>
            </a:r>
            <a:r>
              <a:rPr lang="en-US" sz="2400" dirty="0" err="1"/>
              <a:t>nhiều</a:t>
            </a:r>
            <a:r>
              <a:rPr lang="en-US" sz="2400" dirty="0"/>
              <a:t> </a:t>
            </a:r>
            <a:r>
              <a:rPr lang="en-US" sz="2400" dirty="0" err="1"/>
              <a:t>tiến</a:t>
            </a:r>
            <a:r>
              <a:rPr lang="en-US" sz="2400" dirty="0"/>
              <a:t> </a:t>
            </a:r>
            <a:r>
              <a:rPr lang="en-US" sz="2400" dirty="0" err="1"/>
              <a:t>trình</a:t>
            </a:r>
            <a:r>
              <a:rPr lang="en-US" sz="2400" dirty="0"/>
              <a:t> </a:t>
            </a:r>
            <a:r>
              <a:rPr lang="en-US" sz="2400" dirty="0" err="1"/>
              <a:t>trong</a:t>
            </a:r>
            <a:r>
              <a:rPr lang="en-US" sz="2400" dirty="0"/>
              <a:t> </a:t>
            </a:r>
            <a:r>
              <a:rPr lang="en-US" sz="2400" dirty="0" err="1"/>
              <a:t>khi</a:t>
            </a:r>
            <a:r>
              <a:rPr lang="en-US" sz="2400" dirty="0"/>
              <a:t> </a:t>
            </a:r>
            <a:r>
              <a:rPr lang="en-US" sz="2400" dirty="0" err="1"/>
              <a:t>các</a:t>
            </a:r>
            <a:r>
              <a:rPr lang="en-US" sz="2400" dirty="0"/>
              <a:t> </a:t>
            </a:r>
            <a:r>
              <a:rPr lang="en-US" sz="2400" dirty="0" err="1"/>
              <a:t>hàng</a:t>
            </a:r>
            <a:r>
              <a:rPr lang="en-US" sz="2400" dirty="0"/>
              <a:t> </a:t>
            </a:r>
            <a:r>
              <a:rPr lang="en-US" sz="2400" dirty="0" err="1"/>
              <a:t>đợi</a:t>
            </a:r>
            <a:r>
              <a:rPr lang="en-US" sz="2400" dirty="0"/>
              <a:t> </a:t>
            </a:r>
            <a:r>
              <a:rPr lang="en-US" sz="2400" dirty="0" err="1"/>
              <a:t>khác</a:t>
            </a:r>
            <a:r>
              <a:rPr lang="en-US" sz="2400" dirty="0"/>
              <a:t> </a:t>
            </a:r>
            <a:r>
              <a:rPr lang="en-US" sz="2400" dirty="0" err="1"/>
              <a:t>lại</a:t>
            </a:r>
            <a:r>
              <a:rPr lang="en-US" sz="2400" dirty="0"/>
              <a:t> </a:t>
            </a:r>
            <a:r>
              <a:rPr lang="en-US" sz="2400" dirty="0" err="1"/>
              <a:t>trống</a:t>
            </a:r>
            <a:r>
              <a:rPr lang="en-US" sz="2400" dirty="0"/>
              <a:t>.</a:t>
            </a:r>
            <a:endParaRPr lang="en-US" sz="2800" dirty="0"/>
          </a:p>
          <a:p>
            <a:pPr marL="800100" lvl="2" indent="-342900">
              <a:buFont typeface="Wingdings" pitchFamily="2" charset="2"/>
              <a:buChar char="à"/>
            </a:pPr>
            <a:r>
              <a:rPr lang="en-US" sz="2400" dirty="0" err="1"/>
              <a:t>Khắc</a:t>
            </a:r>
            <a:r>
              <a:rPr lang="en-US" sz="2400" dirty="0"/>
              <a:t> </a:t>
            </a:r>
            <a:r>
              <a:rPr lang="en-US" sz="2400" dirty="0" err="1"/>
              <a:t>phục</a:t>
            </a:r>
            <a:r>
              <a:rPr lang="en-US" sz="2400" dirty="0"/>
              <a:t> </a:t>
            </a:r>
            <a:r>
              <a:rPr lang="en-US" sz="2400" dirty="0" err="1"/>
              <a:t>bằng</a:t>
            </a:r>
            <a:r>
              <a:rPr lang="en-US" sz="2400" dirty="0"/>
              <a:t> </a:t>
            </a:r>
            <a:r>
              <a:rPr lang="en-US" sz="2400" dirty="0" err="1"/>
              <a:t>cơ</a:t>
            </a:r>
            <a:r>
              <a:rPr lang="en-US" sz="2400" dirty="0"/>
              <a:t> </a:t>
            </a:r>
            <a:r>
              <a:rPr lang="en-US" sz="2400" dirty="0" err="1"/>
              <a:t>chế</a:t>
            </a:r>
            <a:r>
              <a:rPr lang="en-US" sz="2400" dirty="0"/>
              <a:t> feedback: </a:t>
            </a:r>
            <a:r>
              <a:rPr lang="en-US" sz="2400" dirty="0" err="1"/>
              <a:t>cho</a:t>
            </a:r>
            <a:r>
              <a:rPr lang="en-US" sz="2400" dirty="0"/>
              <a:t> </a:t>
            </a:r>
            <a:r>
              <a:rPr lang="en-US" sz="2400" dirty="0" err="1"/>
              <a:t>phép</a:t>
            </a:r>
            <a:r>
              <a:rPr lang="en-US" sz="2400" dirty="0"/>
              <a:t> </a:t>
            </a:r>
            <a:r>
              <a:rPr lang="en-US" sz="2400" dirty="0" err="1"/>
              <a:t>tiến</a:t>
            </a:r>
            <a:r>
              <a:rPr lang="en-US" sz="2400" dirty="0"/>
              <a:t> </a:t>
            </a:r>
            <a:r>
              <a:rPr lang="en-US" sz="2400" dirty="0" err="1"/>
              <a:t>trình</a:t>
            </a:r>
            <a:r>
              <a:rPr lang="en-US" sz="2400" dirty="0"/>
              <a:t> di </a:t>
            </a:r>
            <a:r>
              <a:rPr lang="en-US" sz="2400" dirty="0" err="1"/>
              <a:t>chuyển</a:t>
            </a:r>
            <a:r>
              <a:rPr lang="en-US" sz="2400" dirty="0"/>
              <a:t> </a:t>
            </a:r>
            <a:r>
              <a:rPr lang="en-US" sz="2400" dirty="0" err="1"/>
              <a:t>một</a:t>
            </a:r>
            <a:r>
              <a:rPr lang="en-US" sz="2400" dirty="0"/>
              <a:t> </a:t>
            </a:r>
            <a:r>
              <a:rPr lang="en-US" sz="2400" dirty="0" err="1"/>
              <a:t>cách</a:t>
            </a:r>
            <a:r>
              <a:rPr lang="en-US" sz="2400" dirty="0"/>
              <a:t> </a:t>
            </a:r>
            <a:r>
              <a:rPr lang="en-US" sz="2400" dirty="0" err="1"/>
              <a:t>thích</a:t>
            </a:r>
            <a:r>
              <a:rPr lang="en-US" sz="2400" dirty="0"/>
              <a:t> </a:t>
            </a:r>
            <a:r>
              <a:rPr lang="en-US" sz="2400" dirty="0" err="1"/>
              <a:t>hợp</a:t>
            </a:r>
            <a:r>
              <a:rPr lang="en-US" sz="2400" dirty="0"/>
              <a:t> </a:t>
            </a:r>
            <a:r>
              <a:rPr lang="en-US" sz="2400" dirty="0" err="1"/>
              <a:t>giữa</a:t>
            </a:r>
            <a:r>
              <a:rPr lang="en-US" sz="2400" dirty="0"/>
              <a:t> </a:t>
            </a:r>
            <a:r>
              <a:rPr lang="en-US" sz="2400" dirty="0" err="1"/>
              <a:t>các</a:t>
            </a:r>
            <a:r>
              <a:rPr lang="en-US" sz="2400" dirty="0"/>
              <a:t> </a:t>
            </a:r>
            <a:r>
              <a:rPr lang="en-US" sz="2400" dirty="0" err="1"/>
              <a:t>hàng</a:t>
            </a:r>
            <a:r>
              <a:rPr lang="en-US" sz="2400" dirty="0"/>
              <a:t> </a:t>
            </a:r>
            <a:r>
              <a:rPr lang="en-US" sz="2400" dirty="0" err="1"/>
              <a:t>đợi</a:t>
            </a:r>
            <a:r>
              <a:rPr lang="en-US" sz="2400" dirty="0"/>
              <a:t> </a:t>
            </a:r>
            <a:r>
              <a:rPr lang="en-US" sz="2400" dirty="0" err="1"/>
              <a:t>khác</a:t>
            </a:r>
            <a:r>
              <a:rPr lang="en-US" sz="2400" dirty="0"/>
              <a:t> </a:t>
            </a:r>
            <a:r>
              <a:rPr lang="en-US" sz="2400" dirty="0" err="1"/>
              <a:t>nhau</a:t>
            </a:r>
            <a:r>
              <a:rPr lang="en-US" sz="2400" dirty="0"/>
              <a:t>.</a:t>
            </a:r>
          </a:p>
          <a:p>
            <a:pPr marL="800100" lvl="2" indent="-342900">
              <a:buFont typeface="Wingdings" pitchFamily="2" charset="2"/>
              <a:buChar char="à"/>
            </a:pPr>
            <a:r>
              <a:rPr lang="en-US" sz="2400" dirty="0" err="1"/>
              <a:t>Giải</a:t>
            </a:r>
            <a:r>
              <a:rPr lang="en-US" sz="2400" dirty="0"/>
              <a:t> </a:t>
            </a:r>
            <a:r>
              <a:rPr lang="en-US" sz="2400" dirty="0" err="1"/>
              <a:t>thuật</a:t>
            </a:r>
            <a:r>
              <a:rPr lang="en-US" sz="2400" dirty="0"/>
              <a:t>: </a:t>
            </a:r>
            <a:r>
              <a:rPr lang="en-US" sz="2400" b="1" dirty="0"/>
              <a:t>Multilevel Feedback Queue</a:t>
            </a:r>
            <a:endParaRPr sz="2400" b="1" dirty="0"/>
          </a:p>
        </p:txBody>
      </p:sp>
      <p:sp>
        <p:nvSpPr>
          <p:cNvPr id="298" name="Google Shape;298;p1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3BCAD6B-66DF-6B4D-680F-CBA572B5422D}"/>
              </a:ext>
            </a:extLst>
          </p:cNvPr>
          <p:cNvSpPr>
            <a:spLocks noGrp="1"/>
          </p:cNvSpPr>
          <p:nvPr>
            <p:ph type="sldNum" sz="quarter" idx="12"/>
          </p:nvPr>
        </p:nvSpPr>
        <p:spPr/>
        <p:txBody>
          <a:bodyPr/>
          <a:lstStyle/>
          <a:p>
            <a:fld id="{00000000-1234-1234-1234-123412341234}" type="slidenum">
              <a:rPr lang="en-US" smtClean="0"/>
              <a:pPr/>
              <a:t>261</a:t>
            </a:fld>
            <a:endParaRPr lang="en-US"/>
          </a:p>
        </p:txBody>
      </p:sp>
      <p:sp>
        <p:nvSpPr>
          <p:cNvPr id="3" name="Google Shape;251;p14">
            <a:extLst>
              <a:ext uri="{FF2B5EF4-FFF2-40B4-BE49-F238E27FC236}">
                <a16:creationId xmlns:a16="http://schemas.microsoft.com/office/drawing/2014/main" id="{5242EA5C-4E6F-6E76-DBF2-006AAEBF3DF2}"/>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4.7. Multilevel Queue</a:t>
            </a:r>
            <a:endParaRPr lang="en-US" dirty="0"/>
          </a:p>
        </p:txBody>
      </p:sp>
    </p:spTree>
    <p:extLst>
      <p:ext uri="{BB962C8B-B14F-4D97-AF65-F5344CB8AC3E}">
        <p14:creationId xmlns:p14="http://schemas.microsoft.com/office/powerpoint/2010/main" val="24745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5">
                                            <p:txEl>
                                              <p:pRg st="0" end="0"/>
                                            </p:txEl>
                                          </p:spTgt>
                                        </p:tgtEl>
                                        <p:attrNameLst>
                                          <p:attrName>style.visibility</p:attrName>
                                        </p:attrNameLst>
                                      </p:cBhvr>
                                      <p:to>
                                        <p:strVal val="visible"/>
                                      </p:to>
                                    </p:set>
                                    <p:anim calcmode="lin" valueType="num">
                                      <p:cBhvr additive="base">
                                        <p:cTn id="7"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5">
                                            <p:txEl>
                                              <p:pRg st="1" end="1"/>
                                            </p:txEl>
                                          </p:spTgt>
                                        </p:tgtEl>
                                        <p:attrNameLst>
                                          <p:attrName>style.visibility</p:attrName>
                                        </p:attrNameLst>
                                      </p:cBhvr>
                                      <p:to>
                                        <p:strVal val="visible"/>
                                      </p:to>
                                    </p:set>
                                    <p:anim calcmode="lin" valueType="num">
                                      <p:cBhvr additive="base">
                                        <p:cTn id="13"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5">
                                            <p:txEl>
                                              <p:pRg st="2" end="2"/>
                                            </p:txEl>
                                          </p:spTgt>
                                        </p:tgtEl>
                                        <p:attrNameLst>
                                          <p:attrName>style.visibility</p:attrName>
                                        </p:attrNameLst>
                                      </p:cBhvr>
                                      <p:to>
                                        <p:strVal val="visible"/>
                                      </p:to>
                                    </p:set>
                                    <p:anim calcmode="lin" valueType="num">
                                      <p:cBhvr additive="base">
                                        <p:cTn id="19" dur="500" fill="hold"/>
                                        <p:tgtEl>
                                          <p:spTgt spid="2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5">
                                            <p:txEl>
                                              <p:pRg st="3" end="3"/>
                                            </p:txEl>
                                          </p:spTgt>
                                        </p:tgtEl>
                                        <p:attrNameLst>
                                          <p:attrName>style.visibility</p:attrName>
                                        </p:attrNameLst>
                                      </p:cBhvr>
                                      <p:to>
                                        <p:strVal val="visible"/>
                                      </p:to>
                                    </p:set>
                                    <p:anim calcmode="lin" valueType="num">
                                      <p:cBhvr additive="base">
                                        <p:cTn id="25" dur="500" fill="hold"/>
                                        <p:tgtEl>
                                          <p:spTgt spid="2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B0DC6-C12D-7257-4154-67D310FF6ADB}"/>
              </a:ext>
            </a:extLst>
          </p:cNvPr>
          <p:cNvSpPr>
            <a:spLocks noGrp="1"/>
          </p:cNvSpPr>
          <p:nvPr>
            <p:ph type="body" sz="quarter" idx="13"/>
          </p:nvPr>
        </p:nvSpPr>
        <p:spPr/>
        <p:txBody>
          <a:bodyPr/>
          <a:lstStyle/>
          <a:p>
            <a:r>
              <a:rPr lang="en-VN" dirty="0"/>
              <a:t>CÁC GIẢI THUẬT ĐỊNH THỜI</a:t>
            </a:r>
          </a:p>
        </p:txBody>
      </p:sp>
      <p:sp>
        <p:nvSpPr>
          <p:cNvPr id="3" name="Text Placeholder 2">
            <a:extLst>
              <a:ext uri="{FF2B5EF4-FFF2-40B4-BE49-F238E27FC236}">
                <a16:creationId xmlns:a16="http://schemas.microsoft.com/office/drawing/2014/main" id="{E32724DB-553A-3BB6-0531-B9303A45C093}"/>
              </a:ext>
            </a:extLst>
          </p:cNvPr>
          <p:cNvSpPr>
            <a:spLocks noGrp="1"/>
          </p:cNvSpPr>
          <p:nvPr>
            <p:ph type="body" sz="quarter" idx="14"/>
          </p:nvPr>
        </p:nvSpPr>
        <p:spPr/>
        <p:txBody>
          <a:bodyPr/>
          <a:lstStyle/>
          <a:p>
            <a:r>
              <a:rPr lang="en-VN" dirty="0"/>
              <a:t>4.8. Multilevel Feedback Queue</a:t>
            </a:r>
          </a:p>
        </p:txBody>
      </p:sp>
      <p:sp>
        <p:nvSpPr>
          <p:cNvPr id="4" name="Text Placeholder 3">
            <a:extLst>
              <a:ext uri="{FF2B5EF4-FFF2-40B4-BE49-F238E27FC236}">
                <a16:creationId xmlns:a16="http://schemas.microsoft.com/office/drawing/2014/main" id="{736C0566-4281-E02C-0F81-5E2736EC2E2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030556DD-9225-A613-BD01-9EADE1D4287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CFD47AC8-17DB-880E-831A-64D33D15B119}"/>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9" name="Slide Number Placeholder 8">
            <a:extLst>
              <a:ext uri="{FF2B5EF4-FFF2-40B4-BE49-F238E27FC236}">
                <a16:creationId xmlns:a16="http://schemas.microsoft.com/office/drawing/2014/main" id="{497D75FD-32F6-2C97-EC24-32B8F191954E}"/>
              </a:ext>
            </a:extLst>
          </p:cNvPr>
          <p:cNvSpPr>
            <a:spLocks noGrp="1"/>
          </p:cNvSpPr>
          <p:nvPr>
            <p:ph type="sldNum" sz="quarter" idx="12"/>
          </p:nvPr>
        </p:nvSpPr>
        <p:spPr/>
        <p:txBody>
          <a:bodyPr/>
          <a:lstStyle/>
          <a:p>
            <a:fld id="{00000000-1234-1234-1234-123412341234}" type="slidenum">
              <a:rPr lang="en-US" smtClean="0"/>
              <a:pPr/>
              <a:t>262</a:t>
            </a:fld>
            <a:endParaRPr lang="en-US"/>
          </a:p>
        </p:txBody>
      </p:sp>
    </p:spTree>
    <p:extLst>
      <p:ext uri="{BB962C8B-B14F-4D97-AF65-F5344CB8AC3E}">
        <p14:creationId xmlns:p14="http://schemas.microsoft.com/office/powerpoint/2010/main" val="11455654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4.8. Multilevel Feedback Queue</a:t>
            </a:r>
            <a:endParaRPr dirty="0"/>
          </a:p>
        </p:txBody>
      </p:sp>
      <p:sp>
        <p:nvSpPr>
          <p:cNvPr id="304" name="Google Shape;304;p1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742950" lvl="1" indent="-285750">
              <a:spcBef>
                <a:spcPts val="0"/>
              </a:spcBef>
              <a:buFont typeface="Noto Sans Symbols"/>
              <a:buChar char="▪"/>
            </a:pPr>
            <a:r>
              <a:rPr lang="en-US" dirty="0" err="1"/>
              <a:t>Phân</a:t>
            </a:r>
            <a:r>
              <a:rPr lang="en-US" dirty="0"/>
              <a:t> </a:t>
            </a:r>
            <a:r>
              <a:rPr lang="en-US" dirty="0" err="1"/>
              <a:t>loại</a:t>
            </a:r>
            <a:r>
              <a:rPr lang="en-US" dirty="0"/>
              <a:t> </a:t>
            </a:r>
            <a:r>
              <a:rPr lang="en-US" dirty="0" err="1"/>
              <a:t>tiến</a:t>
            </a:r>
            <a:r>
              <a:rPr lang="en-US" dirty="0"/>
              <a:t> </a:t>
            </a:r>
            <a:r>
              <a:rPr lang="en-US" dirty="0" err="1"/>
              <a:t>trình</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đặc</a:t>
            </a:r>
            <a:r>
              <a:rPr lang="en-US" dirty="0"/>
              <a:t> </a:t>
            </a:r>
            <a:r>
              <a:rPr lang="en-US" dirty="0" err="1"/>
              <a:t>tính</a:t>
            </a:r>
            <a:r>
              <a:rPr lang="en-US" dirty="0"/>
              <a:t> </a:t>
            </a:r>
            <a:r>
              <a:rPr lang="en-US" dirty="0" err="1"/>
              <a:t>về</a:t>
            </a:r>
            <a:r>
              <a:rPr lang="en-US" dirty="0"/>
              <a:t> </a:t>
            </a:r>
            <a:r>
              <a:rPr lang="en-US" b="1" dirty="0">
                <a:gradFill>
                  <a:gsLst>
                    <a:gs pos="0">
                      <a:srgbClr val="0072FF"/>
                    </a:gs>
                    <a:gs pos="100000">
                      <a:srgbClr val="00C6FF"/>
                    </a:gs>
                  </a:gsLst>
                  <a:lin ang="2700000" scaled="1"/>
                </a:gradFill>
              </a:rPr>
              <a:t>CPU-burst</a:t>
            </a:r>
            <a:r>
              <a:rPr lang="en-US" dirty="0"/>
              <a:t>.</a:t>
            </a:r>
            <a:endParaRPr dirty="0"/>
          </a:p>
          <a:p>
            <a:pPr marL="742950" lvl="1" indent="-285750">
              <a:spcBef>
                <a:spcPts val="1200"/>
              </a:spcBef>
              <a:buFont typeface="Noto Sans Symbols"/>
              <a:buChar char="▪"/>
            </a:pPr>
            <a:r>
              <a:rPr lang="en-US" dirty="0" err="1"/>
              <a:t>Sử</a:t>
            </a:r>
            <a:r>
              <a:rPr lang="en-US" dirty="0"/>
              <a:t> </a:t>
            </a:r>
            <a:r>
              <a:rPr lang="en-US" dirty="0" err="1"/>
              <a:t>dụng</a:t>
            </a:r>
            <a:r>
              <a:rPr lang="en-US" dirty="0"/>
              <a:t> </a:t>
            </a:r>
            <a:r>
              <a:rPr lang="en-US" dirty="0" err="1"/>
              <a:t>chế</a:t>
            </a:r>
            <a:r>
              <a:rPr lang="en-US" dirty="0"/>
              <a:t> </a:t>
            </a:r>
            <a:r>
              <a:rPr lang="en-US" dirty="0" err="1"/>
              <a:t>độ</a:t>
            </a:r>
            <a:r>
              <a:rPr lang="en-US" dirty="0"/>
              <a:t> </a:t>
            </a:r>
            <a:r>
              <a:rPr lang="en-US" b="1" dirty="0" err="1">
                <a:gradFill>
                  <a:gsLst>
                    <a:gs pos="0">
                      <a:srgbClr val="0072FF"/>
                    </a:gs>
                    <a:gs pos="100000">
                      <a:srgbClr val="00C6FF"/>
                    </a:gs>
                  </a:gsLst>
                  <a:lin ang="2700000" scaled="1"/>
                </a:gradFill>
              </a:rPr>
              <a:t>trưng</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dụng</a:t>
            </a:r>
            <a:r>
              <a:rPr lang="en-US" b="1" dirty="0">
                <a:gradFill>
                  <a:gsLst>
                    <a:gs pos="0">
                      <a:srgbClr val="0072FF"/>
                    </a:gs>
                    <a:gs pos="100000">
                      <a:srgbClr val="00C6FF"/>
                    </a:gs>
                  </a:gsLst>
                  <a:lin ang="2700000" scaled="1"/>
                </a:gradFill>
              </a:rPr>
              <a:t> </a:t>
            </a:r>
            <a:r>
              <a:rPr lang="en-US" dirty="0"/>
              <a:t>(preemptive).</a:t>
            </a:r>
            <a:endParaRPr dirty="0"/>
          </a:p>
          <a:p>
            <a:pPr marL="742950" lvl="1" indent="-285750">
              <a:spcBef>
                <a:spcPts val="1200"/>
              </a:spcBef>
              <a:buFont typeface="Noto Sans Symbols"/>
              <a:buChar char="▪"/>
            </a:pPr>
            <a:r>
              <a:rPr lang="en-US" dirty="0"/>
              <a:t>Sau </a:t>
            </a:r>
            <a:r>
              <a:rPr lang="en-US" dirty="0" err="1"/>
              <a:t>một</a:t>
            </a:r>
            <a:r>
              <a:rPr lang="en-US" dirty="0"/>
              <a:t> </a:t>
            </a:r>
            <a:r>
              <a:rPr lang="en-US" dirty="0" err="1"/>
              <a:t>khoảng</a:t>
            </a:r>
            <a:r>
              <a:rPr lang="en-US" dirty="0"/>
              <a:t> </a:t>
            </a:r>
            <a:r>
              <a:rPr lang="en-US" dirty="0" err="1"/>
              <a:t>thời</a:t>
            </a:r>
            <a:r>
              <a:rPr lang="en-US" dirty="0"/>
              <a:t> </a:t>
            </a:r>
            <a:r>
              <a:rPr lang="en-US" dirty="0" err="1"/>
              <a:t>gian</a:t>
            </a:r>
            <a:r>
              <a:rPr lang="en-US" dirty="0"/>
              <a:t> </a:t>
            </a:r>
            <a:r>
              <a:rPr lang="en-US" dirty="0" err="1"/>
              <a:t>nào</a:t>
            </a:r>
            <a:r>
              <a:rPr lang="en-US" dirty="0"/>
              <a:t> </a:t>
            </a:r>
            <a:r>
              <a:rPr lang="en-US" dirty="0" err="1"/>
              <a:t>đó</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hướng</a:t>
            </a:r>
            <a:r>
              <a:rPr lang="en-US" dirty="0"/>
              <a:t> I/O </a:t>
            </a:r>
            <a:r>
              <a:rPr lang="en-US" dirty="0" err="1"/>
              <a:t>và</a:t>
            </a:r>
            <a:r>
              <a:rPr lang="en-US" dirty="0"/>
              <a:t> </a:t>
            </a:r>
            <a:r>
              <a:rPr lang="en-US" dirty="0" err="1"/>
              <a:t>tiến</a:t>
            </a:r>
            <a:r>
              <a:rPr lang="en-US" dirty="0"/>
              <a:t> </a:t>
            </a:r>
            <a:r>
              <a:rPr lang="en-US" dirty="0" err="1"/>
              <a:t>trình</a:t>
            </a:r>
            <a:r>
              <a:rPr lang="en-US" dirty="0"/>
              <a:t> interactive </a:t>
            </a:r>
            <a:r>
              <a:rPr lang="en-US" dirty="0" err="1"/>
              <a:t>sẽ</a:t>
            </a:r>
            <a:r>
              <a:rPr lang="en-US" dirty="0"/>
              <a:t> ở </a:t>
            </a:r>
            <a:r>
              <a:rPr lang="en-US" dirty="0" err="1"/>
              <a:t>các</a:t>
            </a:r>
            <a:r>
              <a:rPr lang="en-US" dirty="0"/>
              <a:t> </a:t>
            </a:r>
            <a:r>
              <a:rPr lang="en-US" dirty="0" err="1"/>
              <a:t>hàng</a:t>
            </a:r>
            <a:r>
              <a:rPr lang="en-US" dirty="0"/>
              <a:t> </a:t>
            </a:r>
            <a:r>
              <a:rPr lang="en-US" dirty="0" err="1"/>
              <a:t>đợi</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hơn</a:t>
            </a:r>
            <a:r>
              <a:rPr lang="en-US" dirty="0"/>
              <a:t> </a:t>
            </a:r>
            <a:r>
              <a:rPr lang="en-US" dirty="0" err="1"/>
              <a:t>còn</a:t>
            </a:r>
            <a:r>
              <a:rPr lang="en-US" dirty="0"/>
              <a:t> </a:t>
            </a:r>
            <a:r>
              <a:rPr lang="en-US" dirty="0" err="1"/>
              <a:t>các</a:t>
            </a:r>
            <a:r>
              <a:rPr lang="en-US" dirty="0"/>
              <a:t> </a:t>
            </a:r>
            <a:r>
              <a:rPr lang="en-US" dirty="0" err="1"/>
              <a:t>tiến</a:t>
            </a:r>
            <a:r>
              <a:rPr lang="en-US" dirty="0"/>
              <a:t> </a:t>
            </a:r>
            <a:r>
              <a:rPr lang="en-US" dirty="0" err="1"/>
              <a:t>trình</a:t>
            </a:r>
            <a:r>
              <a:rPr lang="en-US" dirty="0"/>
              <a:t> </a:t>
            </a:r>
            <a:r>
              <a:rPr lang="en-US" dirty="0" err="1"/>
              <a:t>hướng</a:t>
            </a:r>
            <a:r>
              <a:rPr lang="en-US" dirty="0"/>
              <a:t> CPU </a:t>
            </a:r>
            <a:r>
              <a:rPr lang="en-US" dirty="0" err="1"/>
              <a:t>sẽ</a:t>
            </a:r>
            <a:r>
              <a:rPr lang="en-US" dirty="0"/>
              <a:t> ở </a:t>
            </a:r>
            <a:r>
              <a:rPr lang="en-US" dirty="0" err="1"/>
              <a:t>các</a:t>
            </a:r>
            <a:r>
              <a:rPr lang="en-US" dirty="0"/>
              <a:t> </a:t>
            </a:r>
            <a:r>
              <a:rPr lang="en-US" dirty="0" err="1"/>
              <a:t>hàng</a:t>
            </a:r>
            <a:r>
              <a:rPr lang="en-US" dirty="0"/>
              <a:t> </a:t>
            </a:r>
            <a:r>
              <a:rPr lang="en-US" dirty="0" err="1"/>
              <a:t>đợi</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thấp</a:t>
            </a:r>
            <a:r>
              <a:rPr lang="en-US" dirty="0"/>
              <a:t> </a:t>
            </a:r>
            <a:r>
              <a:rPr lang="en-US" dirty="0" err="1"/>
              <a:t>hơn</a:t>
            </a:r>
            <a:r>
              <a:rPr lang="en-US" dirty="0"/>
              <a:t>.</a:t>
            </a:r>
            <a:endParaRPr dirty="0"/>
          </a:p>
          <a:p>
            <a:pPr marL="742950" lvl="1" indent="-285750">
              <a:spcBef>
                <a:spcPts val="1200"/>
              </a:spcBef>
              <a:buFont typeface="Noto Sans Symbols"/>
              <a:buChar char="▪"/>
            </a:pPr>
            <a:r>
              <a:rPr lang="en-US" dirty="0" err="1"/>
              <a:t>Một</a:t>
            </a:r>
            <a:r>
              <a:rPr lang="en-US" dirty="0"/>
              <a:t> </a:t>
            </a:r>
            <a:r>
              <a:rPr lang="en-US" dirty="0" err="1"/>
              <a:t>tiến</a:t>
            </a:r>
            <a:r>
              <a:rPr lang="en-US" dirty="0"/>
              <a:t> </a:t>
            </a:r>
            <a:r>
              <a:rPr lang="en-US" dirty="0" err="1"/>
              <a:t>trình</a:t>
            </a:r>
            <a:r>
              <a:rPr lang="en-US" dirty="0"/>
              <a:t> </a:t>
            </a:r>
            <a:r>
              <a:rPr lang="en-US" dirty="0" err="1"/>
              <a:t>đã</a:t>
            </a:r>
            <a:r>
              <a:rPr lang="en-US" dirty="0"/>
              <a:t> </a:t>
            </a:r>
            <a:r>
              <a:rPr lang="en-US" dirty="0" err="1"/>
              <a:t>chờ</a:t>
            </a:r>
            <a:r>
              <a:rPr lang="en-US" dirty="0"/>
              <a:t> </a:t>
            </a:r>
            <a:r>
              <a:rPr lang="en-US" dirty="0" err="1"/>
              <a:t>quá</a:t>
            </a:r>
            <a:r>
              <a:rPr lang="en-US" dirty="0"/>
              <a:t> </a:t>
            </a:r>
            <a:r>
              <a:rPr lang="en-US" dirty="0" err="1"/>
              <a:t>lâu</a:t>
            </a:r>
            <a:r>
              <a:rPr lang="en-US" dirty="0"/>
              <a:t> ở </a:t>
            </a:r>
            <a:r>
              <a:rPr lang="en-US" dirty="0" err="1"/>
              <a:t>một</a:t>
            </a:r>
            <a:r>
              <a:rPr lang="en-US" dirty="0"/>
              <a:t> </a:t>
            </a:r>
            <a:r>
              <a:rPr lang="en-US" dirty="0" err="1"/>
              <a:t>hàng</a:t>
            </a:r>
            <a:r>
              <a:rPr lang="en-US" dirty="0"/>
              <a:t> </a:t>
            </a:r>
            <a:r>
              <a:rPr lang="en-US" dirty="0" err="1"/>
              <a:t>đợi</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thấp</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chuyển</a:t>
            </a:r>
            <a:r>
              <a:rPr lang="en-US" dirty="0"/>
              <a:t> </a:t>
            </a:r>
            <a:r>
              <a:rPr lang="en-US" dirty="0" err="1"/>
              <a:t>đến</a:t>
            </a:r>
            <a:r>
              <a:rPr lang="en-US" dirty="0"/>
              <a:t> </a:t>
            </a:r>
            <a:r>
              <a:rPr lang="en-US" dirty="0" err="1"/>
              <a:t>hàng</a:t>
            </a:r>
            <a:r>
              <a:rPr lang="en-US" dirty="0"/>
              <a:t> </a:t>
            </a:r>
            <a:r>
              <a:rPr lang="en-US" dirty="0" err="1"/>
              <a:t>đợi</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hơn</a:t>
            </a:r>
            <a:r>
              <a:rPr lang="en-US" dirty="0"/>
              <a:t> (</a:t>
            </a:r>
            <a:r>
              <a:rPr lang="en-US" dirty="0" err="1"/>
              <a:t>cơ</a:t>
            </a:r>
            <a:r>
              <a:rPr lang="en-US" dirty="0"/>
              <a:t> </a:t>
            </a:r>
            <a:r>
              <a:rPr lang="en-US" dirty="0" err="1"/>
              <a:t>chế</a:t>
            </a:r>
            <a:r>
              <a:rPr lang="en-US" dirty="0"/>
              <a:t> aging).</a:t>
            </a:r>
            <a:endParaRPr dirty="0"/>
          </a:p>
        </p:txBody>
      </p:sp>
      <p:sp>
        <p:nvSpPr>
          <p:cNvPr id="307" name="Google Shape;307;p1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0721974B-BF38-D2E5-8066-729B2B7C0A92}"/>
              </a:ext>
            </a:extLst>
          </p:cNvPr>
          <p:cNvSpPr>
            <a:spLocks noGrp="1"/>
          </p:cNvSpPr>
          <p:nvPr>
            <p:ph type="sldNum" sz="quarter" idx="12"/>
          </p:nvPr>
        </p:nvSpPr>
        <p:spPr/>
        <p:txBody>
          <a:bodyPr/>
          <a:lstStyle/>
          <a:p>
            <a:fld id="{00000000-1234-1234-1234-123412341234}" type="slidenum">
              <a:rPr lang="en-US" smtClean="0"/>
              <a:pPr/>
              <a:t>263</a:t>
            </a:fld>
            <a:endParaRPr lang="en-US"/>
          </a:p>
        </p:txBody>
      </p:sp>
    </p:spTree>
    <p:extLst>
      <p:ext uri="{BB962C8B-B14F-4D97-AF65-F5344CB8AC3E}">
        <p14:creationId xmlns:p14="http://schemas.microsoft.com/office/powerpoint/2010/main" val="2785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4">
                                            <p:txEl>
                                              <p:pRg st="0" end="0"/>
                                            </p:txEl>
                                          </p:spTgt>
                                        </p:tgtEl>
                                        <p:attrNameLst>
                                          <p:attrName>style.visibility</p:attrName>
                                        </p:attrNameLst>
                                      </p:cBhvr>
                                      <p:to>
                                        <p:strVal val="visible"/>
                                      </p:to>
                                    </p:set>
                                    <p:anim calcmode="lin" valueType="num">
                                      <p:cBhvr additive="base">
                                        <p:cTn id="7" dur="500" fill="hold"/>
                                        <p:tgtEl>
                                          <p:spTgt spid="30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4">
                                            <p:txEl>
                                              <p:pRg st="1" end="1"/>
                                            </p:txEl>
                                          </p:spTgt>
                                        </p:tgtEl>
                                        <p:attrNameLst>
                                          <p:attrName>style.visibility</p:attrName>
                                        </p:attrNameLst>
                                      </p:cBhvr>
                                      <p:to>
                                        <p:strVal val="visible"/>
                                      </p:to>
                                    </p:set>
                                    <p:anim calcmode="lin" valueType="num">
                                      <p:cBhvr additive="base">
                                        <p:cTn id="13" dur="500" fill="hold"/>
                                        <p:tgtEl>
                                          <p:spTgt spid="30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4">
                                            <p:txEl>
                                              <p:pRg st="2" end="2"/>
                                            </p:txEl>
                                          </p:spTgt>
                                        </p:tgtEl>
                                        <p:attrNameLst>
                                          <p:attrName>style.visibility</p:attrName>
                                        </p:attrNameLst>
                                      </p:cBhvr>
                                      <p:to>
                                        <p:strVal val="visible"/>
                                      </p:to>
                                    </p:set>
                                    <p:anim calcmode="lin" valueType="num">
                                      <p:cBhvr additive="base">
                                        <p:cTn id="19" dur="500" fill="hold"/>
                                        <p:tgtEl>
                                          <p:spTgt spid="30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4">
                                            <p:txEl>
                                              <p:pRg st="3" end="3"/>
                                            </p:txEl>
                                          </p:spTgt>
                                        </p:tgtEl>
                                        <p:attrNameLst>
                                          <p:attrName>style.visibility</p:attrName>
                                        </p:attrNameLst>
                                      </p:cBhvr>
                                      <p:to>
                                        <p:strVal val="visible"/>
                                      </p:to>
                                    </p:set>
                                    <p:anim calcmode="lin" valueType="num">
                                      <p:cBhvr additive="base">
                                        <p:cTn id="25" dur="500" fill="hold"/>
                                        <p:tgtEl>
                                          <p:spTgt spid="30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xfrm>
            <a:off x="774145" y="1215844"/>
            <a:ext cx="5396029"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Ví dụ về</a:t>
            </a:r>
            <a:r>
              <a:rPr lang="en-US" sz="2400" dirty="0">
                <a:solidFill>
                  <a:schemeClr val="bg1"/>
                </a:solidFill>
                <a:latin typeface="Arial" panose="020B0604020202020204" pitchFamily="34" charset="0"/>
                <a:ea typeface="+mn-ea"/>
                <a:cs typeface="Arial" panose="020B0604020202020204" pitchFamily="34" charset="0"/>
              </a:rPr>
              <a:t> Multilevel Feedback Queue</a:t>
            </a:r>
            <a:endParaRPr sz="2400" dirty="0">
              <a:solidFill>
                <a:schemeClr val="bg1"/>
              </a:solidFill>
              <a:latin typeface="Arial" panose="020B0604020202020204" pitchFamily="34" charset="0"/>
              <a:ea typeface="+mn-ea"/>
              <a:cs typeface="Arial" panose="020B0604020202020204" pitchFamily="34" charset="0"/>
            </a:endParaRPr>
          </a:p>
        </p:txBody>
      </p:sp>
      <p:sp>
        <p:nvSpPr>
          <p:cNvPr id="314" name="Google Shape;314;p19"/>
          <p:cNvSpPr txBox="1">
            <a:spLocks noGrp="1"/>
          </p:cNvSpPr>
          <p:nvPr>
            <p:ph idx="1"/>
          </p:nvPr>
        </p:nvSpPr>
        <p:spPr>
          <a:xfrm>
            <a:off x="774145" y="2304289"/>
            <a:ext cx="5818679" cy="2679192"/>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Ví</a:t>
            </a:r>
            <a:r>
              <a:rPr lang="en-US" dirty="0"/>
              <a:t> </a:t>
            </a:r>
            <a:r>
              <a:rPr lang="en-US" dirty="0" err="1"/>
              <a:t>dụ</a:t>
            </a:r>
            <a:r>
              <a:rPr lang="en-US" dirty="0"/>
              <a:t>: </a:t>
            </a:r>
            <a:r>
              <a:rPr lang="en-US" dirty="0" err="1"/>
              <a:t>Có</a:t>
            </a:r>
            <a:r>
              <a:rPr lang="en-US" dirty="0"/>
              <a:t> 3 </a:t>
            </a:r>
            <a:r>
              <a:rPr lang="en-US" dirty="0" err="1"/>
              <a:t>hàng</a:t>
            </a:r>
            <a:r>
              <a:rPr lang="en-US" dirty="0"/>
              <a:t> </a:t>
            </a:r>
            <a:r>
              <a:rPr lang="en-US" dirty="0" err="1"/>
              <a:t>đợi</a:t>
            </a:r>
            <a:endParaRPr dirty="0"/>
          </a:p>
          <a:p>
            <a:pPr marL="742950" lvl="1" indent="-285750">
              <a:buFont typeface="Noto Sans Symbols"/>
              <a:buChar char="▪"/>
            </a:pPr>
            <a:r>
              <a:rPr lang="en-US" dirty="0"/>
              <a:t>Q0, </a:t>
            </a:r>
            <a:r>
              <a:rPr lang="en-US" dirty="0" err="1"/>
              <a:t>dùng</a:t>
            </a:r>
            <a:r>
              <a:rPr lang="en-US" dirty="0"/>
              <a:t> RR </a:t>
            </a:r>
            <a:r>
              <a:rPr lang="en-US" dirty="0" err="1"/>
              <a:t>với</a:t>
            </a:r>
            <a:r>
              <a:rPr lang="en-US" dirty="0"/>
              <a:t> quantum 8 </a:t>
            </a:r>
            <a:r>
              <a:rPr lang="en-US" dirty="0" err="1"/>
              <a:t>ms</a:t>
            </a:r>
            <a:endParaRPr dirty="0"/>
          </a:p>
          <a:p>
            <a:pPr marL="742950" lvl="1" indent="-285750">
              <a:buFont typeface="Noto Sans Symbols"/>
              <a:buChar char="▪"/>
            </a:pPr>
            <a:r>
              <a:rPr lang="en-US" dirty="0"/>
              <a:t>Q1, </a:t>
            </a:r>
            <a:r>
              <a:rPr lang="en-US" dirty="0" err="1"/>
              <a:t>dùng</a:t>
            </a:r>
            <a:r>
              <a:rPr lang="en-US" dirty="0"/>
              <a:t> RR </a:t>
            </a:r>
            <a:r>
              <a:rPr lang="en-US" dirty="0" err="1"/>
              <a:t>với</a:t>
            </a:r>
            <a:r>
              <a:rPr lang="en-US" dirty="0"/>
              <a:t> quantum 16 </a:t>
            </a:r>
            <a:r>
              <a:rPr lang="en-US" dirty="0" err="1"/>
              <a:t>ms</a:t>
            </a:r>
            <a:endParaRPr dirty="0"/>
          </a:p>
          <a:p>
            <a:pPr marL="742950" lvl="1" indent="-285750">
              <a:buFont typeface="Noto Sans Symbols"/>
              <a:buChar char="▪"/>
            </a:pPr>
            <a:r>
              <a:rPr lang="en-US" dirty="0"/>
              <a:t>Q2, </a:t>
            </a:r>
            <a:r>
              <a:rPr lang="en-US" dirty="0" err="1"/>
              <a:t>dùng</a:t>
            </a:r>
            <a:r>
              <a:rPr lang="en-US" dirty="0"/>
              <a:t> FCFS</a:t>
            </a:r>
            <a:endParaRPr dirty="0"/>
          </a:p>
        </p:txBody>
      </p:sp>
      <p:sp>
        <p:nvSpPr>
          <p:cNvPr id="317" name="Google Shape;317;p1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5F3F18F9-D79E-3A7A-DB86-26EA5487F636}"/>
              </a:ext>
            </a:extLst>
          </p:cNvPr>
          <p:cNvSpPr>
            <a:spLocks noGrp="1"/>
          </p:cNvSpPr>
          <p:nvPr>
            <p:ph type="sldNum" sz="quarter" idx="12"/>
          </p:nvPr>
        </p:nvSpPr>
        <p:spPr/>
        <p:txBody>
          <a:bodyPr/>
          <a:lstStyle/>
          <a:p>
            <a:fld id="{00000000-1234-1234-1234-123412341234}" type="slidenum">
              <a:rPr lang="en-US" smtClean="0"/>
              <a:pPr/>
              <a:t>264</a:t>
            </a:fld>
            <a:endParaRPr lang="en-US"/>
          </a:p>
        </p:txBody>
      </p:sp>
      <p:pic>
        <p:nvPicPr>
          <p:cNvPr id="318" name="Google Shape;318;p19"/>
          <p:cNvPicPr preferRelativeResize="0"/>
          <p:nvPr/>
        </p:nvPicPr>
        <p:blipFill rotWithShape="1">
          <a:blip r:embed="rId3">
            <a:alphaModFix/>
          </a:blip>
          <a:srcRect l="610" t="10027" r="1016" b="9755"/>
          <a:stretch/>
        </p:blipFill>
        <p:spPr>
          <a:xfrm>
            <a:off x="7410356" y="2384204"/>
            <a:ext cx="4117975" cy="2519362"/>
          </a:xfrm>
          <a:prstGeom prst="rect">
            <a:avLst/>
          </a:prstGeom>
          <a:noFill/>
          <a:ln w="38100" cap="flat" cmpd="dbl">
            <a:solidFill>
              <a:srgbClr val="CC6600"/>
            </a:solidFill>
            <a:prstDash val="solid"/>
            <a:miter lim="800000"/>
            <a:headEnd type="none" w="sm" len="sm"/>
            <a:tailEnd type="none" w="sm" len="sm"/>
          </a:ln>
        </p:spPr>
      </p:pic>
      <p:sp>
        <p:nvSpPr>
          <p:cNvPr id="3" name="Google Shape;303;p18">
            <a:extLst>
              <a:ext uri="{FF2B5EF4-FFF2-40B4-BE49-F238E27FC236}">
                <a16:creationId xmlns:a16="http://schemas.microsoft.com/office/drawing/2014/main" id="{5E763510-ECB8-8F8A-11D7-67CEBCF37D7B}"/>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4.8. Multilevel Feedback Queue</a:t>
            </a:r>
            <a:endParaRPr lang="en-US" dirty="0"/>
          </a:p>
        </p:txBody>
      </p:sp>
    </p:spTree>
    <p:extLst>
      <p:ext uri="{BB962C8B-B14F-4D97-AF65-F5344CB8AC3E}">
        <p14:creationId xmlns:p14="http://schemas.microsoft.com/office/powerpoint/2010/main" val="135528249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774145" y="964628"/>
            <a:ext cx="10579655" cy="785896"/>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Các vấn đề với</a:t>
            </a:r>
            <a:r>
              <a:rPr lang="en-US" sz="2400" dirty="0">
                <a:solidFill>
                  <a:schemeClr val="bg1"/>
                </a:solidFill>
                <a:latin typeface="Arial" panose="020B0604020202020204" pitchFamily="34" charset="0"/>
                <a:ea typeface="+mn-ea"/>
                <a:cs typeface="Arial" panose="020B0604020202020204" pitchFamily="34" charset="0"/>
              </a:rPr>
              <a:t> Multilevel Feedback Queue</a:t>
            </a:r>
            <a:endParaRPr sz="2400" dirty="0">
              <a:solidFill>
                <a:schemeClr val="bg1"/>
              </a:solidFill>
              <a:latin typeface="Arial" panose="020B0604020202020204" pitchFamily="34" charset="0"/>
              <a:ea typeface="+mn-ea"/>
              <a:cs typeface="Arial" panose="020B0604020202020204" pitchFamily="34" charset="0"/>
            </a:endParaRPr>
          </a:p>
        </p:txBody>
      </p:sp>
      <p:sp>
        <p:nvSpPr>
          <p:cNvPr id="324" name="Google Shape;324;p20"/>
          <p:cNvSpPr txBox="1">
            <a:spLocks noGrp="1"/>
          </p:cNvSpPr>
          <p:nvPr>
            <p:ph idx="1"/>
          </p:nvPr>
        </p:nvSpPr>
        <p:spPr>
          <a:xfrm>
            <a:off x="774145" y="1920240"/>
            <a:ext cx="10579654" cy="4403027"/>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Định</a:t>
            </a:r>
            <a:r>
              <a:rPr lang="en-US" dirty="0"/>
              <a:t> </a:t>
            </a:r>
            <a:r>
              <a:rPr lang="en-US" dirty="0" err="1"/>
              <a:t>thời</a:t>
            </a:r>
            <a:r>
              <a:rPr lang="en-US" dirty="0"/>
              <a:t> </a:t>
            </a:r>
            <a:r>
              <a:rPr lang="en-US" dirty="0" err="1"/>
              <a:t>dùng</a:t>
            </a:r>
            <a:r>
              <a:rPr lang="en-US" dirty="0"/>
              <a:t> multilevel feedback queue </a:t>
            </a:r>
            <a:r>
              <a:rPr lang="en-US" dirty="0" err="1"/>
              <a:t>đòi</a:t>
            </a:r>
            <a:r>
              <a:rPr lang="en-US" dirty="0"/>
              <a:t> </a:t>
            </a:r>
            <a:r>
              <a:rPr lang="en-US" dirty="0" err="1"/>
              <a:t>hỏi</a:t>
            </a:r>
            <a:r>
              <a:rPr lang="en-US" dirty="0"/>
              <a:t> </a:t>
            </a:r>
            <a:r>
              <a:rPr lang="en-US" dirty="0" err="1"/>
              <a:t>phải</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sau</a:t>
            </a:r>
            <a:r>
              <a:rPr lang="en-US" dirty="0"/>
              <a:t>:</a:t>
            </a:r>
            <a:endParaRPr dirty="0"/>
          </a:p>
          <a:p>
            <a:pPr marL="742950" lvl="1" indent="-285750">
              <a:buFont typeface="Noto Sans Symbols"/>
              <a:buChar char="▪"/>
            </a:pPr>
            <a:r>
              <a:rPr lang="en-US" dirty="0" err="1"/>
              <a:t>Số</a:t>
            </a:r>
            <a:r>
              <a:rPr lang="en-US" dirty="0"/>
              <a:t> </a:t>
            </a:r>
            <a:r>
              <a:rPr lang="en-US" dirty="0" err="1"/>
              <a:t>lượng</a:t>
            </a:r>
            <a:r>
              <a:rPr lang="en-US" dirty="0"/>
              <a:t> </a:t>
            </a:r>
            <a:r>
              <a:rPr lang="en-US" dirty="0" err="1"/>
              <a:t>hàng</a:t>
            </a:r>
            <a:r>
              <a:rPr lang="en-US" dirty="0"/>
              <a:t> </a:t>
            </a:r>
            <a:r>
              <a:rPr lang="en-US" dirty="0" err="1"/>
              <a:t>đợi</a:t>
            </a:r>
            <a:r>
              <a:rPr lang="en-US" dirty="0"/>
              <a:t> bao </a:t>
            </a:r>
            <a:r>
              <a:rPr lang="en-US" dirty="0" err="1"/>
              <a:t>nhiêu</a:t>
            </a:r>
            <a:r>
              <a:rPr lang="en-US" dirty="0"/>
              <a:t> </a:t>
            </a:r>
            <a:r>
              <a:rPr lang="en-US" dirty="0" err="1"/>
              <a:t>là</a:t>
            </a:r>
            <a:r>
              <a:rPr lang="en-US" dirty="0"/>
              <a:t> </a:t>
            </a:r>
            <a:r>
              <a:rPr lang="en-US" dirty="0" err="1"/>
              <a:t>thích</a:t>
            </a:r>
            <a:r>
              <a:rPr lang="en-US" dirty="0"/>
              <a:t> </a:t>
            </a:r>
            <a:r>
              <a:rPr lang="en-US" dirty="0" err="1"/>
              <a:t>hợp</a:t>
            </a:r>
            <a:r>
              <a:rPr lang="en-US" dirty="0"/>
              <a:t>?</a:t>
            </a:r>
            <a:endParaRPr dirty="0"/>
          </a:p>
          <a:p>
            <a:pPr marL="742950" lvl="1" indent="-285750">
              <a:buFont typeface="Noto Sans Symbols"/>
              <a:buChar char="▪"/>
            </a:pPr>
            <a:r>
              <a:rPr lang="en-US" dirty="0" err="1"/>
              <a:t>Dùng</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nào</a:t>
            </a:r>
            <a:r>
              <a:rPr lang="en-US" dirty="0"/>
              <a:t> </a:t>
            </a:r>
            <a:r>
              <a:rPr lang="en-US" dirty="0" err="1"/>
              <a:t>ở</a:t>
            </a:r>
            <a:r>
              <a:rPr lang="en-US" dirty="0"/>
              <a:t> </a:t>
            </a:r>
            <a:r>
              <a:rPr lang="en-US" dirty="0" err="1"/>
              <a:t>mỗi</a:t>
            </a:r>
            <a:r>
              <a:rPr lang="en-US" dirty="0"/>
              <a:t> </a:t>
            </a:r>
            <a:r>
              <a:rPr lang="en-US" dirty="0" err="1"/>
              <a:t>hàng</a:t>
            </a:r>
            <a:r>
              <a:rPr lang="en-US" dirty="0"/>
              <a:t> </a:t>
            </a:r>
            <a:r>
              <a:rPr lang="en-US" dirty="0" err="1"/>
              <a:t>đợi</a:t>
            </a:r>
            <a:r>
              <a:rPr lang="en-US" dirty="0"/>
              <a:t>?</a:t>
            </a:r>
            <a:endParaRPr dirty="0"/>
          </a:p>
          <a:p>
            <a:pPr marL="742950" lvl="1" indent="-285750">
              <a:buFont typeface="Noto Sans Symbols"/>
              <a:buChar char="▪"/>
            </a:pPr>
            <a:r>
              <a:rPr lang="en-US" dirty="0" err="1"/>
              <a:t>Làm</a:t>
            </a:r>
            <a:r>
              <a:rPr lang="en-US" dirty="0"/>
              <a:t> </a:t>
            </a:r>
            <a:r>
              <a:rPr lang="en-US" dirty="0" err="1"/>
              <a:t>sao</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thời</a:t>
            </a:r>
            <a:r>
              <a:rPr lang="en-US" dirty="0"/>
              <a:t> </a:t>
            </a:r>
            <a:r>
              <a:rPr lang="en-US" dirty="0" err="1"/>
              <a:t>điểm</a:t>
            </a:r>
            <a:r>
              <a:rPr lang="en-US" dirty="0"/>
              <a:t> </a:t>
            </a:r>
            <a:r>
              <a:rPr lang="en-US" dirty="0" err="1"/>
              <a:t>cần</a:t>
            </a:r>
            <a:r>
              <a:rPr lang="en-US" dirty="0"/>
              <a:t> </a:t>
            </a:r>
            <a:r>
              <a:rPr lang="en-US" dirty="0" err="1"/>
              <a:t>chuyển</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đến</a:t>
            </a:r>
            <a:r>
              <a:rPr lang="en-US" dirty="0"/>
              <a:t> </a:t>
            </a:r>
            <a:r>
              <a:rPr lang="en-US" dirty="0" err="1"/>
              <a:t>hàng</a:t>
            </a:r>
            <a:r>
              <a:rPr lang="en-US" dirty="0"/>
              <a:t> </a:t>
            </a:r>
            <a:r>
              <a:rPr lang="en-US" dirty="0" err="1"/>
              <a:t>đợi</a:t>
            </a:r>
            <a:r>
              <a:rPr lang="en-US" dirty="0"/>
              <a:t> </a:t>
            </a:r>
            <a:r>
              <a:rPr lang="en-US" dirty="0" err="1"/>
              <a:t>cao</a:t>
            </a:r>
            <a:r>
              <a:rPr lang="en-US" dirty="0"/>
              <a:t> </a:t>
            </a:r>
            <a:r>
              <a:rPr lang="en-US" dirty="0" err="1"/>
              <a:t>hơn</a:t>
            </a:r>
            <a:r>
              <a:rPr lang="en-US" dirty="0"/>
              <a:t> </a:t>
            </a:r>
            <a:r>
              <a:rPr lang="en-US" dirty="0" err="1"/>
              <a:t>hoặc</a:t>
            </a:r>
            <a:r>
              <a:rPr lang="en-US" dirty="0"/>
              <a:t> </a:t>
            </a:r>
            <a:r>
              <a:rPr lang="en-US" dirty="0" err="1"/>
              <a:t>thấp</a:t>
            </a:r>
            <a:r>
              <a:rPr lang="en-US" dirty="0"/>
              <a:t> </a:t>
            </a:r>
            <a:r>
              <a:rPr lang="en-US" dirty="0" err="1"/>
              <a:t>hơn</a:t>
            </a:r>
            <a:r>
              <a:rPr lang="en-US" dirty="0"/>
              <a:t>?</a:t>
            </a:r>
            <a:endParaRPr dirty="0"/>
          </a:p>
          <a:p>
            <a:pPr marL="742950" lvl="1" indent="-285750">
              <a:buFont typeface="Noto Sans Symbols"/>
              <a:buChar char="▪"/>
            </a:pPr>
            <a:r>
              <a:rPr lang="en-US" dirty="0"/>
              <a:t>Khi </a:t>
            </a:r>
            <a:r>
              <a:rPr lang="en-US" dirty="0" err="1"/>
              <a:t>tiến</a:t>
            </a:r>
            <a:r>
              <a:rPr lang="en-US" dirty="0"/>
              <a:t> </a:t>
            </a:r>
            <a:r>
              <a:rPr lang="en-US" dirty="0" err="1"/>
              <a:t>trình</a:t>
            </a:r>
            <a:r>
              <a:rPr lang="en-US" dirty="0"/>
              <a:t> </a:t>
            </a:r>
            <a:r>
              <a:rPr lang="en-US" dirty="0" err="1"/>
              <a:t>yêu</a:t>
            </a:r>
            <a:r>
              <a:rPr lang="en-US" dirty="0"/>
              <a:t> </a:t>
            </a:r>
            <a:r>
              <a:rPr lang="en-US" dirty="0" err="1"/>
              <a:t>cầu</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thì</a:t>
            </a:r>
            <a:r>
              <a:rPr lang="en-US" dirty="0"/>
              <a:t> </a:t>
            </a:r>
            <a:r>
              <a:rPr lang="en-US" dirty="0" err="1"/>
              <a:t>đưa</a:t>
            </a:r>
            <a:r>
              <a:rPr lang="en-US" dirty="0"/>
              <a:t> </a:t>
            </a:r>
            <a:r>
              <a:rPr lang="en-US" dirty="0" err="1"/>
              <a:t>vào</a:t>
            </a:r>
            <a:r>
              <a:rPr lang="en-US" dirty="0"/>
              <a:t> </a:t>
            </a:r>
            <a:r>
              <a:rPr lang="en-US" dirty="0" err="1"/>
              <a:t>hàng</a:t>
            </a:r>
            <a:r>
              <a:rPr lang="en-US" dirty="0"/>
              <a:t> </a:t>
            </a:r>
            <a:r>
              <a:rPr lang="en-US" dirty="0" err="1"/>
              <a:t>đợi</a:t>
            </a:r>
            <a:r>
              <a:rPr lang="en-US" dirty="0"/>
              <a:t> </a:t>
            </a:r>
            <a:r>
              <a:rPr lang="en-US" dirty="0" err="1"/>
              <a:t>nào</a:t>
            </a:r>
            <a:r>
              <a:rPr lang="en-US" dirty="0"/>
              <a:t> </a:t>
            </a:r>
            <a:r>
              <a:rPr lang="en-US" dirty="0" err="1"/>
              <a:t>là</a:t>
            </a:r>
            <a:r>
              <a:rPr lang="en-US" dirty="0"/>
              <a:t> </a:t>
            </a:r>
            <a:r>
              <a:rPr lang="en-US" dirty="0" err="1"/>
              <a:t>hợp</a:t>
            </a:r>
            <a:r>
              <a:rPr lang="en-US" dirty="0"/>
              <a:t> </a:t>
            </a:r>
            <a:r>
              <a:rPr lang="en-US" dirty="0" err="1"/>
              <a:t>lý</a:t>
            </a:r>
            <a:r>
              <a:rPr lang="en-US" dirty="0"/>
              <a:t> </a:t>
            </a:r>
            <a:r>
              <a:rPr lang="en-US" dirty="0" err="1"/>
              <a:t>nhất</a:t>
            </a:r>
            <a:r>
              <a:rPr lang="en-US" dirty="0"/>
              <a:t>?</a:t>
            </a:r>
            <a:endParaRPr dirty="0"/>
          </a:p>
        </p:txBody>
      </p:sp>
      <p:sp>
        <p:nvSpPr>
          <p:cNvPr id="327" name="Google Shape;327;p2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4CFF5D7-B14E-6D4F-03C9-41A98ED5A149}"/>
              </a:ext>
            </a:extLst>
          </p:cNvPr>
          <p:cNvSpPr>
            <a:spLocks noGrp="1"/>
          </p:cNvSpPr>
          <p:nvPr>
            <p:ph type="sldNum" sz="quarter" idx="12"/>
          </p:nvPr>
        </p:nvSpPr>
        <p:spPr/>
        <p:txBody>
          <a:bodyPr/>
          <a:lstStyle/>
          <a:p>
            <a:fld id="{00000000-1234-1234-1234-123412341234}" type="slidenum">
              <a:rPr lang="en-US" smtClean="0"/>
              <a:pPr/>
              <a:t>265</a:t>
            </a:fld>
            <a:endParaRPr lang="en-US"/>
          </a:p>
        </p:txBody>
      </p:sp>
      <p:sp>
        <p:nvSpPr>
          <p:cNvPr id="3" name="Google Shape;303;p18">
            <a:extLst>
              <a:ext uri="{FF2B5EF4-FFF2-40B4-BE49-F238E27FC236}">
                <a16:creationId xmlns:a16="http://schemas.microsoft.com/office/drawing/2014/main" id="{EA775FAB-5E2B-308B-1287-BABA6A2CAD6E}"/>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a:t>4.8. Multilevel Feedback Queue</a:t>
            </a:r>
            <a:endParaRPr lang="en-US" dirty="0"/>
          </a:p>
        </p:txBody>
      </p:sp>
    </p:spTree>
    <p:extLst>
      <p:ext uri="{BB962C8B-B14F-4D97-AF65-F5344CB8AC3E}">
        <p14:creationId xmlns:p14="http://schemas.microsoft.com/office/powerpoint/2010/main" val="273926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 calcmode="lin" valueType="num">
                                      <p:cBhvr additive="base">
                                        <p:cTn id="7" dur="500" fill="hold"/>
                                        <p:tgtEl>
                                          <p:spTgt spid="3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4">
                                            <p:txEl>
                                              <p:pRg st="1" end="1"/>
                                            </p:txEl>
                                          </p:spTgt>
                                        </p:tgtEl>
                                        <p:attrNameLst>
                                          <p:attrName>style.visibility</p:attrName>
                                        </p:attrNameLst>
                                      </p:cBhvr>
                                      <p:to>
                                        <p:strVal val="visible"/>
                                      </p:to>
                                    </p:set>
                                    <p:anim calcmode="lin" valueType="num">
                                      <p:cBhvr additive="base">
                                        <p:cTn id="13" dur="500" fill="hold"/>
                                        <p:tgtEl>
                                          <p:spTgt spid="32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4">
                                            <p:txEl>
                                              <p:pRg st="2" end="2"/>
                                            </p:txEl>
                                          </p:spTgt>
                                        </p:tgtEl>
                                        <p:attrNameLst>
                                          <p:attrName>style.visibility</p:attrName>
                                        </p:attrNameLst>
                                      </p:cBhvr>
                                      <p:to>
                                        <p:strVal val="visible"/>
                                      </p:to>
                                    </p:set>
                                    <p:anim calcmode="lin" valueType="num">
                                      <p:cBhvr additive="base">
                                        <p:cTn id="19" dur="500" fill="hold"/>
                                        <p:tgtEl>
                                          <p:spTgt spid="32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4">
                                            <p:txEl>
                                              <p:pRg st="3" end="3"/>
                                            </p:txEl>
                                          </p:spTgt>
                                        </p:tgtEl>
                                        <p:attrNameLst>
                                          <p:attrName>style.visibility</p:attrName>
                                        </p:attrNameLst>
                                      </p:cBhvr>
                                      <p:to>
                                        <p:strVal val="visible"/>
                                      </p:to>
                                    </p:set>
                                    <p:anim calcmode="lin" valueType="num">
                                      <p:cBhvr additive="base">
                                        <p:cTn id="25" dur="500" fill="hold"/>
                                        <p:tgtEl>
                                          <p:spTgt spid="32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4">
                                            <p:txEl>
                                              <p:pRg st="4" end="4"/>
                                            </p:txEl>
                                          </p:spTgt>
                                        </p:tgtEl>
                                        <p:attrNameLst>
                                          <p:attrName>style.visibility</p:attrName>
                                        </p:attrNameLst>
                                      </p:cBhvr>
                                      <p:to>
                                        <p:strVal val="visible"/>
                                      </p:to>
                                    </p:set>
                                    <p:anim calcmode="lin" valueType="num">
                                      <p:cBhvr additive="base">
                                        <p:cTn id="31" dur="500" fill="hold"/>
                                        <p:tgtEl>
                                          <p:spTgt spid="32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EB0DC6-C12D-7257-4154-67D310FF6ADB}"/>
              </a:ext>
            </a:extLst>
          </p:cNvPr>
          <p:cNvSpPr>
            <a:spLocks noGrp="1"/>
          </p:cNvSpPr>
          <p:nvPr>
            <p:ph type="body" sz="quarter" idx="13"/>
          </p:nvPr>
        </p:nvSpPr>
        <p:spPr/>
        <p:txBody>
          <a:bodyPr/>
          <a:lstStyle/>
          <a:p>
            <a:r>
              <a:rPr lang="en-VN" dirty="0"/>
              <a:t>CÁC GIẢI THUẬT ĐỊNH THỜI</a:t>
            </a:r>
          </a:p>
        </p:txBody>
      </p:sp>
      <p:sp>
        <p:nvSpPr>
          <p:cNvPr id="3" name="Text Placeholder 2">
            <a:extLst>
              <a:ext uri="{FF2B5EF4-FFF2-40B4-BE49-F238E27FC236}">
                <a16:creationId xmlns:a16="http://schemas.microsoft.com/office/drawing/2014/main" id="{E32724DB-553A-3BB6-0531-B9303A45C093}"/>
              </a:ext>
            </a:extLst>
          </p:cNvPr>
          <p:cNvSpPr>
            <a:spLocks noGrp="1"/>
          </p:cNvSpPr>
          <p:nvPr>
            <p:ph type="body" sz="quarter" idx="14"/>
          </p:nvPr>
        </p:nvSpPr>
        <p:spPr/>
        <p:txBody>
          <a:bodyPr/>
          <a:lstStyle/>
          <a:p>
            <a:r>
              <a:rPr lang="en-VN" dirty="0"/>
              <a:t>4.9. So sánh các giải thuật</a:t>
            </a:r>
          </a:p>
        </p:txBody>
      </p:sp>
      <p:sp>
        <p:nvSpPr>
          <p:cNvPr id="4" name="Text Placeholder 3">
            <a:extLst>
              <a:ext uri="{FF2B5EF4-FFF2-40B4-BE49-F238E27FC236}">
                <a16:creationId xmlns:a16="http://schemas.microsoft.com/office/drawing/2014/main" id="{736C0566-4281-E02C-0F81-5E2736EC2E2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030556DD-9225-A613-BD01-9EADE1D4287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CFD47AC8-17DB-880E-831A-64D33D15B119}"/>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9" name="Slide Number Placeholder 8">
            <a:extLst>
              <a:ext uri="{FF2B5EF4-FFF2-40B4-BE49-F238E27FC236}">
                <a16:creationId xmlns:a16="http://schemas.microsoft.com/office/drawing/2014/main" id="{497D75FD-32F6-2C97-EC24-32B8F191954E}"/>
              </a:ext>
            </a:extLst>
          </p:cNvPr>
          <p:cNvSpPr>
            <a:spLocks noGrp="1"/>
          </p:cNvSpPr>
          <p:nvPr>
            <p:ph type="sldNum" sz="quarter" idx="12"/>
          </p:nvPr>
        </p:nvSpPr>
        <p:spPr/>
        <p:txBody>
          <a:bodyPr/>
          <a:lstStyle/>
          <a:p>
            <a:fld id="{00000000-1234-1234-1234-123412341234}" type="slidenum">
              <a:rPr lang="en-US" smtClean="0"/>
              <a:pPr/>
              <a:t>266</a:t>
            </a:fld>
            <a:endParaRPr lang="en-US"/>
          </a:p>
        </p:txBody>
      </p:sp>
    </p:spTree>
    <p:extLst>
      <p:ext uri="{BB962C8B-B14F-4D97-AF65-F5344CB8AC3E}">
        <p14:creationId xmlns:p14="http://schemas.microsoft.com/office/powerpoint/2010/main" val="242022149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4.9. So </a:t>
            </a:r>
            <a:r>
              <a:rPr lang="en-US" dirty="0" err="1"/>
              <a:t>sánh</a:t>
            </a:r>
            <a:r>
              <a:rPr lang="en-US" dirty="0"/>
              <a:t> </a:t>
            </a:r>
            <a:r>
              <a:rPr lang="en-US" dirty="0" err="1"/>
              <a:t>các</a:t>
            </a:r>
            <a:r>
              <a:rPr lang="en-US" dirty="0"/>
              <a:t> </a:t>
            </a:r>
            <a:r>
              <a:rPr lang="en-US" dirty="0" err="1"/>
              <a:t>giải</a:t>
            </a:r>
            <a:r>
              <a:rPr lang="en-US" dirty="0"/>
              <a:t> </a:t>
            </a:r>
            <a:r>
              <a:rPr lang="en-US" dirty="0" err="1"/>
              <a:t>thuật</a:t>
            </a:r>
            <a:endParaRPr dirty="0"/>
          </a:p>
        </p:txBody>
      </p:sp>
      <p:sp>
        <p:nvSpPr>
          <p:cNvPr id="333" name="Google Shape;333;p21"/>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a:t>
            </a:r>
            <a:r>
              <a:rPr lang="en-US" dirty="0" err="1"/>
              <a:t>nào</a:t>
            </a:r>
            <a:r>
              <a:rPr lang="en-US" dirty="0"/>
              <a:t> </a:t>
            </a:r>
            <a:r>
              <a:rPr lang="en-US" dirty="0" err="1"/>
              <a:t>là</a:t>
            </a:r>
            <a:r>
              <a:rPr lang="en-US" dirty="0"/>
              <a:t> </a:t>
            </a:r>
            <a:r>
              <a:rPr lang="en-US" dirty="0" err="1"/>
              <a:t>tốt</a:t>
            </a:r>
            <a:r>
              <a:rPr lang="en-US" dirty="0"/>
              <a:t> </a:t>
            </a:r>
            <a:r>
              <a:rPr lang="en-US" dirty="0" err="1"/>
              <a:t>nhất</a:t>
            </a:r>
            <a:r>
              <a:rPr lang="en-US" dirty="0"/>
              <a:t>?</a:t>
            </a:r>
            <a:endParaRPr dirty="0"/>
          </a:p>
          <a:p>
            <a:pPr marL="342900" indent="-342900"/>
            <a:r>
              <a:rPr lang="en-US" dirty="0" err="1"/>
              <a:t>Câu</a:t>
            </a:r>
            <a:r>
              <a:rPr lang="en-US" dirty="0"/>
              <a:t> </a:t>
            </a:r>
            <a:r>
              <a:rPr lang="en-US" dirty="0" err="1"/>
              <a:t>trả</a:t>
            </a:r>
            <a:r>
              <a:rPr lang="en-US" dirty="0"/>
              <a:t> </a:t>
            </a:r>
            <a:r>
              <a:rPr lang="en-US" dirty="0" err="1"/>
              <a:t>lời</a:t>
            </a:r>
            <a:r>
              <a:rPr lang="en-US" dirty="0"/>
              <a:t> </a:t>
            </a:r>
            <a:r>
              <a:rPr lang="en-US" dirty="0" err="1"/>
              <a:t>phụ</a:t>
            </a:r>
            <a:r>
              <a:rPr lang="en-US" dirty="0"/>
              <a:t> </a:t>
            </a:r>
            <a:r>
              <a:rPr lang="en-US" dirty="0" err="1"/>
              <a:t>thuộc</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sau</a:t>
            </a:r>
            <a:r>
              <a:rPr lang="en-US" dirty="0"/>
              <a:t>:</a:t>
            </a:r>
            <a:endParaRPr dirty="0"/>
          </a:p>
          <a:p>
            <a:pPr marL="742950" lvl="1" indent="-285750">
              <a:buFont typeface="Noto Sans Symbols"/>
              <a:buChar char="▪"/>
            </a:pPr>
            <a:r>
              <a:rPr lang="en-US" dirty="0" err="1"/>
              <a:t>Tần</a:t>
            </a:r>
            <a:r>
              <a:rPr lang="en-US" dirty="0"/>
              <a:t> </a:t>
            </a:r>
            <a:r>
              <a:rPr lang="en-US" dirty="0" err="1"/>
              <a:t>suất</a:t>
            </a:r>
            <a:r>
              <a:rPr lang="en-US" dirty="0"/>
              <a:t> </a:t>
            </a:r>
            <a:r>
              <a:rPr lang="en-US" dirty="0" err="1"/>
              <a:t>tải</a:t>
            </a:r>
            <a:r>
              <a:rPr lang="en-US" dirty="0"/>
              <a:t> </a:t>
            </a:r>
            <a:r>
              <a:rPr lang="en-US" dirty="0" err="1"/>
              <a:t>việc</a:t>
            </a:r>
            <a:r>
              <a:rPr lang="en-US" dirty="0"/>
              <a:t> (System workload).</a:t>
            </a:r>
            <a:endParaRPr dirty="0"/>
          </a:p>
          <a:p>
            <a:pPr marL="742950" lvl="1" indent="-285750">
              <a:buFont typeface="Noto Sans Symbols"/>
              <a:buChar char="▪"/>
            </a:pPr>
            <a:r>
              <a:rPr lang="en-US" dirty="0" err="1"/>
              <a:t>Sự</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phần</a:t>
            </a:r>
            <a:r>
              <a:rPr lang="en-US" dirty="0"/>
              <a:t> </a:t>
            </a:r>
            <a:r>
              <a:rPr lang="en-US" dirty="0" err="1"/>
              <a:t>cứng</a:t>
            </a:r>
            <a:r>
              <a:rPr lang="en-US" dirty="0"/>
              <a:t> </a:t>
            </a:r>
            <a:r>
              <a:rPr lang="en-US" dirty="0" err="1"/>
              <a:t>đối</a:t>
            </a:r>
            <a:r>
              <a:rPr lang="en-US" dirty="0"/>
              <a:t> </a:t>
            </a:r>
            <a:r>
              <a:rPr lang="en-US" dirty="0" err="1"/>
              <a:t>với</a:t>
            </a:r>
            <a:r>
              <a:rPr lang="en-US" dirty="0"/>
              <a:t> dispatcher.</a:t>
            </a:r>
            <a:endParaRPr dirty="0"/>
          </a:p>
          <a:p>
            <a:pPr marL="742950" lvl="1" indent="-285750">
              <a:buFont typeface="Noto Sans Symbols"/>
              <a:buChar char="▪"/>
            </a:pPr>
            <a:r>
              <a:rPr lang="en-US" dirty="0" err="1"/>
              <a:t>Sự</a:t>
            </a:r>
            <a:r>
              <a:rPr lang="en-US" dirty="0"/>
              <a:t> </a:t>
            </a:r>
            <a:r>
              <a:rPr lang="en-US" dirty="0" err="1"/>
              <a:t>tương</a:t>
            </a:r>
            <a:r>
              <a:rPr lang="en-US" dirty="0"/>
              <a:t> </a:t>
            </a:r>
            <a:r>
              <a:rPr lang="en-US" dirty="0" err="1"/>
              <a:t>quan</a:t>
            </a:r>
            <a:r>
              <a:rPr lang="en-US" dirty="0"/>
              <a:t> </a:t>
            </a:r>
            <a:r>
              <a:rPr lang="en-US" dirty="0" err="1"/>
              <a:t>về</a:t>
            </a:r>
            <a:r>
              <a:rPr lang="en-US" dirty="0"/>
              <a:t> </a:t>
            </a:r>
            <a:r>
              <a:rPr lang="en-US" dirty="0" err="1"/>
              <a:t>trọng</a:t>
            </a:r>
            <a:r>
              <a:rPr lang="en-US" dirty="0"/>
              <a:t> </a:t>
            </a:r>
            <a:r>
              <a:rPr lang="en-US" dirty="0" err="1"/>
              <a:t>số</a:t>
            </a:r>
            <a:r>
              <a:rPr lang="en-US" dirty="0"/>
              <a:t> </a:t>
            </a:r>
            <a:r>
              <a:rPr lang="en-US" dirty="0" err="1"/>
              <a:t>của</a:t>
            </a:r>
            <a:r>
              <a:rPr lang="en-US" dirty="0"/>
              <a:t> </a:t>
            </a:r>
            <a:r>
              <a:rPr lang="en-US" dirty="0" err="1"/>
              <a:t>các</a:t>
            </a:r>
            <a:r>
              <a:rPr lang="en-US" dirty="0"/>
              <a:t> </a:t>
            </a:r>
            <a:r>
              <a:rPr lang="en-US" dirty="0" err="1"/>
              <a:t>tiêu</a:t>
            </a:r>
            <a:r>
              <a:rPr lang="en-US" dirty="0"/>
              <a:t> </a:t>
            </a:r>
            <a:r>
              <a:rPr lang="en-US" dirty="0" err="1"/>
              <a:t>chuẩn</a:t>
            </a:r>
            <a:r>
              <a:rPr lang="en-US" dirty="0"/>
              <a:t> </a:t>
            </a:r>
            <a:r>
              <a:rPr lang="en-US" dirty="0" err="1"/>
              <a:t>định</a:t>
            </a:r>
            <a:r>
              <a:rPr lang="en-US" dirty="0"/>
              <a:t> </a:t>
            </a:r>
            <a:r>
              <a:rPr lang="en-US" dirty="0" err="1"/>
              <a:t>thời</a:t>
            </a:r>
            <a:r>
              <a:rPr lang="en-US" dirty="0"/>
              <a:t> </a:t>
            </a:r>
            <a:r>
              <a:rPr lang="en-US" dirty="0" err="1"/>
              <a:t>như</a:t>
            </a:r>
            <a:r>
              <a:rPr lang="en-US" dirty="0"/>
              <a:t> response time, </a:t>
            </a:r>
            <a:r>
              <a:rPr lang="en-US" dirty="0" err="1"/>
              <a:t>hiệu</a:t>
            </a:r>
            <a:r>
              <a:rPr lang="en-US" dirty="0"/>
              <a:t> </a:t>
            </a:r>
            <a:r>
              <a:rPr lang="en-US" dirty="0" err="1"/>
              <a:t>suất</a:t>
            </a:r>
            <a:r>
              <a:rPr lang="en-US" dirty="0"/>
              <a:t> CPU, throughput,…</a:t>
            </a:r>
            <a:endParaRPr dirty="0"/>
          </a:p>
          <a:p>
            <a:pPr marL="742950" lvl="1" indent="-285750">
              <a:buFont typeface="Noto Sans Symbols"/>
              <a:buChar char="▪"/>
            </a:pPr>
            <a:r>
              <a:rPr lang="en-US" dirty="0" err="1"/>
              <a:t>Phương</a:t>
            </a:r>
            <a:r>
              <a:rPr lang="en-US" dirty="0"/>
              <a:t> </a:t>
            </a:r>
            <a:r>
              <a:rPr lang="en-US" dirty="0" err="1"/>
              <a:t>pháp</a:t>
            </a:r>
            <a:r>
              <a:rPr lang="en-US" dirty="0"/>
              <a:t> </a:t>
            </a:r>
            <a:r>
              <a:rPr lang="en-US" dirty="0" err="1"/>
              <a:t>định</a:t>
            </a:r>
            <a:r>
              <a:rPr lang="en-US" dirty="0"/>
              <a:t> </a:t>
            </a:r>
            <a:r>
              <a:rPr lang="en-US" dirty="0" err="1"/>
              <a:t>lượng</a:t>
            </a:r>
            <a:r>
              <a:rPr lang="en-US" dirty="0"/>
              <a:t> so </a:t>
            </a:r>
            <a:r>
              <a:rPr lang="en-US" dirty="0" err="1"/>
              <a:t>sánh</a:t>
            </a:r>
            <a:r>
              <a:rPr lang="en-US" dirty="0"/>
              <a:t>.</a:t>
            </a:r>
            <a:endParaRPr dirty="0"/>
          </a:p>
          <a:p>
            <a:pPr marL="342900" indent="-177800">
              <a:buNone/>
            </a:pPr>
            <a:endParaRPr dirty="0"/>
          </a:p>
        </p:txBody>
      </p:sp>
      <p:sp>
        <p:nvSpPr>
          <p:cNvPr id="336" name="Google Shape;336;p2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297C502-23F6-7BDE-5923-0A73163E96F6}"/>
              </a:ext>
            </a:extLst>
          </p:cNvPr>
          <p:cNvSpPr>
            <a:spLocks noGrp="1"/>
          </p:cNvSpPr>
          <p:nvPr>
            <p:ph type="sldNum" sz="quarter" idx="12"/>
          </p:nvPr>
        </p:nvSpPr>
        <p:spPr/>
        <p:txBody>
          <a:bodyPr/>
          <a:lstStyle/>
          <a:p>
            <a:fld id="{00000000-1234-1234-1234-123412341234}" type="slidenum">
              <a:rPr lang="en-US" smtClean="0"/>
              <a:pPr/>
              <a:t>267</a:t>
            </a:fld>
            <a:endParaRPr lang="en-US"/>
          </a:p>
        </p:txBody>
      </p:sp>
    </p:spTree>
    <p:extLst>
      <p:ext uri="{BB962C8B-B14F-4D97-AF65-F5344CB8AC3E}">
        <p14:creationId xmlns:p14="http://schemas.microsoft.com/office/powerpoint/2010/main" val="17456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3">
                                            <p:txEl>
                                              <p:pRg st="0" end="0"/>
                                            </p:txEl>
                                          </p:spTgt>
                                        </p:tgtEl>
                                        <p:attrNameLst>
                                          <p:attrName>style.visibility</p:attrName>
                                        </p:attrNameLst>
                                      </p:cBhvr>
                                      <p:to>
                                        <p:strVal val="visible"/>
                                      </p:to>
                                    </p:set>
                                    <p:anim calcmode="lin" valueType="num">
                                      <p:cBhvr additive="base">
                                        <p:cTn id="7" dur="500" fill="hold"/>
                                        <p:tgtEl>
                                          <p:spTgt spid="3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3">
                                            <p:txEl>
                                              <p:pRg st="1" end="1"/>
                                            </p:txEl>
                                          </p:spTgt>
                                        </p:tgtEl>
                                        <p:attrNameLst>
                                          <p:attrName>style.visibility</p:attrName>
                                        </p:attrNameLst>
                                      </p:cBhvr>
                                      <p:to>
                                        <p:strVal val="visible"/>
                                      </p:to>
                                    </p:set>
                                    <p:anim calcmode="lin" valueType="num">
                                      <p:cBhvr additive="base">
                                        <p:cTn id="13" dur="500" fill="hold"/>
                                        <p:tgtEl>
                                          <p:spTgt spid="3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3">
                                            <p:txEl>
                                              <p:pRg st="2" end="2"/>
                                            </p:txEl>
                                          </p:spTgt>
                                        </p:tgtEl>
                                        <p:attrNameLst>
                                          <p:attrName>style.visibility</p:attrName>
                                        </p:attrNameLst>
                                      </p:cBhvr>
                                      <p:to>
                                        <p:strVal val="visible"/>
                                      </p:to>
                                    </p:set>
                                    <p:anim calcmode="lin" valueType="num">
                                      <p:cBhvr additive="base">
                                        <p:cTn id="19" dur="500" fill="hold"/>
                                        <p:tgtEl>
                                          <p:spTgt spid="3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3">
                                            <p:txEl>
                                              <p:pRg st="3" end="3"/>
                                            </p:txEl>
                                          </p:spTgt>
                                        </p:tgtEl>
                                        <p:attrNameLst>
                                          <p:attrName>style.visibility</p:attrName>
                                        </p:attrNameLst>
                                      </p:cBhvr>
                                      <p:to>
                                        <p:strVal val="visible"/>
                                      </p:to>
                                    </p:set>
                                    <p:anim calcmode="lin" valueType="num">
                                      <p:cBhvr additive="base">
                                        <p:cTn id="25" dur="500" fill="hold"/>
                                        <p:tgtEl>
                                          <p:spTgt spid="33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3">
                                            <p:txEl>
                                              <p:pRg st="4" end="4"/>
                                            </p:txEl>
                                          </p:spTgt>
                                        </p:tgtEl>
                                        <p:attrNameLst>
                                          <p:attrName>style.visibility</p:attrName>
                                        </p:attrNameLst>
                                      </p:cBhvr>
                                      <p:to>
                                        <p:strVal val="visible"/>
                                      </p:to>
                                    </p:set>
                                    <p:anim calcmode="lin" valueType="num">
                                      <p:cBhvr additive="base">
                                        <p:cTn id="31" dur="500" fill="hold"/>
                                        <p:tgtEl>
                                          <p:spTgt spid="33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3">
                                            <p:txEl>
                                              <p:pRg st="5" end="5"/>
                                            </p:txEl>
                                          </p:spTgt>
                                        </p:tgtEl>
                                        <p:attrNameLst>
                                          <p:attrName>style.visibility</p:attrName>
                                        </p:attrNameLst>
                                      </p:cBhvr>
                                      <p:to>
                                        <p:strVal val="visible"/>
                                      </p:to>
                                    </p:set>
                                    <p:anim calcmode="lin" valueType="num">
                                      <p:cBhvr additive="base">
                                        <p:cTn id="37" dur="500" fill="hold"/>
                                        <p:tgtEl>
                                          <p:spTgt spid="3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FCC65-3BF2-04C3-E739-150507ADD321}"/>
              </a:ext>
            </a:extLst>
          </p:cNvPr>
          <p:cNvSpPr>
            <a:spLocks noGrp="1"/>
          </p:cNvSpPr>
          <p:nvPr>
            <p:ph type="body" sz="quarter" idx="13"/>
          </p:nvPr>
        </p:nvSpPr>
        <p:spPr/>
        <p:txBody>
          <a:bodyPr/>
          <a:lstStyle/>
          <a:p>
            <a:r>
              <a:rPr lang="en-VN" dirty="0"/>
              <a:t>ĐỊNH THỜI TIỂU TRÌNH</a:t>
            </a:r>
          </a:p>
        </p:txBody>
      </p:sp>
      <p:sp>
        <p:nvSpPr>
          <p:cNvPr id="3" name="Text Placeholder 2">
            <a:extLst>
              <a:ext uri="{FF2B5EF4-FFF2-40B4-BE49-F238E27FC236}">
                <a16:creationId xmlns:a16="http://schemas.microsoft.com/office/drawing/2014/main" id="{7854C2A2-7B3E-060E-5F43-7CD3E5F8A9C6}"/>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D6B4F983-D784-055D-3E39-E8F9472AAA72}"/>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A0D927D3-8F6C-59C4-6097-0A08D231DA0B}"/>
              </a:ext>
            </a:extLst>
          </p:cNvPr>
          <p:cNvSpPr>
            <a:spLocks noGrp="1"/>
          </p:cNvSpPr>
          <p:nvPr>
            <p:ph type="body" sz="quarter" idx="16"/>
          </p:nvPr>
        </p:nvSpPr>
        <p:spPr/>
        <p:txBody>
          <a:bodyPr>
            <a:normAutofit lnSpcReduction="10000"/>
          </a:bodyPr>
          <a:lstStyle/>
          <a:p>
            <a:r>
              <a:rPr lang="en-VN" dirty="0"/>
              <a:t>05.</a:t>
            </a:r>
          </a:p>
        </p:txBody>
      </p:sp>
      <p:sp>
        <p:nvSpPr>
          <p:cNvPr id="6" name="Footer Placeholder 5">
            <a:extLst>
              <a:ext uri="{FF2B5EF4-FFF2-40B4-BE49-F238E27FC236}">
                <a16:creationId xmlns:a16="http://schemas.microsoft.com/office/drawing/2014/main" id="{CF8ABDF5-BA3A-4BE0-BDD8-84296F82AF51}"/>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545AF2E0-4D76-4FC7-F8AA-2A03E547762A}"/>
              </a:ext>
            </a:extLst>
          </p:cNvPr>
          <p:cNvSpPr>
            <a:spLocks noGrp="1"/>
          </p:cNvSpPr>
          <p:nvPr>
            <p:ph type="sldNum" sz="quarter" idx="12"/>
          </p:nvPr>
        </p:nvSpPr>
        <p:spPr/>
        <p:txBody>
          <a:bodyPr/>
          <a:lstStyle/>
          <a:p>
            <a:fld id="{00000000-1234-1234-1234-123412341234}" type="slidenum">
              <a:rPr lang="en-US" smtClean="0"/>
              <a:pPr/>
              <a:t>268</a:t>
            </a:fld>
            <a:endParaRPr lang="en-US"/>
          </a:p>
        </p:txBody>
      </p:sp>
    </p:spTree>
    <p:extLst>
      <p:ext uri="{BB962C8B-B14F-4D97-AF65-F5344CB8AC3E}">
        <p14:creationId xmlns:p14="http://schemas.microsoft.com/office/powerpoint/2010/main" val="287775188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5. </a:t>
            </a:r>
            <a:r>
              <a:rPr lang="en-US" dirty="0" err="1"/>
              <a:t>Định</a:t>
            </a:r>
            <a:r>
              <a:rPr lang="en-US" dirty="0"/>
              <a:t> </a:t>
            </a:r>
            <a:r>
              <a:rPr lang="en-US" dirty="0" err="1"/>
              <a:t>thời</a:t>
            </a:r>
            <a:r>
              <a:rPr lang="en-US" dirty="0"/>
              <a:t> </a:t>
            </a:r>
            <a:r>
              <a:rPr lang="en-US" dirty="0" err="1"/>
              <a:t>tiểu</a:t>
            </a:r>
            <a:r>
              <a:rPr lang="en-US" dirty="0"/>
              <a:t> </a:t>
            </a:r>
            <a:r>
              <a:rPr lang="en-US" dirty="0" err="1"/>
              <a:t>trình</a:t>
            </a:r>
            <a:r>
              <a:rPr lang="en-US" dirty="0"/>
              <a:t> </a:t>
            </a:r>
            <a:endParaRPr dirty="0"/>
          </a:p>
        </p:txBody>
      </p:sp>
      <p:sp>
        <p:nvSpPr>
          <p:cNvPr id="87" name="Google Shape;87;p4"/>
          <p:cNvSpPr txBox="1">
            <a:spLocks noGrp="1"/>
          </p:cNvSpPr>
          <p:nvPr>
            <p:ph idx="1"/>
          </p:nvPr>
        </p:nvSpPr>
        <p:spPr>
          <a:xfrm>
            <a:off x="774145" y="1233825"/>
            <a:ext cx="10579654" cy="1593899"/>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200" dirty="0" err="1"/>
              <a:t>Trên</a:t>
            </a:r>
            <a:r>
              <a:rPr lang="en-US" sz="2200" dirty="0"/>
              <a:t> </a:t>
            </a:r>
            <a:r>
              <a:rPr lang="en-US" sz="2200" dirty="0" err="1"/>
              <a:t>các</a:t>
            </a:r>
            <a:r>
              <a:rPr lang="en-US" sz="2200" dirty="0"/>
              <a:t> </a:t>
            </a:r>
            <a:r>
              <a:rPr lang="en-US" sz="2200" dirty="0" err="1"/>
              <a:t>hệ</a:t>
            </a:r>
            <a:r>
              <a:rPr lang="en-US" sz="2200" dirty="0"/>
              <a:t> </a:t>
            </a:r>
            <a:r>
              <a:rPr lang="en-US" sz="2200" dirty="0" err="1"/>
              <a:t>điều</a:t>
            </a:r>
            <a:r>
              <a:rPr lang="en-US" sz="2200" dirty="0"/>
              <a:t> </a:t>
            </a:r>
            <a:r>
              <a:rPr lang="en-US" sz="2200" dirty="0" err="1"/>
              <a:t>hành</a:t>
            </a:r>
            <a:r>
              <a:rPr lang="en-US" sz="2200" dirty="0"/>
              <a:t> </a:t>
            </a:r>
            <a:r>
              <a:rPr lang="en-US" sz="2200" dirty="0" err="1"/>
              <a:t>hiện</a:t>
            </a:r>
            <a:r>
              <a:rPr lang="en-US" sz="2200" dirty="0"/>
              <a:t> </a:t>
            </a:r>
            <a:r>
              <a:rPr lang="en-US" sz="2200" dirty="0" err="1"/>
              <a:t>đại</a:t>
            </a:r>
            <a:r>
              <a:rPr lang="en-US" sz="2200" dirty="0"/>
              <a:t> </a:t>
            </a:r>
            <a:r>
              <a:rPr lang="en-US" sz="2200" dirty="0" err="1"/>
              <a:t>có</a:t>
            </a:r>
            <a:r>
              <a:rPr lang="en-US" sz="2200" dirty="0"/>
              <a:t> </a:t>
            </a:r>
            <a:r>
              <a:rPr lang="en-US" sz="2200" dirty="0" err="1"/>
              <a:t>hỗ</a:t>
            </a:r>
            <a:r>
              <a:rPr lang="en-US" sz="2200" dirty="0"/>
              <a:t> </a:t>
            </a:r>
            <a:r>
              <a:rPr lang="en-US" sz="2200" dirty="0" err="1"/>
              <a:t>trợ</a:t>
            </a:r>
            <a:r>
              <a:rPr lang="en-US" sz="2200" dirty="0"/>
              <a:t> </a:t>
            </a:r>
            <a:r>
              <a:rPr lang="en-US" sz="2200" dirty="0" err="1"/>
              <a:t>tiểu</a:t>
            </a:r>
            <a:r>
              <a:rPr lang="en-US" sz="2200" dirty="0"/>
              <a:t> </a:t>
            </a:r>
            <a:r>
              <a:rPr lang="en-US" sz="2200" dirty="0" err="1"/>
              <a:t>trình</a:t>
            </a:r>
            <a:r>
              <a:rPr lang="en-US" sz="2200" dirty="0"/>
              <a:t>, </a:t>
            </a:r>
            <a:r>
              <a:rPr lang="en-US" sz="2200" b="1" dirty="0" err="1">
                <a:gradFill>
                  <a:gsLst>
                    <a:gs pos="0">
                      <a:srgbClr val="0072FF"/>
                    </a:gs>
                    <a:gs pos="100000">
                      <a:srgbClr val="00C6FF"/>
                    </a:gs>
                  </a:gsLst>
                  <a:lin ang="2700000" scaled="1"/>
                </a:gradFill>
              </a:rPr>
              <a:t>tiểu</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trình</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được</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định</a:t>
            </a:r>
            <a:r>
              <a:rPr lang="en-US" sz="2200" b="1" dirty="0">
                <a:gradFill>
                  <a:gsLst>
                    <a:gs pos="0">
                      <a:srgbClr val="0072FF"/>
                    </a:gs>
                    <a:gs pos="100000">
                      <a:srgbClr val="00C6FF"/>
                    </a:gs>
                  </a:gsLst>
                  <a:lin ang="2700000" scaled="1"/>
                </a:gradFill>
              </a:rPr>
              <a:t> </a:t>
            </a:r>
            <a:r>
              <a:rPr lang="en-US" sz="2200" b="1" dirty="0" err="1">
                <a:gradFill>
                  <a:gsLst>
                    <a:gs pos="0">
                      <a:srgbClr val="0072FF"/>
                    </a:gs>
                    <a:gs pos="100000">
                      <a:srgbClr val="00C6FF"/>
                    </a:gs>
                  </a:gsLst>
                  <a:lin ang="2700000" scaled="1"/>
                </a:gradFill>
              </a:rPr>
              <a:t>thời</a:t>
            </a:r>
            <a:r>
              <a:rPr lang="en-US" sz="2200" dirty="0"/>
              <a:t>, </a:t>
            </a:r>
            <a:r>
              <a:rPr lang="en-US" sz="2200" dirty="0" err="1"/>
              <a:t>không</a:t>
            </a:r>
            <a:r>
              <a:rPr lang="en-US" sz="2200" dirty="0"/>
              <a:t> </a:t>
            </a:r>
            <a:r>
              <a:rPr lang="en-US" sz="2200" dirty="0" err="1"/>
              <a:t>phải</a:t>
            </a:r>
            <a:r>
              <a:rPr lang="en-US" sz="2200" dirty="0"/>
              <a:t> </a:t>
            </a:r>
            <a:r>
              <a:rPr lang="en-US" sz="2200" dirty="0" err="1"/>
              <a:t>tiến</a:t>
            </a:r>
            <a:r>
              <a:rPr lang="en-US" sz="2200" dirty="0"/>
              <a:t> </a:t>
            </a:r>
            <a:r>
              <a:rPr lang="en-US" sz="2200" dirty="0" err="1"/>
              <a:t>trình</a:t>
            </a:r>
            <a:r>
              <a:rPr lang="en-US" sz="2200" dirty="0"/>
              <a:t>. </a:t>
            </a:r>
            <a:endParaRPr sz="2200" dirty="0"/>
          </a:p>
          <a:p>
            <a:pPr marL="342900" indent="-342900"/>
            <a:r>
              <a:rPr lang="en-US" sz="2200" dirty="0" err="1"/>
              <a:t>Có</a:t>
            </a:r>
            <a:r>
              <a:rPr lang="en-US" sz="2200" dirty="0"/>
              <a:t> </a:t>
            </a:r>
            <a:r>
              <a:rPr lang="en-US" sz="2200" dirty="0" err="1"/>
              <a:t>sự</a:t>
            </a:r>
            <a:r>
              <a:rPr lang="en-US" sz="2200" dirty="0"/>
              <a:t> </a:t>
            </a:r>
            <a:r>
              <a:rPr lang="en-US" sz="2200" dirty="0" err="1"/>
              <a:t>phân</a:t>
            </a:r>
            <a:r>
              <a:rPr lang="en-US" sz="2200" dirty="0"/>
              <a:t> </a:t>
            </a:r>
            <a:r>
              <a:rPr lang="en-US" sz="2200" dirty="0" err="1"/>
              <a:t>biệt</a:t>
            </a:r>
            <a:r>
              <a:rPr lang="en-US" sz="2200" dirty="0"/>
              <a:t> </a:t>
            </a:r>
            <a:r>
              <a:rPr lang="en-US" sz="2200" dirty="0" err="1"/>
              <a:t>giữa</a:t>
            </a:r>
            <a:r>
              <a:rPr lang="en-US" sz="2200" dirty="0"/>
              <a:t> </a:t>
            </a:r>
            <a:r>
              <a:rPr lang="en-US" sz="2200" dirty="0" err="1"/>
              <a:t>tiểu</a:t>
            </a:r>
            <a:r>
              <a:rPr lang="en-US" sz="2200" dirty="0"/>
              <a:t> </a:t>
            </a:r>
            <a:r>
              <a:rPr lang="en-US" sz="2200" dirty="0" err="1"/>
              <a:t>trình</a:t>
            </a:r>
            <a:r>
              <a:rPr lang="en-US" sz="2200" dirty="0"/>
              <a:t> </a:t>
            </a:r>
            <a:r>
              <a:rPr lang="en-US" sz="2200" dirty="0" err="1"/>
              <a:t>người</a:t>
            </a:r>
            <a:r>
              <a:rPr lang="en-US" sz="2200" dirty="0"/>
              <a:t> </a:t>
            </a:r>
            <a:r>
              <a:rPr lang="en-US" sz="2200" dirty="0" err="1"/>
              <a:t>dùng</a:t>
            </a:r>
            <a:r>
              <a:rPr lang="en-US" sz="2200" dirty="0"/>
              <a:t> </a:t>
            </a:r>
            <a:r>
              <a:rPr lang="en-US" sz="2200" dirty="0" err="1"/>
              <a:t>và</a:t>
            </a:r>
            <a:r>
              <a:rPr lang="en-US" sz="2200" dirty="0"/>
              <a:t> </a:t>
            </a:r>
            <a:r>
              <a:rPr lang="en-US" sz="2200" dirty="0" err="1"/>
              <a:t>tiểu</a:t>
            </a:r>
            <a:r>
              <a:rPr lang="en-US" sz="2200" dirty="0"/>
              <a:t> </a:t>
            </a:r>
            <a:r>
              <a:rPr lang="en-US" sz="2200" dirty="0" err="1"/>
              <a:t>trình</a:t>
            </a:r>
            <a:r>
              <a:rPr lang="en-US" sz="2200" dirty="0"/>
              <a:t> </a:t>
            </a:r>
            <a:r>
              <a:rPr lang="en-US" sz="2200" dirty="0" err="1"/>
              <a:t>hạt</a:t>
            </a:r>
            <a:r>
              <a:rPr lang="en-US" sz="2200" dirty="0"/>
              <a:t> </a:t>
            </a:r>
            <a:r>
              <a:rPr lang="en-US" sz="2200" dirty="0" err="1"/>
              <a:t>nhân</a:t>
            </a:r>
            <a:r>
              <a:rPr lang="en-US" sz="2200" dirty="0"/>
              <a:t> </a:t>
            </a:r>
            <a:r>
              <a:rPr lang="en-US" sz="2200" dirty="0" err="1"/>
              <a:t>khi</a:t>
            </a:r>
            <a:r>
              <a:rPr lang="en-US" sz="2200" dirty="0"/>
              <a:t> </a:t>
            </a:r>
            <a:r>
              <a:rPr lang="en-US" sz="2200" dirty="0" err="1"/>
              <a:t>định</a:t>
            </a:r>
            <a:r>
              <a:rPr lang="en-US" sz="2200" dirty="0"/>
              <a:t> </a:t>
            </a:r>
            <a:r>
              <a:rPr lang="en-US" sz="2200" dirty="0" err="1"/>
              <a:t>thời</a:t>
            </a:r>
            <a:r>
              <a:rPr lang="en-US" sz="2200" dirty="0"/>
              <a:t>:</a:t>
            </a:r>
            <a:endParaRPr sz="2200" dirty="0"/>
          </a:p>
        </p:txBody>
      </p:sp>
      <p:sp>
        <p:nvSpPr>
          <p:cNvPr id="90" name="Google Shape;90;p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2E270FD-CBCD-60A5-9165-9BA0F8B762A7}"/>
              </a:ext>
            </a:extLst>
          </p:cNvPr>
          <p:cNvSpPr>
            <a:spLocks noGrp="1"/>
          </p:cNvSpPr>
          <p:nvPr>
            <p:ph type="sldNum" sz="quarter" idx="12"/>
          </p:nvPr>
        </p:nvSpPr>
        <p:spPr/>
        <p:txBody>
          <a:bodyPr/>
          <a:lstStyle/>
          <a:p>
            <a:fld id="{00000000-1234-1234-1234-123412341234}" type="slidenum">
              <a:rPr lang="en-US" smtClean="0"/>
              <a:pPr/>
              <a:t>269</a:t>
            </a:fld>
            <a:endParaRPr lang="en-US"/>
          </a:p>
        </p:txBody>
      </p:sp>
      <p:sp>
        <p:nvSpPr>
          <p:cNvPr id="4" name="TextBox 3">
            <a:extLst>
              <a:ext uri="{FF2B5EF4-FFF2-40B4-BE49-F238E27FC236}">
                <a16:creationId xmlns:a16="http://schemas.microsoft.com/office/drawing/2014/main" id="{42A79D21-8867-E7D4-33F7-D13A8FD4E0F6}"/>
              </a:ext>
            </a:extLst>
          </p:cNvPr>
          <p:cNvSpPr txBox="1"/>
          <p:nvPr/>
        </p:nvSpPr>
        <p:spPr>
          <a:xfrm>
            <a:off x="774146" y="2906767"/>
            <a:ext cx="4988880" cy="3329566"/>
          </a:xfrm>
          <a:prstGeom prst="rect">
            <a:avLst/>
          </a:prstGeom>
          <a:noFill/>
        </p:spPr>
        <p:txBody>
          <a:bodyPr wrap="square">
            <a:spAutoFit/>
          </a:bodyPr>
          <a:lstStyle/>
          <a:p>
            <a:pPr marL="342900" indent="-342900" algn="just">
              <a:lnSpc>
                <a:spcPct val="130000"/>
              </a:lnSpc>
              <a:spcBef>
                <a:spcPts val="300"/>
              </a:spcBef>
              <a:spcAft>
                <a:spcPts val="300"/>
              </a:spcAft>
              <a:buFont typeface="Arial" panose="020B0604020202020204" pitchFamily="34" charset="0"/>
              <a:buChar char="•"/>
            </a:pPr>
            <a:r>
              <a:rPr lang="vi-VN" sz="2200" b="1" dirty="0">
                <a:gradFill>
                  <a:gsLst>
                    <a:gs pos="0">
                      <a:srgbClr val="0072FF"/>
                    </a:gs>
                    <a:gs pos="100000">
                      <a:srgbClr val="00C6FF"/>
                    </a:gs>
                  </a:gsLst>
                  <a:lin ang="2700000" scaled="1"/>
                </a:gradFill>
              </a:rPr>
              <a:t>Tiểu trình người dùng (user thread)</a:t>
            </a:r>
            <a:r>
              <a:rPr lang="vi-VN" sz="2200" dirty="0"/>
              <a:t> được định thời thông qua các thư viện quản lý tiểu trình:</a:t>
            </a:r>
          </a:p>
          <a:p>
            <a:pPr marL="800100" lvl="1" indent="-342900" algn="just">
              <a:lnSpc>
                <a:spcPct val="130000"/>
              </a:lnSpc>
              <a:spcBef>
                <a:spcPts val="300"/>
              </a:spcBef>
              <a:spcAft>
                <a:spcPts val="300"/>
              </a:spcAft>
              <a:buFont typeface="Arial" panose="020B0604020202020204" pitchFamily="34" charset="0"/>
              <a:buChar char="•"/>
            </a:pPr>
            <a:r>
              <a:rPr lang="vi-VN" dirty="0"/>
              <a:t>Phạm vi định thời là bên trong tiến trình (process-contention scope - PCS)</a:t>
            </a:r>
            <a:r>
              <a:rPr lang="en-US" dirty="0"/>
              <a:t>.</a:t>
            </a:r>
            <a:endParaRPr lang="vi-VN" dirty="0"/>
          </a:p>
          <a:p>
            <a:pPr marL="800100" lvl="1" indent="-342900" algn="just">
              <a:lnSpc>
                <a:spcPct val="130000"/>
              </a:lnSpc>
              <a:spcBef>
                <a:spcPts val="300"/>
              </a:spcBef>
              <a:spcAft>
                <a:spcPts val="300"/>
              </a:spcAft>
              <a:buFont typeface="Arial" panose="020B0604020202020204" pitchFamily="34" charset="0"/>
              <a:buChar char="•"/>
            </a:pPr>
            <a:r>
              <a:rPr lang="vi-VN" dirty="0"/>
              <a:t>Thường được thực hiện bằng cách thiết lập độ ưu tiên (bởi người lập trình).</a:t>
            </a:r>
          </a:p>
        </p:txBody>
      </p:sp>
      <p:sp>
        <p:nvSpPr>
          <p:cNvPr id="5" name="TextBox 4">
            <a:extLst>
              <a:ext uri="{FF2B5EF4-FFF2-40B4-BE49-F238E27FC236}">
                <a16:creationId xmlns:a16="http://schemas.microsoft.com/office/drawing/2014/main" id="{F56CB40A-2302-8395-2133-40E8C9D0B373}"/>
              </a:ext>
            </a:extLst>
          </p:cNvPr>
          <p:cNvSpPr txBox="1"/>
          <p:nvPr/>
        </p:nvSpPr>
        <p:spPr>
          <a:xfrm>
            <a:off x="6396947" y="2949631"/>
            <a:ext cx="4988880" cy="1785104"/>
          </a:xfrm>
          <a:prstGeom prst="rect">
            <a:avLst/>
          </a:prstGeom>
          <a:noFill/>
        </p:spPr>
        <p:txBody>
          <a:bodyPr wrap="square">
            <a:spAutoFit/>
          </a:bodyPr>
          <a:lstStyle/>
          <a:p>
            <a:pPr marL="342900" indent="-342900" algn="just">
              <a:buFont typeface="Arial" panose="020B0604020202020204" pitchFamily="34" charset="0"/>
              <a:buChar char="•"/>
            </a:pPr>
            <a:r>
              <a:rPr lang="vi-VN" sz="2200" b="1" dirty="0">
                <a:gradFill>
                  <a:gsLst>
                    <a:gs pos="0">
                      <a:srgbClr val="0072FF"/>
                    </a:gs>
                    <a:gs pos="100000">
                      <a:srgbClr val="00C6FF"/>
                    </a:gs>
                  </a:gsLst>
                  <a:lin ang="2700000" scaled="1"/>
                </a:gradFill>
              </a:rPr>
              <a:t>Tiểu trình hạt nhân (kernel thread)</a:t>
            </a:r>
            <a:r>
              <a:rPr lang="vi-VN" sz="2200" b="1" dirty="0"/>
              <a:t> </a:t>
            </a:r>
            <a:r>
              <a:rPr lang="vi-VN" sz="2200" dirty="0"/>
              <a:t>được định thời trên tất cả các CPU khả dụng. Phạm vi định thời là toàn hệ thống (system-contention scope - SCS). </a:t>
            </a:r>
          </a:p>
        </p:txBody>
      </p:sp>
    </p:spTree>
    <p:extLst>
      <p:ext uri="{BB962C8B-B14F-4D97-AF65-F5344CB8AC3E}">
        <p14:creationId xmlns:p14="http://schemas.microsoft.com/office/powerpoint/2010/main" val="327037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 calcmode="lin" valueType="num">
                                      <p:cBhvr additive="base">
                                        <p:cTn id="7"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
                                            <p:txEl>
                                              <p:pRg st="1" end="1"/>
                                            </p:txEl>
                                          </p:spTgt>
                                        </p:tgtEl>
                                        <p:attrNameLst>
                                          <p:attrName>style.visibility</p:attrName>
                                        </p:attrNameLst>
                                      </p:cBhvr>
                                      <p:to>
                                        <p:strVal val="visible"/>
                                      </p:to>
                                    </p:set>
                                    <p:anim calcmode="lin" valueType="num">
                                      <p:cBhvr additive="base">
                                        <p:cTn id="13"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3. </a:t>
            </a:r>
            <a:r>
              <a:rPr lang="en-US" altLang="ja-JP" dirty="0" err="1"/>
              <a:t>Kiến</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7" name="Content Placeholder 6"/>
          <p:cNvSpPr>
            <a:spLocks noGrp="1"/>
          </p:cNvSpPr>
          <p:nvPr>
            <p:ph idx="1"/>
          </p:nvPr>
        </p:nvSpPr>
        <p:spPr/>
        <p:txBody>
          <a:bodyPr/>
          <a:lstStyle/>
          <a:p>
            <a:r>
              <a:rPr lang="en-US" dirty="0" err="1"/>
              <a:t>Hệ</a:t>
            </a:r>
            <a:r>
              <a:rPr lang="en-US" dirty="0"/>
              <a:t> </a:t>
            </a:r>
            <a:r>
              <a:rPr lang="en-US" dirty="0" err="1"/>
              <a:t>thống</a:t>
            </a:r>
            <a:r>
              <a:rPr lang="en-US" dirty="0"/>
              <a:t> </a:t>
            </a:r>
            <a:r>
              <a:rPr lang="en-US" dirty="0" err="1"/>
              <a:t>đơn</a:t>
            </a:r>
            <a:r>
              <a:rPr lang="en-US" dirty="0"/>
              <a:t> </a:t>
            </a:r>
            <a:r>
              <a:rPr lang="en-US" dirty="0" err="1"/>
              <a:t>bộ</a:t>
            </a:r>
            <a:r>
              <a:rPr lang="en-US" dirty="0"/>
              <a:t> </a:t>
            </a:r>
            <a:r>
              <a:rPr lang="en-US" dirty="0" err="1"/>
              <a:t>xử</a:t>
            </a:r>
            <a:r>
              <a:rPr lang="en-US" dirty="0"/>
              <a:t> </a:t>
            </a:r>
            <a:r>
              <a:rPr lang="en-US" dirty="0" err="1"/>
              <a:t>lý</a:t>
            </a:r>
            <a:r>
              <a:rPr lang="en-US" dirty="0"/>
              <a:t> (Single-Processor Systems)</a:t>
            </a:r>
          </a:p>
          <a:p>
            <a:r>
              <a:rPr lang="en-US" dirty="0" err="1"/>
              <a:t>Hệ</a:t>
            </a:r>
            <a:r>
              <a:rPr lang="en-US" dirty="0"/>
              <a:t> </a:t>
            </a:r>
            <a:r>
              <a:rPr lang="en-US" dirty="0" err="1"/>
              <a:t>thống</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r>
              <a:rPr lang="en-US" dirty="0"/>
              <a:t> (Multiprocessor Systems)</a:t>
            </a:r>
          </a:p>
          <a:p>
            <a:r>
              <a:rPr lang="en-US" dirty="0" err="1"/>
              <a:t>Hệ</a:t>
            </a:r>
            <a:r>
              <a:rPr lang="en-US" dirty="0"/>
              <a:t> </a:t>
            </a:r>
            <a:r>
              <a:rPr lang="en-US" dirty="0" err="1"/>
              <a:t>thống</a:t>
            </a:r>
            <a:r>
              <a:rPr lang="en-US" dirty="0"/>
              <a:t> </a:t>
            </a:r>
            <a:r>
              <a:rPr lang="en-US" dirty="0" err="1"/>
              <a:t>gom</a:t>
            </a:r>
            <a:r>
              <a:rPr lang="en-US" dirty="0"/>
              <a:t> </a:t>
            </a:r>
            <a:r>
              <a:rPr lang="en-US" dirty="0" err="1"/>
              <a:t>cụm</a:t>
            </a:r>
            <a:r>
              <a:rPr lang="en-US" dirty="0"/>
              <a:t> (Clustered Systems)</a:t>
            </a:r>
          </a:p>
          <a:p>
            <a:endParaRPr lang="vi-VN"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27</a:t>
            </a:fld>
            <a:endParaRPr kumimoji="1" lang="ja-JP" altLang="en-US"/>
          </a:p>
        </p:txBody>
      </p:sp>
    </p:spTree>
    <p:extLst>
      <p:ext uri="{BB962C8B-B14F-4D97-AF65-F5344CB8AC3E}">
        <p14:creationId xmlns:p14="http://schemas.microsoft.com/office/powerpoint/2010/main" val="2957929396"/>
      </p:ext>
    </p:extLst>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FCC65-3BF2-04C3-E739-150507ADD321}"/>
              </a:ext>
            </a:extLst>
          </p:cNvPr>
          <p:cNvSpPr>
            <a:spLocks noGrp="1"/>
          </p:cNvSpPr>
          <p:nvPr>
            <p:ph type="body" sz="quarter" idx="13"/>
          </p:nvPr>
        </p:nvSpPr>
        <p:spPr/>
        <p:txBody>
          <a:bodyPr/>
          <a:lstStyle/>
          <a:p>
            <a:r>
              <a:rPr lang="en-VN" dirty="0"/>
              <a:t>ĐỊNH THỜI ĐA BỘ XỬ LÝ</a:t>
            </a:r>
          </a:p>
        </p:txBody>
      </p:sp>
      <p:sp>
        <p:nvSpPr>
          <p:cNvPr id="3" name="Text Placeholder 2">
            <a:extLst>
              <a:ext uri="{FF2B5EF4-FFF2-40B4-BE49-F238E27FC236}">
                <a16:creationId xmlns:a16="http://schemas.microsoft.com/office/drawing/2014/main" id="{7854C2A2-7B3E-060E-5F43-7CD3E5F8A9C6}"/>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D6B4F983-D784-055D-3E39-E8F9472AAA72}"/>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A0D927D3-8F6C-59C4-6097-0A08D231DA0B}"/>
              </a:ext>
            </a:extLst>
          </p:cNvPr>
          <p:cNvSpPr>
            <a:spLocks noGrp="1"/>
          </p:cNvSpPr>
          <p:nvPr>
            <p:ph type="body" sz="quarter" idx="16"/>
          </p:nvPr>
        </p:nvSpPr>
        <p:spPr/>
        <p:txBody>
          <a:bodyPr>
            <a:normAutofit lnSpcReduction="10000"/>
          </a:bodyPr>
          <a:lstStyle/>
          <a:p>
            <a:r>
              <a:rPr lang="en-VN" dirty="0"/>
              <a:t>06.</a:t>
            </a:r>
          </a:p>
        </p:txBody>
      </p:sp>
      <p:sp>
        <p:nvSpPr>
          <p:cNvPr id="6" name="Footer Placeholder 5">
            <a:extLst>
              <a:ext uri="{FF2B5EF4-FFF2-40B4-BE49-F238E27FC236}">
                <a16:creationId xmlns:a16="http://schemas.microsoft.com/office/drawing/2014/main" id="{CF8ABDF5-BA3A-4BE0-BDD8-84296F82AF51}"/>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545AF2E0-4D76-4FC7-F8AA-2A03E547762A}"/>
              </a:ext>
            </a:extLst>
          </p:cNvPr>
          <p:cNvSpPr>
            <a:spLocks noGrp="1"/>
          </p:cNvSpPr>
          <p:nvPr>
            <p:ph type="sldNum" sz="quarter" idx="12"/>
          </p:nvPr>
        </p:nvSpPr>
        <p:spPr/>
        <p:txBody>
          <a:bodyPr/>
          <a:lstStyle/>
          <a:p>
            <a:fld id="{00000000-1234-1234-1234-123412341234}" type="slidenum">
              <a:rPr lang="en-US" smtClean="0"/>
              <a:pPr/>
              <a:t>270</a:t>
            </a:fld>
            <a:endParaRPr lang="en-US"/>
          </a:p>
        </p:txBody>
      </p:sp>
    </p:spTree>
    <p:extLst>
      <p:ext uri="{BB962C8B-B14F-4D97-AF65-F5344CB8AC3E}">
        <p14:creationId xmlns:p14="http://schemas.microsoft.com/office/powerpoint/2010/main" val="374373108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6. </a:t>
            </a:r>
            <a:r>
              <a:rPr lang="en-US" dirty="0" err="1"/>
              <a:t>Định</a:t>
            </a:r>
            <a:r>
              <a:rPr lang="en-US" dirty="0"/>
              <a:t> </a:t>
            </a:r>
            <a:r>
              <a:rPr lang="en-US" dirty="0" err="1"/>
              <a:t>thời</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endParaRPr dirty="0"/>
          </a:p>
        </p:txBody>
      </p:sp>
      <p:sp>
        <p:nvSpPr>
          <p:cNvPr id="96" name="Google Shape;96;p5"/>
          <p:cNvSpPr txBox="1">
            <a:spLocks noGrp="1"/>
          </p:cNvSpPr>
          <p:nvPr>
            <p:ph idx="1"/>
          </p:nvPr>
        </p:nvSpPr>
        <p:spPr>
          <a:xfrm>
            <a:off x="774145" y="1233825"/>
            <a:ext cx="10579654" cy="4344784"/>
          </a:xfrm>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Định</a:t>
            </a:r>
            <a:r>
              <a:rPr lang="en-US" sz="2400" dirty="0"/>
              <a:t> </a:t>
            </a:r>
            <a:r>
              <a:rPr lang="en-US" sz="2400" dirty="0" err="1"/>
              <a:t>thời</a:t>
            </a:r>
            <a:r>
              <a:rPr lang="en-US" sz="2400" dirty="0"/>
              <a:t> CPU </a:t>
            </a:r>
            <a:r>
              <a:rPr lang="en-US" sz="2400" dirty="0" err="1"/>
              <a:t>trở</a:t>
            </a:r>
            <a:r>
              <a:rPr lang="en-US" sz="2400" dirty="0"/>
              <a:t> </a:t>
            </a:r>
            <a:r>
              <a:rPr lang="en-US" sz="2400" dirty="0" err="1"/>
              <a:t>nên</a:t>
            </a:r>
            <a:r>
              <a:rPr lang="en-US" sz="2400" dirty="0"/>
              <a:t> </a:t>
            </a:r>
            <a:r>
              <a:rPr lang="en-US" sz="2400" dirty="0" err="1"/>
              <a:t>phức</a:t>
            </a:r>
            <a:r>
              <a:rPr lang="en-US" sz="2400" dirty="0"/>
              <a:t> </a:t>
            </a:r>
            <a:r>
              <a:rPr lang="en-US" sz="2400" dirty="0" err="1"/>
              <a:t>tạp</a:t>
            </a:r>
            <a:r>
              <a:rPr lang="en-US" sz="2400" dirty="0"/>
              <a:t> </a:t>
            </a:r>
            <a:r>
              <a:rPr lang="en-US" sz="2400" dirty="0" err="1"/>
              <a:t>hơn</a:t>
            </a:r>
            <a:r>
              <a:rPr lang="en-US" sz="2400" dirty="0"/>
              <a:t> </a:t>
            </a:r>
            <a:r>
              <a:rPr lang="en-US" sz="2400" dirty="0" err="1"/>
              <a:t>khi</a:t>
            </a:r>
            <a:r>
              <a:rPr lang="en-US" sz="2400" dirty="0"/>
              <a:t> </a:t>
            </a:r>
            <a:r>
              <a:rPr lang="en-US" sz="2400" dirty="0" err="1"/>
              <a:t>hệ</a:t>
            </a:r>
            <a:r>
              <a:rPr lang="en-US" sz="2400" dirty="0"/>
              <a:t> </a:t>
            </a:r>
            <a:r>
              <a:rPr lang="en-US" sz="2400" dirty="0" err="1"/>
              <a:t>thống</a:t>
            </a:r>
            <a:r>
              <a:rPr lang="en-US" sz="2400" dirty="0"/>
              <a:t> </a:t>
            </a:r>
            <a:r>
              <a:rPr lang="en-US" sz="2400" dirty="0" err="1"/>
              <a:t>có</a:t>
            </a:r>
            <a:r>
              <a:rPr lang="en-US" sz="2400" dirty="0"/>
              <a:t> </a:t>
            </a:r>
            <a:r>
              <a:rPr lang="en-US" sz="2400" dirty="0" err="1"/>
              <a:t>nhiều</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a:t>
            </a:r>
            <a:endParaRPr sz="2400" dirty="0"/>
          </a:p>
          <a:p>
            <a:r>
              <a:rPr lang="en-US" sz="2400" dirty="0" err="1"/>
              <a:t>Khái</a:t>
            </a:r>
            <a:r>
              <a:rPr lang="en-US" sz="2400" dirty="0"/>
              <a:t> </a:t>
            </a:r>
            <a:r>
              <a:rPr lang="en-US" sz="2400" dirty="0" err="1"/>
              <a:t>niệm</a:t>
            </a:r>
            <a:r>
              <a:rPr lang="en-US" sz="2400" dirty="0"/>
              <a:t> </a:t>
            </a:r>
            <a:r>
              <a:rPr lang="en-US" sz="2400" dirty="0" err="1"/>
              <a:t>đa</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có</a:t>
            </a:r>
            <a:r>
              <a:rPr lang="en-US" sz="2400" dirty="0"/>
              <a:t> </a:t>
            </a:r>
            <a:r>
              <a:rPr lang="en-US" sz="2400" dirty="0" err="1"/>
              <a:t>thể</a:t>
            </a:r>
            <a:r>
              <a:rPr lang="en-US" sz="2400" dirty="0"/>
              <a:t> </a:t>
            </a:r>
            <a:r>
              <a:rPr lang="en-US" sz="2400" dirty="0" err="1"/>
              <a:t>là</a:t>
            </a:r>
            <a:r>
              <a:rPr lang="en-US" sz="2400" dirty="0"/>
              <a:t> </a:t>
            </a:r>
            <a:r>
              <a:rPr lang="en-US" sz="2400" dirty="0" err="1"/>
              <a:t>một</a:t>
            </a:r>
            <a:r>
              <a:rPr lang="en-US" sz="2400" dirty="0"/>
              <a:t> </a:t>
            </a:r>
            <a:r>
              <a:rPr lang="en-US" sz="2400" dirty="0" err="1"/>
              <a:t>trong</a:t>
            </a:r>
            <a:r>
              <a:rPr lang="en-US" sz="2400" dirty="0"/>
              <a:t> </a:t>
            </a:r>
            <a:r>
              <a:rPr lang="en-US" sz="2400" dirty="0" err="1"/>
              <a:t>các</a:t>
            </a:r>
            <a:r>
              <a:rPr lang="en-US" sz="2400" dirty="0"/>
              <a:t> </a:t>
            </a:r>
            <a:r>
              <a:rPr lang="en-US" sz="2400" dirty="0" err="1"/>
              <a:t>dạng</a:t>
            </a:r>
            <a:r>
              <a:rPr lang="en-US" sz="2400" dirty="0"/>
              <a:t> </a:t>
            </a:r>
            <a:r>
              <a:rPr lang="en-US" sz="2400" dirty="0" err="1"/>
              <a:t>sau</a:t>
            </a:r>
            <a:r>
              <a:rPr lang="en-US" sz="2400" dirty="0"/>
              <a:t>:</a:t>
            </a:r>
            <a:endParaRPr sz="2400" dirty="0"/>
          </a:p>
          <a:p>
            <a:pPr lvl="1"/>
            <a:r>
              <a:rPr lang="en-US" sz="2000" dirty="0"/>
              <a:t>CPU </a:t>
            </a:r>
            <a:r>
              <a:rPr lang="en-US" sz="2000" dirty="0" err="1"/>
              <a:t>có</a:t>
            </a:r>
            <a:r>
              <a:rPr lang="en-US" sz="2000" dirty="0"/>
              <a:t> </a:t>
            </a:r>
            <a:r>
              <a:rPr lang="en-US" sz="2000" dirty="0" err="1"/>
              <a:t>nhiều</a:t>
            </a:r>
            <a:r>
              <a:rPr lang="en-US" sz="2000" dirty="0"/>
              <a:t> </a:t>
            </a:r>
            <a:r>
              <a:rPr lang="en-US" sz="2000" dirty="0" err="1"/>
              <a:t>lõi</a:t>
            </a:r>
            <a:r>
              <a:rPr lang="en-US" sz="2000" dirty="0"/>
              <a:t> </a:t>
            </a:r>
            <a:r>
              <a:rPr lang="en-US" sz="2000" dirty="0" err="1"/>
              <a:t>vật</a:t>
            </a:r>
            <a:r>
              <a:rPr lang="en-US" sz="2000" dirty="0"/>
              <a:t> </a:t>
            </a:r>
            <a:r>
              <a:rPr lang="en-US" sz="2000" dirty="0" err="1"/>
              <a:t>lý</a:t>
            </a:r>
            <a:r>
              <a:rPr lang="en-US" sz="2000" dirty="0"/>
              <a:t> (Multicore CPUs)</a:t>
            </a:r>
            <a:endParaRPr sz="2000" dirty="0"/>
          </a:p>
          <a:p>
            <a:pPr lvl="1"/>
            <a:r>
              <a:rPr lang="en-US" sz="2000" dirty="0"/>
              <a:t>CPU </a:t>
            </a:r>
            <a:r>
              <a:rPr lang="en-US" sz="2000" dirty="0" err="1"/>
              <a:t>có</a:t>
            </a:r>
            <a:r>
              <a:rPr lang="en-US" sz="2000" dirty="0"/>
              <a:t> </a:t>
            </a:r>
            <a:r>
              <a:rPr lang="en-US" sz="2000" dirty="0" err="1"/>
              <a:t>nhiều</a:t>
            </a:r>
            <a:r>
              <a:rPr lang="en-US" sz="2000" dirty="0"/>
              <a:t> </a:t>
            </a:r>
            <a:r>
              <a:rPr lang="en-US" sz="2000" dirty="0" err="1"/>
              <a:t>luồng</a:t>
            </a:r>
            <a:r>
              <a:rPr lang="en-US" sz="2000" dirty="0"/>
              <a:t> </a:t>
            </a:r>
            <a:r>
              <a:rPr lang="en-US" sz="2000" dirty="0" err="1"/>
              <a:t>xử</a:t>
            </a:r>
            <a:r>
              <a:rPr lang="en-US" sz="2000" dirty="0"/>
              <a:t> </a:t>
            </a:r>
            <a:r>
              <a:rPr lang="en-US" sz="2000" dirty="0" err="1"/>
              <a:t>lý</a:t>
            </a:r>
            <a:r>
              <a:rPr lang="en-US" sz="2000" dirty="0"/>
              <a:t> </a:t>
            </a:r>
            <a:r>
              <a:rPr lang="en-US" sz="2000" dirty="0" err="1"/>
              <a:t>trên</a:t>
            </a:r>
            <a:r>
              <a:rPr lang="en-US" sz="2000" dirty="0"/>
              <a:t> </a:t>
            </a:r>
            <a:r>
              <a:rPr lang="en-US" sz="2000" dirty="0" err="1"/>
              <a:t>một</a:t>
            </a:r>
            <a:r>
              <a:rPr lang="en-US" sz="2000" dirty="0"/>
              <a:t> </a:t>
            </a:r>
            <a:r>
              <a:rPr lang="en-US" sz="2000" dirty="0" err="1"/>
              <a:t>lõi</a:t>
            </a:r>
            <a:r>
              <a:rPr lang="en-US" sz="2000" dirty="0"/>
              <a:t> (Multithreaded cores)</a:t>
            </a:r>
            <a:endParaRPr sz="2000" dirty="0"/>
          </a:p>
          <a:p>
            <a:pPr lvl="1" algn="l"/>
            <a:r>
              <a:rPr lang="en-US" sz="2000" dirty="0" err="1"/>
              <a:t>Hệ</a:t>
            </a:r>
            <a:r>
              <a:rPr lang="en-US" sz="2000" dirty="0"/>
              <a:t> </a:t>
            </a:r>
            <a:r>
              <a:rPr lang="en-US" sz="2000" dirty="0" err="1"/>
              <a:t>thống</a:t>
            </a:r>
            <a:r>
              <a:rPr lang="en-US" sz="2000" dirty="0"/>
              <a:t> NUMA (non-uniform memory access)</a:t>
            </a:r>
            <a:endParaRPr sz="2000" dirty="0"/>
          </a:p>
          <a:p>
            <a:pPr lvl="1" algn="l"/>
            <a:r>
              <a:rPr lang="en-US" sz="2000" dirty="0" err="1"/>
              <a:t>Đa</a:t>
            </a:r>
            <a:r>
              <a:rPr lang="en-US" sz="2000" dirty="0"/>
              <a:t> </a:t>
            </a:r>
            <a:r>
              <a:rPr lang="en-US" sz="2000" dirty="0" err="1"/>
              <a:t>xử</a:t>
            </a:r>
            <a:r>
              <a:rPr lang="en-US" sz="2000" dirty="0"/>
              <a:t> </a:t>
            </a:r>
            <a:r>
              <a:rPr lang="en-US" sz="2000" dirty="0" err="1"/>
              <a:t>lý</a:t>
            </a:r>
            <a:r>
              <a:rPr lang="en-US" sz="2000" dirty="0"/>
              <a:t> </a:t>
            </a:r>
            <a:r>
              <a:rPr lang="en-US" sz="2000" dirty="0" err="1"/>
              <a:t>không</a:t>
            </a:r>
            <a:r>
              <a:rPr lang="en-US" sz="2000" dirty="0"/>
              <a:t> </a:t>
            </a:r>
            <a:r>
              <a:rPr lang="en-US" sz="2000" dirty="0" err="1"/>
              <a:t>đồng</a:t>
            </a:r>
            <a:r>
              <a:rPr lang="en-US" sz="2000" dirty="0"/>
              <a:t> </a:t>
            </a:r>
            <a:r>
              <a:rPr lang="en-US" sz="2000" dirty="0" err="1"/>
              <a:t>nhất</a:t>
            </a:r>
            <a:r>
              <a:rPr lang="en-US" sz="2000" dirty="0"/>
              <a:t> (Heterogeneous multiprocessing) </a:t>
            </a:r>
          </a:p>
          <a:p>
            <a:pPr algn="l"/>
            <a:r>
              <a:rPr lang="en-US" sz="2400" dirty="0" err="1">
                <a:solidFill>
                  <a:srgbClr val="000000"/>
                </a:solidFill>
              </a:rPr>
              <a:t>Có</a:t>
            </a:r>
            <a:r>
              <a:rPr lang="en-US" sz="2400" dirty="0">
                <a:solidFill>
                  <a:srgbClr val="000000"/>
                </a:solidFill>
              </a:rPr>
              <a:t> </a:t>
            </a:r>
            <a:r>
              <a:rPr lang="en-US" sz="2400" dirty="0" err="1">
                <a:solidFill>
                  <a:srgbClr val="000000"/>
                </a:solidFill>
              </a:rPr>
              <a:t>hai</a:t>
            </a:r>
            <a:r>
              <a:rPr lang="en-US" sz="2400" dirty="0">
                <a:solidFill>
                  <a:srgbClr val="000000"/>
                </a:solidFill>
              </a:rPr>
              <a:t> </a:t>
            </a:r>
            <a:r>
              <a:rPr lang="en-US" sz="2400" dirty="0" err="1">
                <a:solidFill>
                  <a:srgbClr val="000000"/>
                </a:solidFill>
              </a:rPr>
              <a:t>cách</a:t>
            </a:r>
            <a:r>
              <a:rPr lang="en-US" sz="2400" dirty="0">
                <a:solidFill>
                  <a:srgbClr val="000000"/>
                </a:solidFill>
              </a:rPr>
              <a:t> </a:t>
            </a:r>
            <a:r>
              <a:rPr lang="en-US" sz="2400" dirty="0" err="1">
                <a:solidFill>
                  <a:srgbClr val="000000"/>
                </a:solidFill>
              </a:rPr>
              <a:t>tiếp</a:t>
            </a:r>
            <a:r>
              <a:rPr lang="en-US" sz="2400" dirty="0">
                <a:solidFill>
                  <a:srgbClr val="000000"/>
                </a:solidFill>
              </a:rPr>
              <a:t> </a:t>
            </a:r>
            <a:r>
              <a:rPr lang="en-US" sz="2400" dirty="0" err="1">
                <a:solidFill>
                  <a:srgbClr val="000000"/>
                </a:solidFill>
              </a:rPr>
              <a:t>cận</a:t>
            </a:r>
            <a:r>
              <a:rPr lang="en-US" sz="2400" dirty="0">
                <a:solidFill>
                  <a:srgbClr val="000000"/>
                </a:solidFill>
              </a:rPr>
              <a:t> </a:t>
            </a:r>
            <a:r>
              <a:rPr lang="en-US" sz="2400" dirty="0" err="1">
                <a:solidFill>
                  <a:srgbClr val="000000"/>
                </a:solidFill>
              </a:rPr>
              <a:t>phổ</a:t>
            </a:r>
            <a:r>
              <a:rPr lang="en-US" sz="2400" dirty="0">
                <a:solidFill>
                  <a:srgbClr val="000000"/>
                </a:solidFill>
              </a:rPr>
              <a:t> </a:t>
            </a:r>
            <a:r>
              <a:rPr lang="en-US" sz="2400" dirty="0" err="1">
                <a:solidFill>
                  <a:srgbClr val="000000"/>
                </a:solidFill>
              </a:rPr>
              <a:t>biến</a:t>
            </a:r>
            <a:r>
              <a:rPr lang="en-US" sz="2400" dirty="0">
                <a:solidFill>
                  <a:srgbClr val="000000"/>
                </a:solidFill>
              </a:rPr>
              <a:t>: </a:t>
            </a:r>
            <a:r>
              <a:rPr lang="en-US" sz="2400" b="1" dirty="0" err="1">
                <a:gradFill>
                  <a:gsLst>
                    <a:gs pos="0">
                      <a:srgbClr val="0072FF"/>
                    </a:gs>
                    <a:gs pos="100000">
                      <a:srgbClr val="00C6FF"/>
                    </a:gs>
                  </a:gsLst>
                  <a:lin ang="2700000" scaled="1"/>
                </a:gradFill>
              </a:rPr>
              <a:t>đa</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xử</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lý</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bất</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đối</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xứng</a:t>
            </a:r>
            <a:r>
              <a:rPr lang="en-US" sz="2400" b="1" dirty="0">
                <a:gradFill>
                  <a:gsLst>
                    <a:gs pos="0">
                      <a:srgbClr val="0072FF"/>
                    </a:gs>
                    <a:gs pos="100000">
                      <a:srgbClr val="00C6FF"/>
                    </a:gs>
                  </a:gsLst>
                  <a:lin ang="2700000" scaled="1"/>
                </a:gradFill>
              </a:rPr>
              <a:t> </a:t>
            </a:r>
            <a:r>
              <a:rPr lang="en-US" sz="2400" dirty="0">
                <a:solidFill>
                  <a:srgbClr val="000000"/>
                </a:solidFill>
              </a:rPr>
              <a:t>(asymmetric multiprocessing) </a:t>
            </a:r>
            <a:r>
              <a:rPr lang="en-US" sz="2400" dirty="0" err="1">
                <a:solidFill>
                  <a:srgbClr val="000000"/>
                </a:solidFill>
              </a:rPr>
              <a:t>và</a:t>
            </a:r>
            <a:r>
              <a:rPr lang="en-US" sz="2400" dirty="0">
                <a:solidFill>
                  <a:srgbClr val="000000"/>
                </a:solidFill>
              </a:rPr>
              <a:t> </a:t>
            </a:r>
            <a:r>
              <a:rPr lang="en-US" sz="2400" b="1" dirty="0" err="1">
                <a:gradFill>
                  <a:gsLst>
                    <a:gs pos="0">
                      <a:srgbClr val="0072FF"/>
                    </a:gs>
                    <a:gs pos="100000">
                      <a:srgbClr val="00C6FF"/>
                    </a:gs>
                  </a:gsLst>
                  <a:lin ang="2700000" scaled="1"/>
                </a:gradFill>
              </a:rPr>
              <a:t>đa</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xử</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lý</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đối</a:t>
            </a:r>
            <a:r>
              <a:rPr lang="en-US" sz="2400" b="1" dirty="0">
                <a:gradFill>
                  <a:gsLst>
                    <a:gs pos="0">
                      <a:srgbClr val="0072FF"/>
                    </a:gs>
                    <a:gs pos="100000">
                      <a:srgbClr val="00C6FF"/>
                    </a:gs>
                  </a:gsLst>
                  <a:lin ang="2700000" scaled="1"/>
                </a:gradFill>
              </a:rPr>
              <a:t> </a:t>
            </a:r>
            <a:r>
              <a:rPr lang="en-US" sz="2400" b="1" dirty="0" err="1">
                <a:gradFill>
                  <a:gsLst>
                    <a:gs pos="0">
                      <a:srgbClr val="0072FF"/>
                    </a:gs>
                    <a:gs pos="100000">
                      <a:srgbClr val="00C6FF"/>
                    </a:gs>
                  </a:gsLst>
                  <a:lin ang="2700000" scaled="1"/>
                </a:gradFill>
              </a:rPr>
              <a:t>xứng</a:t>
            </a:r>
            <a:r>
              <a:rPr lang="en-US" sz="2400" b="1" dirty="0">
                <a:gradFill>
                  <a:gsLst>
                    <a:gs pos="0">
                      <a:srgbClr val="0072FF"/>
                    </a:gs>
                    <a:gs pos="100000">
                      <a:srgbClr val="00C6FF"/>
                    </a:gs>
                  </a:gsLst>
                  <a:lin ang="2700000" scaled="1"/>
                </a:gradFill>
              </a:rPr>
              <a:t> </a:t>
            </a:r>
            <a:r>
              <a:rPr lang="en-US" sz="2400" dirty="0">
                <a:solidFill>
                  <a:srgbClr val="000000"/>
                </a:solidFill>
              </a:rPr>
              <a:t>(symmetric multiprocessing - SMP).</a:t>
            </a:r>
            <a:endParaRPr lang="en-US" sz="2400" dirty="0"/>
          </a:p>
        </p:txBody>
      </p:sp>
      <p:sp>
        <p:nvSpPr>
          <p:cNvPr id="99" name="Google Shape;99;p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9E0BDEFB-5E41-2D41-8690-E2395B805451}"/>
              </a:ext>
            </a:extLst>
          </p:cNvPr>
          <p:cNvSpPr>
            <a:spLocks noGrp="1"/>
          </p:cNvSpPr>
          <p:nvPr>
            <p:ph type="sldNum" sz="quarter" idx="12"/>
          </p:nvPr>
        </p:nvSpPr>
        <p:spPr/>
        <p:txBody>
          <a:bodyPr/>
          <a:lstStyle/>
          <a:p>
            <a:fld id="{00000000-1234-1234-1234-123412341234}" type="slidenum">
              <a:rPr lang="en-US" smtClean="0"/>
              <a:pPr/>
              <a:t>271</a:t>
            </a:fld>
            <a:endParaRPr lang="en-US"/>
          </a:p>
        </p:txBody>
      </p:sp>
    </p:spTree>
    <p:extLst>
      <p:ext uri="{BB962C8B-B14F-4D97-AF65-F5344CB8AC3E}">
        <p14:creationId xmlns:p14="http://schemas.microsoft.com/office/powerpoint/2010/main" val="52832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 calcmode="lin" valueType="num">
                                      <p:cBhvr additive="base">
                                        <p:cTn id="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6">
                                            <p:txEl>
                                              <p:pRg st="1" end="1"/>
                                            </p:txEl>
                                          </p:spTgt>
                                        </p:tgtEl>
                                        <p:attrNameLst>
                                          <p:attrName>style.visibility</p:attrName>
                                        </p:attrNameLst>
                                      </p:cBhvr>
                                      <p:to>
                                        <p:strVal val="visible"/>
                                      </p:to>
                                    </p:set>
                                    <p:anim calcmode="lin" valueType="num">
                                      <p:cBhvr additive="base">
                                        <p:cTn id="13" dur="500" fill="hold"/>
                                        <p:tgtEl>
                                          <p:spTgt spid="9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6">
                                            <p:txEl>
                                              <p:pRg st="2" end="2"/>
                                            </p:txEl>
                                          </p:spTgt>
                                        </p:tgtEl>
                                        <p:attrNameLst>
                                          <p:attrName>style.visibility</p:attrName>
                                        </p:attrNameLst>
                                      </p:cBhvr>
                                      <p:to>
                                        <p:strVal val="visible"/>
                                      </p:to>
                                    </p:set>
                                    <p:anim calcmode="lin" valueType="num">
                                      <p:cBhvr additive="base">
                                        <p:cTn id="19" dur="500" fill="hold"/>
                                        <p:tgtEl>
                                          <p:spTgt spid="9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6">
                                            <p:txEl>
                                              <p:pRg st="3" end="3"/>
                                            </p:txEl>
                                          </p:spTgt>
                                        </p:tgtEl>
                                        <p:attrNameLst>
                                          <p:attrName>style.visibility</p:attrName>
                                        </p:attrNameLst>
                                      </p:cBhvr>
                                      <p:to>
                                        <p:strVal val="visible"/>
                                      </p:to>
                                    </p:set>
                                    <p:anim calcmode="lin" valueType="num">
                                      <p:cBhvr additive="base">
                                        <p:cTn id="23" dur="500" fill="hold"/>
                                        <p:tgtEl>
                                          <p:spTgt spid="9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 calcmode="lin" valueType="num">
                                      <p:cBhvr additive="base">
                                        <p:cTn id="27" dur="500" fill="hold"/>
                                        <p:tgtEl>
                                          <p:spTgt spid="9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6">
                                            <p:txEl>
                                              <p:pRg st="5" end="5"/>
                                            </p:txEl>
                                          </p:spTgt>
                                        </p:tgtEl>
                                        <p:attrNameLst>
                                          <p:attrName>style.visibility</p:attrName>
                                        </p:attrNameLst>
                                      </p:cBhvr>
                                      <p:to>
                                        <p:strVal val="visible"/>
                                      </p:to>
                                    </p:set>
                                    <p:anim calcmode="lin" valueType="num">
                                      <p:cBhvr additive="base">
                                        <p:cTn id="31" dur="500" fill="hold"/>
                                        <p:tgtEl>
                                          <p:spTgt spid="9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6">
                                            <p:txEl>
                                              <p:pRg st="6" end="6"/>
                                            </p:txEl>
                                          </p:spTgt>
                                        </p:tgtEl>
                                        <p:attrNameLst>
                                          <p:attrName>style.visibility</p:attrName>
                                        </p:attrNameLst>
                                      </p:cBhvr>
                                      <p:to>
                                        <p:strVal val="visible"/>
                                      </p:to>
                                    </p:set>
                                    <p:anim calcmode="lin" valueType="num">
                                      <p:cBhvr additive="base">
                                        <p:cTn id="37" dur="500" fill="hold"/>
                                        <p:tgtEl>
                                          <p:spTgt spid="9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FCC65-3BF2-04C3-E739-150507ADD321}"/>
              </a:ext>
            </a:extLst>
          </p:cNvPr>
          <p:cNvSpPr>
            <a:spLocks noGrp="1"/>
          </p:cNvSpPr>
          <p:nvPr>
            <p:ph type="body" sz="quarter" idx="13"/>
          </p:nvPr>
        </p:nvSpPr>
        <p:spPr/>
        <p:txBody>
          <a:bodyPr/>
          <a:lstStyle/>
          <a:p>
            <a:r>
              <a:rPr lang="en-VN" dirty="0"/>
              <a:t>ĐỊNH THỜI ĐA BỘ XỬ LÝ</a:t>
            </a:r>
          </a:p>
        </p:txBody>
      </p:sp>
      <p:sp>
        <p:nvSpPr>
          <p:cNvPr id="3" name="Text Placeholder 2">
            <a:extLst>
              <a:ext uri="{FF2B5EF4-FFF2-40B4-BE49-F238E27FC236}">
                <a16:creationId xmlns:a16="http://schemas.microsoft.com/office/drawing/2014/main" id="{7854C2A2-7B3E-060E-5F43-7CD3E5F8A9C6}"/>
              </a:ext>
            </a:extLst>
          </p:cNvPr>
          <p:cNvSpPr>
            <a:spLocks noGrp="1"/>
          </p:cNvSpPr>
          <p:nvPr>
            <p:ph type="body" sz="quarter" idx="14"/>
          </p:nvPr>
        </p:nvSpPr>
        <p:spPr/>
        <p:txBody>
          <a:bodyPr/>
          <a:lstStyle/>
          <a:p>
            <a:r>
              <a:rPr lang="en-VN" dirty="0"/>
              <a:t>6.1. Đa xử lý bất đối xứng</a:t>
            </a:r>
          </a:p>
        </p:txBody>
      </p:sp>
      <p:sp>
        <p:nvSpPr>
          <p:cNvPr id="4" name="Text Placeholder 3">
            <a:extLst>
              <a:ext uri="{FF2B5EF4-FFF2-40B4-BE49-F238E27FC236}">
                <a16:creationId xmlns:a16="http://schemas.microsoft.com/office/drawing/2014/main" id="{D6B4F983-D784-055D-3E39-E8F9472AAA72}"/>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A0D927D3-8F6C-59C4-6097-0A08D231DA0B}"/>
              </a:ext>
            </a:extLst>
          </p:cNvPr>
          <p:cNvSpPr>
            <a:spLocks noGrp="1"/>
          </p:cNvSpPr>
          <p:nvPr>
            <p:ph type="body" sz="quarter" idx="16"/>
          </p:nvPr>
        </p:nvSpPr>
        <p:spPr/>
        <p:txBody>
          <a:bodyPr>
            <a:normAutofit lnSpcReduction="10000"/>
          </a:bodyPr>
          <a:lstStyle/>
          <a:p>
            <a:r>
              <a:rPr lang="en-VN" dirty="0"/>
              <a:t>06.</a:t>
            </a:r>
          </a:p>
        </p:txBody>
      </p:sp>
      <p:sp>
        <p:nvSpPr>
          <p:cNvPr id="6" name="Footer Placeholder 5">
            <a:extLst>
              <a:ext uri="{FF2B5EF4-FFF2-40B4-BE49-F238E27FC236}">
                <a16:creationId xmlns:a16="http://schemas.microsoft.com/office/drawing/2014/main" id="{CF8ABDF5-BA3A-4BE0-BDD8-84296F82AF51}"/>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545AF2E0-4D76-4FC7-F8AA-2A03E547762A}"/>
              </a:ext>
            </a:extLst>
          </p:cNvPr>
          <p:cNvSpPr>
            <a:spLocks noGrp="1"/>
          </p:cNvSpPr>
          <p:nvPr>
            <p:ph type="sldNum" sz="quarter" idx="12"/>
          </p:nvPr>
        </p:nvSpPr>
        <p:spPr/>
        <p:txBody>
          <a:bodyPr/>
          <a:lstStyle/>
          <a:p>
            <a:fld id="{00000000-1234-1234-1234-123412341234}" type="slidenum">
              <a:rPr lang="en-US" smtClean="0"/>
              <a:pPr/>
              <a:t>272</a:t>
            </a:fld>
            <a:endParaRPr lang="en-US"/>
          </a:p>
        </p:txBody>
      </p:sp>
    </p:spTree>
    <p:extLst>
      <p:ext uri="{BB962C8B-B14F-4D97-AF65-F5344CB8AC3E}">
        <p14:creationId xmlns:p14="http://schemas.microsoft.com/office/powerpoint/2010/main" val="10715741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6.1. </a:t>
            </a:r>
            <a:r>
              <a:rPr lang="en-US" dirty="0" err="1"/>
              <a:t>Đa</a:t>
            </a:r>
            <a:r>
              <a:rPr lang="en-US" dirty="0"/>
              <a:t> </a:t>
            </a:r>
            <a:r>
              <a:rPr lang="en-US" dirty="0" err="1"/>
              <a:t>xử</a:t>
            </a:r>
            <a:r>
              <a:rPr lang="en-US" dirty="0"/>
              <a:t> </a:t>
            </a:r>
            <a:r>
              <a:rPr lang="en-US" dirty="0" err="1"/>
              <a:t>lý</a:t>
            </a:r>
            <a:r>
              <a:rPr lang="en-US" dirty="0"/>
              <a:t> </a:t>
            </a:r>
            <a:r>
              <a:rPr lang="en-US" dirty="0" err="1"/>
              <a:t>bất</a:t>
            </a:r>
            <a:r>
              <a:rPr lang="en-US" dirty="0"/>
              <a:t> </a:t>
            </a:r>
            <a:r>
              <a:rPr lang="en-US" dirty="0" err="1"/>
              <a:t>đối</a:t>
            </a:r>
            <a:r>
              <a:rPr lang="en-US" dirty="0"/>
              <a:t> </a:t>
            </a:r>
            <a:r>
              <a:rPr lang="en-US" dirty="0" err="1"/>
              <a:t>xứng</a:t>
            </a:r>
            <a:r>
              <a:rPr lang="en-US" dirty="0"/>
              <a:t> </a:t>
            </a:r>
            <a:endParaRPr dirty="0"/>
          </a:p>
        </p:txBody>
      </p:sp>
      <p:sp>
        <p:nvSpPr>
          <p:cNvPr id="106" name="Google Shape;106;p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Tất</a:t>
            </a:r>
            <a:r>
              <a:rPr lang="en-US" dirty="0"/>
              <a:t> </a:t>
            </a:r>
            <a:r>
              <a:rPr lang="en-US" dirty="0" err="1"/>
              <a:t>cả</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lập</a:t>
            </a:r>
            <a:r>
              <a:rPr lang="en-US" dirty="0"/>
              <a:t> </a:t>
            </a:r>
            <a:r>
              <a:rPr lang="en-US" dirty="0" err="1"/>
              <a:t>lịch</a:t>
            </a:r>
            <a:r>
              <a:rPr lang="en-US" dirty="0"/>
              <a:t>, </a:t>
            </a:r>
            <a:r>
              <a:rPr lang="en-US" dirty="0" err="1"/>
              <a:t>xử</a:t>
            </a:r>
            <a:r>
              <a:rPr lang="en-US" dirty="0"/>
              <a:t> </a:t>
            </a:r>
            <a:r>
              <a:rPr lang="en-US" dirty="0" err="1"/>
              <a:t>lý</a:t>
            </a:r>
            <a:r>
              <a:rPr lang="en-US" dirty="0"/>
              <a:t> I/O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một</a:t>
            </a:r>
            <a:r>
              <a:rPr lang="en-US" dirty="0"/>
              <a:t> </a:t>
            </a:r>
            <a:r>
              <a:rPr lang="en-US" dirty="0" err="1"/>
              <a:t>bộ</a:t>
            </a:r>
            <a:r>
              <a:rPr lang="en-US" dirty="0"/>
              <a:t> </a:t>
            </a:r>
            <a:r>
              <a:rPr lang="en-US" dirty="0" err="1"/>
              <a:t>xử</a:t>
            </a:r>
            <a:r>
              <a:rPr lang="en-US" dirty="0"/>
              <a:t> </a:t>
            </a:r>
            <a:r>
              <a:rPr lang="en-US" dirty="0" err="1"/>
              <a:t>lý</a:t>
            </a:r>
            <a:r>
              <a:rPr lang="en-US" dirty="0"/>
              <a:t> – master server.</a:t>
            </a:r>
            <a:endParaRPr dirty="0"/>
          </a:p>
          <a:p>
            <a:pPr marL="342900" indent="-342900"/>
            <a:r>
              <a:rPr lang="en-US" dirty="0" err="1"/>
              <a:t>Các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còn</a:t>
            </a:r>
            <a:r>
              <a:rPr lang="en-US" dirty="0"/>
              <a:t> </a:t>
            </a:r>
            <a:r>
              <a:rPr lang="en-US" dirty="0" err="1"/>
              <a:t>lại</a:t>
            </a:r>
            <a:r>
              <a:rPr lang="en-US" dirty="0"/>
              <a:t> </a:t>
            </a:r>
            <a:r>
              <a:rPr lang="en-US" dirty="0" err="1"/>
              <a:t>chỉ</a:t>
            </a:r>
            <a:r>
              <a:rPr lang="en-US" dirty="0"/>
              <a:t> </a:t>
            </a:r>
            <a:r>
              <a:rPr lang="en-US" dirty="0" err="1"/>
              <a:t>thực</a:t>
            </a:r>
            <a:r>
              <a:rPr lang="en-US" dirty="0"/>
              <a:t> </a:t>
            </a:r>
            <a:r>
              <a:rPr lang="en-US" dirty="0" err="1"/>
              <a:t>thi</a:t>
            </a:r>
            <a:r>
              <a:rPr lang="en-US" dirty="0"/>
              <a:t> user code.</a:t>
            </a:r>
            <a:endParaRPr dirty="0"/>
          </a:p>
          <a:p>
            <a:pPr marL="342900" indent="-342900"/>
            <a:r>
              <a:rPr lang="en-US" dirty="0" err="1"/>
              <a:t>Ưu</a:t>
            </a:r>
            <a:r>
              <a:rPr lang="en-US" dirty="0"/>
              <a:t> </a:t>
            </a:r>
            <a:r>
              <a:rPr lang="en-US" dirty="0" err="1"/>
              <a:t>điểm</a:t>
            </a:r>
            <a:r>
              <a:rPr lang="en-US" dirty="0"/>
              <a:t>: </a:t>
            </a:r>
            <a:r>
              <a:rPr lang="en-US" dirty="0" err="1"/>
              <a:t>đơn</a:t>
            </a:r>
            <a:r>
              <a:rPr lang="en-US" dirty="0"/>
              <a:t> </a:t>
            </a:r>
            <a:r>
              <a:rPr lang="en-US" dirty="0" err="1"/>
              <a:t>giản</a:t>
            </a:r>
            <a:r>
              <a:rPr lang="en-US" dirty="0"/>
              <a:t>, </a:t>
            </a:r>
            <a:r>
              <a:rPr lang="en-US" dirty="0" err="1"/>
              <a:t>chỉ</a:t>
            </a:r>
            <a:r>
              <a:rPr lang="en-US" dirty="0"/>
              <a:t> </a:t>
            </a:r>
            <a:r>
              <a:rPr lang="en-US" dirty="0" err="1"/>
              <a:t>một</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truy</a:t>
            </a:r>
            <a:r>
              <a:rPr lang="en-US" dirty="0"/>
              <a:t> </a:t>
            </a:r>
            <a:r>
              <a:rPr lang="en-US" dirty="0" err="1"/>
              <a:t>xuất</a:t>
            </a:r>
            <a:r>
              <a:rPr lang="en-US" dirty="0"/>
              <a:t> </a:t>
            </a:r>
            <a:r>
              <a:rPr lang="en-US" dirty="0" err="1"/>
              <a:t>dữ</a:t>
            </a:r>
            <a:r>
              <a:rPr lang="en-US" dirty="0"/>
              <a:t> </a:t>
            </a:r>
            <a:r>
              <a:rPr lang="en-US" dirty="0" err="1"/>
              <a:t>liệu</a:t>
            </a:r>
            <a:r>
              <a:rPr lang="en-US" dirty="0"/>
              <a:t> </a:t>
            </a:r>
            <a:r>
              <a:rPr lang="en-US" dirty="0" err="1"/>
              <a:t>hệ</a:t>
            </a:r>
            <a:r>
              <a:rPr lang="en-US" dirty="0"/>
              <a:t> </a:t>
            </a:r>
            <a:r>
              <a:rPr lang="en-US" dirty="0" err="1"/>
              <a:t>thống</a:t>
            </a:r>
            <a:r>
              <a:rPr lang="en-US" dirty="0"/>
              <a:t>, </a:t>
            </a:r>
            <a:r>
              <a:rPr lang="en-US" dirty="0" err="1"/>
              <a:t>không</a:t>
            </a:r>
            <a:r>
              <a:rPr lang="en-US" dirty="0"/>
              <a:t> </a:t>
            </a:r>
            <a:r>
              <a:rPr lang="en-US" dirty="0" err="1"/>
              <a:t>cần</a:t>
            </a:r>
            <a:r>
              <a:rPr lang="en-US" dirty="0"/>
              <a:t> chia </a:t>
            </a:r>
            <a:r>
              <a:rPr lang="en-US" dirty="0" err="1"/>
              <a:t>sẻ</a:t>
            </a:r>
            <a:r>
              <a:rPr lang="en-US" dirty="0"/>
              <a:t> </a:t>
            </a:r>
            <a:r>
              <a:rPr lang="en-US" dirty="0" err="1"/>
              <a:t>dữ</a:t>
            </a:r>
            <a:r>
              <a:rPr lang="en-US" dirty="0"/>
              <a:t> </a:t>
            </a:r>
            <a:r>
              <a:rPr lang="en-US" dirty="0" err="1"/>
              <a:t>liệu</a:t>
            </a:r>
            <a:r>
              <a:rPr lang="en-US" dirty="0"/>
              <a:t>.</a:t>
            </a:r>
            <a:endParaRPr dirty="0"/>
          </a:p>
          <a:p>
            <a:pPr marL="342900" indent="-342900"/>
            <a:r>
              <a:rPr lang="en-US" dirty="0" err="1"/>
              <a:t>Nhược</a:t>
            </a:r>
            <a:r>
              <a:rPr lang="en-US" dirty="0"/>
              <a:t> </a:t>
            </a:r>
            <a:r>
              <a:rPr lang="en-US" dirty="0" err="1"/>
              <a:t>điểm</a:t>
            </a:r>
            <a:r>
              <a:rPr lang="en-US" dirty="0"/>
              <a:t>: master server </a:t>
            </a:r>
            <a:r>
              <a:rPr lang="en-US" dirty="0" err="1"/>
              <a:t>có</a:t>
            </a:r>
            <a:r>
              <a:rPr lang="en-US" dirty="0"/>
              <a:t> </a:t>
            </a:r>
            <a:r>
              <a:rPr lang="en-US" dirty="0" err="1"/>
              <a:t>thể</a:t>
            </a:r>
            <a:r>
              <a:rPr lang="en-US" dirty="0"/>
              <a:t> </a:t>
            </a:r>
            <a:r>
              <a:rPr lang="en-US" dirty="0" err="1"/>
              <a:t>bị</a:t>
            </a:r>
            <a:r>
              <a:rPr lang="en-US" dirty="0"/>
              <a:t> </a:t>
            </a:r>
            <a:r>
              <a:rPr lang="en-US" dirty="0" err="1"/>
              <a:t>nghẽn</a:t>
            </a:r>
            <a:r>
              <a:rPr lang="en-US" dirty="0"/>
              <a:t> </a:t>
            </a:r>
            <a:r>
              <a:rPr lang="en-US" dirty="0" err="1"/>
              <a:t>cổ</a:t>
            </a:r>
            <a:r>
              <a:rPr lang="en-US" dirty="0"/>
              <a:t> chai (bottleneck), </a:t>
            </a:r>
            <a:r>
              <a:rPr lang="en-US" dirty="0" err="1"/>
              <a:t>làm</a:t>
            </a:r>
            <a:r>
              <a:rPr lang="en-US" dirty="0"/>
              <a:t> </a:t>
            </a:r>
            <a:r>
              <a:rPr lang="en-US" dirty="0" err="1"/>
              <a:t>giảm</a:t>
            </a:r>
            <a:r>
              <a:rPr lang="en-US" dirty="0"/>
              <a:t> </a:t>
            </a:r>
            <a:r>
              <a:rPr lang="en-US" dirty="0" err="1"/>
              <a:t>hiệu</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a:t>
            </a:r>
            <a:endParaRPr dirty="0"/>
          </a:p>
        </p:txBody>
      </p:sp>
      <p:sp>
        <p:nvSpPr>
          <p:cNvPr id="109" name="Google Shape;109;p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9AC81EA-683C-586F-9FE7-B8D59D28AB33}"/>
              </a:ext>
            </a:extLst>
          </p:cNvPr>
          <p:cNvSpPr>
            <a:spLocks noGrp="1"/>
          </p:cNvSpPr>
          <p:nvPr>
            <p:ph type="sldNum" sz="quarter" idx="12"/>
          </p:nvPr>
        </p:nvSpPr>
        <p:spPr/>
        <p:txBody>
          <a:bodyPr/>
          <a:lstStyle/>
          <a:p>
            <a:fld id="{00000000-1234-1234-1234-123412341234}" type="slidenum">
              <a:rPr lang="en-US" smtClean="0"/>
              <a:pPr/>
              <a:t>273</a:t>
            </a:fld>
            <a:endParaRPr lang="en-US"/>
          </a:p>
        </p:txBody>
      </p:sp>
    </p:spTree>
    <p:extLst>
      <p:ext uri="{BB962C8B-B14F-4D97-AF65-F5344CB8AC3E}">
        <p14:creationId xmlns:p14="http://schemas.microsoft.com/office/powerpoint/2010/main" val="35926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 calcmode="lin" valueType="num">
                                      <p:cBhvr additive="base">
                                        <p:cTn id="7" dur="500" fill="hold"/>
                                        <p:tgtEl>
                                          <p:spTgt spid="1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6">
                                            <p:txEl>
                                              <p:pRg st="1" end="1"/>
                                            </p:txEl>
                                          </p:spTgt>
                                        </p:tgtEl>
                                        <p:attrNameLst>
                                          <p:attrName>style.visibility</p:attrName>
                                        </p:attrNameLst>
                                      </p:cBhvr>
                                      <p:to>
                                        <p:strVal val="visible"/>
                                      </p:to>
                                    </p:set>
                                    <p:anim calcmode="lin" valueType="num">
                                      <p:cBhvr additive="base">
                                        <p:cTn id="13" dur="500" fill="hold"/>
                                        <p:tgtEl>
                                          <p:spTgt spid="1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anim calcmode="lin" valueType="num">
                                      <p:cBhvr additive="base">
                                        <p:cTn id="19" dur="500" fill="hold"/>
                                        <p:tgtEl>
                                          <p:spTgt spid="10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6">
                                            <p:txEl>
                                              <p:pRg st="3" end="3"/>
                                            </p:txEl>
                                          </p:spTgt>
                                        </p:tgtEl>
                                        <p:attrNameLst>
                                          <p:attrName>style.visibility</p:attrName>
                                        </p:attrNameLst>
                                      </p:cBhvr>
                                      <p:to>
                                        <p:strVal val="visible"/>
                                      </p:to>
                                    </p:set>
                                    <p:anim calcmode="lin" valueType="num">
                                      <p:cBhvr additive="base">
                                        <p:cTn id="25" dur="500" fill="hold"/>
                                        <p:tgtEl>
                                          <p:spTgt spid="10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1FCC65-3BF2-04C3-E739-150507ADD321}"/>
              </a:ext>
            </a:extLst>
          </p:cNvPr>
          <p:cNvSpPr>
            <a:spLocks noGrp="1"/>
          </p:cNvSpPr>
          <p:nvPr>
            <p:ph type="body" sz="quarter" idx="13"/>
          </p:nvPr>
        </p:nvSpPr>
        <p:spPr/>
        <p:txBody>
          <a:bodyPr/>
          <a:lstStyle/>
          <a:p>
            <a:r>
              <a:rPr lang="en-VN" dirty="0"/>
              <a:t>ĐỊNH THỜI ĐA BỘ XỬ LÝ</a:t>
            </a:r>
          </a:p>
        </p:txBody>
      </p:sp>
      <p:sp>
        <p:nvSpPr>
          <p:cNvPr id="3" name="Text Placeholder 2">
            <a:extLst>
              <a:ext uri="{FF2B5EF4-FFF2-40B4-BE49-F238E27FC236}">
                <a16:creationId xmlns:a16="http://schemas.microsoft.com/office/drawing/2014/main" id="{7854C2A2-7B3E-060E-5F43-7CD3E5F8A9C6}"/>
              </a:ext>
            </a:extLst>
          </p:cNvPr>
          <p:cNvSpPr>
            <a:spLocks noGrp="1"/>
          </p:cNvSpPr>
          <p:nvPr>
            <p:ph type="body" sz="quarter" idx="14"/>
          </p:nvPr>
        </p:nvSpPr>
        <p:spPr/>
        <p:txBody>
          <a:bodyPr/>
          <a:lstStyle/>
          <a:p>
            <a:r>
              <a:rPr lang="en-VN" dirty="0"/>
              <a:t>6.2. Đa xử lý đối xứng</a:t>
            </a:r>
          </a:p>
        </p:txBody>
      </p:sp>
      <p:sp>
        <p:nvSpPr>
          <p:cNvPr id="4" name="Text Placeholder 3">
            <a:extLst>
              <a:ext uri="{FF2B5EF4-FFF2-40B4-BE49-F238E27FC236}">
                <a16:creationId xmlns:a16="http://schemas.microsoft.com/office/drawing/2014/main" id="{D6B4F983-D784-055D-3E39-E8F9472AAA72}"/>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A0D927D3-8F6C-59C4-6097-0A08D231DA0B}"/>
              </a:ext>
            </a:extLst>
          </p:cNvPr>
          <p:cNvSpPr>
            <a:spLocks noGrp="1"/>
          </p:cNvSpPr>
          <p:nvPr>
            <p:ph type="body" sz="quarter" idx="16"/>
          </p:nvPr>
        </p:nvSpPr>
        <p:spPr/>
        <p:txBody>
          <a:bodyPr>
            <a:normAutofit lnSpcReduction="10000"/>
          </a:bodyPr>
          <a:lstStyle/>
          <a:p>
            <a:r>
              <a:rPr lang="en-VN" dirty="0"/>
              <a:t>06.</a:t>
            </a:r>
          </a:p>
        </p:txBody>
      </p:sp>
      <p:sp>
        <p:nvSpPr>
          <p:cNvPr id="6" name="Footer Placeholder 5">
            <a:extLst>
              <a:ext uri="{FF2B5EF4-FFF2-40B4-BE49-F238E27FC236}">
                <a16:creationId xmlns:a16="http://schemas.microsoft.com/office/drawing/2014/main" id="{CF8ABDF5-BA3A-4BE0-BDD8-84296F82AF51}"/>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545AF2E0-4D76-4FC7-F8AA-2A03E547762A}"/>
              </a:ext>
            </a:extLst>
          </p:cNvPr>
          <p:cNvSpPr>
            <a:spLocks noGrp="1"/>
          </p:cNvSpPr>
          <p:nvPr>
            <p:ph type="sldNum" sz="quarter" idx="12"/>
          </p:nvPr>
        </p:nvSpPr>
        <p:spPr/>
        <p:txBody>
          <a:bodyPr/>
          <a:lstStyle/>
          <a:p>
            <a:fld id="{00000000-1234-1234-1234-123412341234}" type="slidenum">
              <a:rPr lang="en-US" smtClean="0"/>
              <a:pPr/>
              <a:t>274</a:t>
            </a:fld>
            <a:endParaRPr lang="en-US"/>
          </a:p>
        </p:txBody>
      </p:sp>
    </p:spTree>
    <p:extLst>
      <p:ext uri="{BB962C8B-B14F-4D97-AF65-F5344CB8AC3E}">
        <p14:creationId xmlns:p14="http://schemas.microsoft.com/office/powerpoint/2010/main" val="9348122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r>
              <a:rPr lang="en-US" dirty="0"/>
              <a:t> </a:t>
            </a:r>
            <a:endParaRPr dirty="0"/>
          </a:p>
        </p:txBody>
      </p:sp>
      <p:sp>
        <p:nvSpPr>
          <p:cNvPr id="115" name="Google Shape;115;p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tự</a:t>
            </a:r>
            <a:r>
              <a:rPr lang="en-US" dirty="0"/>
              <a:t> </a:t>
            </a:r>
            <a:r>
              <a:rPr lang="en-US" dirty="0" err="1"/>
              <a:t>định</a:t>
            </a:r>
            <a:r>
              <a:rPr lang="en-US" dirty="0"/>
              <a:t> </a:t>
            </a:r>
            <a:r>
              <a:rPr lang="en-US" dirty="0" err="1"/>
              <a:t>thời</a:t>
            </a:r>
            <a:r>
              <a:rPr lang="en-US" dirty="0"/>
              <a:t> </a:t>
            </a:r>
            <a:r>
              <a:rPr lang="en-US" dirty="0" err="1"/>
              <a:t>cho</a:t>
            </a:r>
            <a:r>
              <a:rPr lang="en-US" dirty="0"/>
              <a:t> </a:t>
            </a:r>
            <a:r>
              <a:rPr lang="en-US" dirty="0" err="1"/>
              <a:t>chính</a:t>
            </a:r>
            <a:r>
              <a:rPr lang="en-US" dirty="0"/>
              <a:t> </a:t>
            </a:r>
            <a:r>
              <a:rPr lang="en-US" dirty="0" err="1"/>
              <a:t>nó</a:t>
            </a:r>
            <a:r>
              <a:rPr lang="en-US" dirty="0"/>
              <a:t>. </a:t>
            </a:r>
            <a:endParaRPr dirty="0"/>
          </a:p>
          <a:p>
            <a:pPr marL="342900" indent="-342900"/>
            <a:r>
              <a:rPr lang="en-US" dirty="0"/>
              <a:t>Hai </a:t>
            </a:r>
            <a:r>
              <a:rPr lang="en-US" dirty="0" err="1"/>
              <a:t>hướng</a:t>
            </a:r>
            <a:r>
              <a:rPr lang="en-US" dirty="0"/>
              <a:t> </a:t>
            </a:r>
            <a:r>
              <a:rPr lang="en-US" dirty="0" err="1"/>
              <a:t>tiếp</a:t>
            </a:r>
            <a:r>
              <a:rPr lang="en-US" dirty="0"/>
              <a:t> </a:t>
            </a:r>
            <a:r>
              <a:rPr lang="en-US" dirty="0" err="1"/>
              <a:t>cận</a:t>
            </a:r>
            <a:r>
              <a:rPr lang="en-US" dirty="0"/>
              <a:t> </a:t>
            </a:r>
            <a:r>
              <a:rPr lang="en-US" dirty="0" err="1"/>
              <a:t>để</a:t>
            </a:r>
            <a:r>
              <a:rPr lang="en-US" dirty="0"/>
              <a:t> </a:t>
            </a:r>
            <a:r>
              <a:rPr lang="en-US" dirty="0" err="1"/>
              <a:t>tổ</a:t>
            </a:r>
            <a:r>
              <a:rPr lang="en-US" dirty="0"/>
              <a:t> </a:t>
            </a:r>
            <a:r>
              <a:rPr lang="en-US" dirty="0" err="1"/>
              <a:t>chức</a:t>
            </a:r>
            <a:r>
              <a:rPr lang="en-US" dirty="0"/>
              <a:t> </a:t>
            </a:r>
            <a:r>
              <a:rPr lang="en-US" dirty="0" err="1"/>
              <a:t>các</a:t>
            </a:r>
            <a:r>
              <a:rPr lang="en-US" dirty="0"/>
              <a:t> </a:t>
            </a:r>
            <a:r>
              <a:rPr lang="en-US" dirty="0" err="1"/>
              <a:t>tiểu</a:t>
            </a:r>
            <a:r>
              <a:rPr lang="en-US" dirty="0"/>
              <a:t> </a:t>
            </a:r>
            <a:r>
              <a:rPr lang="en-US" dirty="0" err="1"/>
              <a:t>trình</a:t>
            </a:r>
            <a:r>
              <a:rPr lang="en-US" dirty="0"/>
              <a:t> </a:t>
            </a:r>
            <a:r>
              <a:rPr lang="en-US" dirty="0" err="1"/>
              <a:t>cần</a:t>
            </a:r>
            <a:r>
              <a:rPr lang="en-US" dirty="0"/>
              <a:t> </a:t>
            </a:r>
            <a:r>
              <a:rPr lang="en-US" dirty="0" err="1"/>
              <a:t>định</a:t>
            </a:r>
            <a:r>
              <a:rPr lang="en-US" dirty="0"/>
              <a:t> </a:t>
            </a:r>
            <a:r>
              <a:rPr lang="en-US" dirty="0" err="1"/>
              <a:t>thời</a:t>
            </a:r>
            <a:r>
              <a:rPr lang="en-US" dirty="0"/>
              <a:t>:</a:t>
            </a:r>
            <a:endParaRPr dirty="0"/>
          </a:p>
          <a:p>
            <a:pPr marL="742950" lvl="1" indent="-285750">
              <a:buFont typeface="Noto Sans Symbols"/>
              <a:buChar char="▪"/>
            </a:pPr>
            <a:r>
              <a:rPr lang="en-US" dirty="0" err="1"/>
              <a:t>Tất</a:t>
            </a:r>
            <a:r>
              <a:rPr lang="en-US" dirty="0"/>
              <a:t> </a:t>
            </a:r>
            <a:r>
              <a:rPr lang="en-US" dirty="0" err="1"/>
              <a:t>cả</a:t>
            </a:r>
            <a:r>
              <a:rPr lang="en-US" dirty="0"/>
              <a:t> </a:t>
            </a:r>
            <a:r>
              <a:rPr lang="en-US" dirty="0" err="1"/>
              <a:t>tiểu</a:t>
            </a:r>
            <a:r>
              <a:rPr lang="en-US" dirty="0"/>
              <a:t> </a:t>
            </a:r>
            <a:r>
              <a:rPr lang="en-US" dirty="0" err="1"/>
              <a:t>trình</a:t>
            </a:r>
            <a:r>
              <a:rPr lang="en-US" dirty="0"/>
              <a:t> </a:t>
            </a:r>
            <a:r>
              <a:rPr lang="en-US" dirty="0" err="1"/>
              <a:t>nằm</a:t>
            </a:r>
            <a:r>
              <a:rPr lang="en-US" dirty="0"/>
              <a:t> </a:t>
            </a:r>
            <a:r>
              <a:rPr lang="en-US" dirty="0" err="1"/>
              <a:t>trong</a:t>
            </a:r>
            <a:r>
              <a:rPr lang="en-US" dirty="0"/>
              <a:t> </a:t>
            </a:r>
            <a:r>
              <a:rPr lang="en-US" dirty="0" err="1"/>
              <a:t>cùng</a:t>
            </a:r>
            <a:r>
              <a:rPr lang="en-US" dirty="0"/>
              <a:t> </a:t>
            </a:r>
            <a:r>
              <a:rPr lang="en-US" dirty="0" err="1"/>
              <a:t>một</a:t>
            </a:r>
            <a:r>
              <a:rPr lang="en-US" dirty="0"/>
              <a:t> </a:t>
            </a:r>
            <a:r>
              <a:rPr lang="en-US" i="1" dirty="0"/>
              <a:t>ready queue </a:t>
            </a:r>
            <a:r>
              <a:rPr lang="en-US" dirty="0"/>
              <a:t>(a)</a:t>
            </a:r>
            <a:endParaRPr dirty="0"/>
          </a:p>
          <a:p>
            <a:pPr marL="742950" lvl="1" indent="-285750">
              <a:buFont typeface="Noto Sans Symbols"/>
              <a:buChar char="▪"/>
            </a:pPr>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tự</a:t>
            </a:r>
            <a:r>
              <a:rPr lang="en-US" dirty="0"/>
              <a:t> </a:t>
            </a:r>
            <a:r>
              <a:rPr lang="en-US" dirty="0" err="1"/>
              <a:t>tổ</a:t>
            </a:r>
            <a:r>
              <a:rPr lang="en-US" dirty="0"/>
              <a:t> </a:t>
            </a:r>
            <a:r>
              <a:rPr lang="en-US" dirty="0" err="1"/>
              <a:t>chức</a:t>
            </a:r>
            <a:r>
              <a:rPr lang="en-US" dirty="0"/>
              <a:t> </a:t>
            </a:r>
            <a:r>
              <a:rPr lang="en-US" dirty="0" err="1"/>
              <a:t>hàng</a:t>
            </a:r>
            <a:r>
              <a:rPr lang="en-US" dirty="0"/>
              <a:t> </a:t>
            </a:r>
            <a:r>
              <a:rPr lang="en-US" dirty="0" err="1"/>
              <a:t>đợi</a:t>
            </a:r>
            <a:r>
              <a:rPr lang="en-US" dirty="0"/>
              <a:t> </a:t>
            </a:r>
            <a:r>
              <a:rPr lang="en-US" dirty="0" err="1"/>
              <a:t>của</a:t>
            </a:r>
            <a:r>
              <a:rPr lang="en-US" dirty="0"/>
              <a:t> </a:t>
            </a:r>
            <a:r>
              <a:rPr lang="en-US" dirty="0" err="1"/>
              <a:t>riêng</a:t>
            </a:r>
            <a:r>
              <a:rPr lang="en-US" dirty="0"/>
              <a:t> </a:t>
            </a:r>
            <a:r>
              <a:rPr lang="en-US" dirty="0" err="1"/>
              <a:t>nó</a:t>
            </a:r>
            <a:r>
              <a:rPr lang="en-US" dirty="0"/>
              <a:t> (b)</a:t>
            </a:r>
            <a:endParaRPr dirty="0"/>
          </a:p>
          <a:p>
            <a:pPr marL="457200" lvl="1" indent="0">
              <a:buNone/>
            </a:pPr>
            <a:endParaRPr dirty="0"/>
          </a:p>
        </p:txBody>
      </p:sp>
      <p:sp>
        <p:nvSpPr>
          <p:cNvPr id="118" name="Google Shape;118;p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119" name="Google Shape;119;p7"/>
          <p:cNvPicPr preferRelativeResize="0"/>
          <p:nvPr/>
        </p:nvPicPr>
        <p:blipFill rotWithShape="1">
          <a:blip r:embed="rId3">
            <a:clrChange>
              <a:clrFrom>
                <a:srgbClr val="FFFFFF"/>
              </a:clrFrom>
              <a:clrTo>
                <a:srgbClr val="FFFFFF">
                  <a:alpha val="0"/>
                </a:srgbClr>
              </a:clrTo>
            </a:clrChange>
            <a:alphaModFix/>
          </a:blip>
          <a:srcRect/>
          <a:stretch/>
        </p:blipFill>
        <p:spPr>
          <a:xfrm>
            <a:off x="3500731" y="3715323"/>
            <a:ext cx="5190538" cy="2685604"/>
          </a:xfrm>
          <a:prstGeom prst="rect">
            <a:avLst/>
          </a:prstGeom>
          <a:noFill/>
          <a:ln>
            <a:noFill/>
          </a:ln>
        </p:spPr>
      </p:pic>
      <p:sp>
        <p:nvSpPr>
          <p:cNvPr id="2" name="Slide Number Placeholder 1">
            <a:extLst>
              <a:ext uri="{FF2B5EF4-FFF2-40B4-BE49-F238E27FC236}">
                <a16:creationId xmlns:a16="http://schemas.microsoft.com/office/drawing/2014/main" id="{BD1E47F1-1125-210B-DCEC-12C569531C62}"/>
              </a:ext>
            </a:extLst>
          </p:cNvPr>
          <p:cNvSpPr>
            <a:spLocks noGrp="1"/>
          </p:cNvSpPr>
          <p:nvPr>
            <p:ph type="sldNum" sz="quarter" idx="12"/>
          </p:nvPr>
        </p:nvSpPr>
        <p:spPr/>
        <p:txBody>
          <a:bodyPr/>
          <a:lstStyle/>
          <a:p>
            <a:fld id="{00000000-1234-1234-1234-123412341234}" type="slidenum">
              <a:rPr lang="en-US" smtClean="0"/>
              <a:pPr/>
              <a:t>275</a:t>
            </a:fld>
            <a:endParaRPr lang="en-US"/>
          </a:p>
        </p:txBody>
      </p:sp>
    </p:spTree>
    <p:extLst>
      <p:ext uri="{BB962C8B-B14F-4D97-AF65-F5344CB8AC3E}">
        <p14:creationId xmlns:p14="http://schemas.microsoft.com/office/powerpoint/2010/main" val="187161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anim calcmode="lin" valueType="num">
                                      <p:cBhvr additive="base">
                                        <p:cTn id="7"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5">
                                            <p:txEl>
                                              <p:pRg st="1" end="1"/>
                                            </p:txEl>
                                          </p:spTgt>
                                        </p:tgtEl>
                                        <p:attrNameLst>
                                          <p:attrName>style.visibility</p:attrName>
                                        </p:attrNameLst>
                                      </p:cBhvr>
                                      <p:to>
                                        <p:strVal val="visible"/>
                                      </p:to>
                                    </p:set>
                                    <p:anim calcmode="lin" valueType="num">
                                      <p:cBhvr additive="base">
                                        <p:cTn id="13" dur="500" fill="hold"/>
                                        <p:tgtEl>
                                          <p:spTgt spid="1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fill="hold"/>
                                        <p:tgtEl>
                                          <p:spTgt spid="119"/>
                                        </p:tgtEl>
                                        <p:attrNameLst>
                                          <p:attrName>ppt_x</p:attrName>
                                        </p:attrNameLst>
                                      </p:cBhvr>
                                      <p:tavLst>
                                        <p:tav tm="0">
                                          <p:val>
                                            <p:strVal val="#ppt_x"/>
                                          </p:val>
                                        </p:tav>
                                        <p:tav tm="100000">
                                          <p:val>
                                            <p:strVal val="#ppt_x"/>
                                          </p:val>
                                        </p:tav>
                                      </p:tavLst>
                                    </p:anim>
                                    <p:anim calcmode="lin" valueType="num">
                                      <p:cBhvr additive="base">
                                        <p:cTn id="20"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5">
                                            <p:txEl>
                                              <p:pRg st="2" end="2"/>
                                            </p:txEl>
                                          </p:spTgt>
                                        </p:tgtEl>
                                        <p:attrNameLst>
                                          <p:attrName>style.visibility</p:attrName>
                                        </p:attrNameLst>
                                      </p:cBhvr>
                                      <p:to>
                                        <p:strVal val="visible"/>
                                      </p:to>
                                    </p:set>
                                    <p:anim calcmode="lin" valueType="num">
                                      <p:cBhvr additive="base">
                                        <p:cTn id="25" dur="500" fill="hold"/>
                                        <p:tgtEl>
                                          <p:spTgt spid="11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5">
                                            <p:txEl>
                                              <p:pRg st="3" end="3"/>
                                            </p:txEl>
                                          </p:spTgt>
                                        </p:tgtEl>
                                        <p:attrNameLst>
                                          <p:attrName>style.visibility</p:attrName>
                                        </p:attrNameLst>
                                      </p:cBhvr>
                                      <p:to>
                                        <p:strVal val="visible"/>
                                      </p:to>
                                    </p:set>
                                    <p:anim calcmode="lin" valueType="num">
                                      <p:cBhvr additive="base">
                                        <p:cTn id="31" dur="500" fill="hold"/>
                                        <p:tgtEl>
                                          <p:spTgt spid="11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endParaRPr dirty="0"/>
          </a:p>
        </p:txBody>
      </p:sp>
      <p:sp>
        <p:nvSpPr>
          <p:cNvPr id="125" name="Google Shape;125;p8"/>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Tất</a:t>
            </a:r>
            <a:r>
              <a:rPr lang="en-US" dirty="0"/>
              <a:t> </a:t>
            </a:r>
            <a:r>
              <a:rPr lang="en-US" dirty="0" err="1"/>
              <a:t>cả</a:t>
            </a:r>
            <a:r>
              <a:rPr lang="en-US" dirty="0"/>
              <a:t> </a:t>
            </a:r>
            <a:r>
              <a:rPr lang="en-US" dirty="0" err="1"/>
              <a:t>tiểu</a:t>
            </a:r>
            <a:r>
              <a:rPr lang="en-US" dirty="0"/>
              <a:t> </a:t>
            </a:r>
            <a:r>
              <a:rPr lang="en-US" dirty="0" err="1"/>
              <a:t>trình</a:t>
            </a:r>
            <a:r>
              <a:rPr lang="en-US" dirty="0"/>
              <a:t> </a:t>
            </a:r>
            <a:r>
              <a:rPr lang="en-US" dirty="0" err="1"/>
              <a:t>nằm</a:t>
            </a:r>
            <a:r>
              <a:rPr lang="en-US" dirty="0"/>
              <a:t> </a:t>
            </a:r>
            <a:r>
              <a:rPr lang="en-US" dirty="0" err="1"/>
              <a:t>trong</a:t>
            </a:r>
            <a:r>
              <a:rPr lang="en-US" dirty="0"/>
              <a:t> </a:t>
            </a:r>
            <a:r>
              <a:rPr lang="en-US" dirty="0" err="1"/>
              <a:t>cùng</a:t>
            </a:r>
            <a:r>
              <a:rPr lang="en-US" dirty="0"/>
              <a:t> </a:t>
            </a:r>
            <a:r>
              <a:rPr lang="en-US" dirty="0" err="1"/>
              <a:t>một</a:t>
            </a:r>
            <a:r>
              <a:rPr lang="en-US" dirty="0"/>
              <a:t> </a:t>
            </a:r>
            <a:r>
              <a:rPr lang="en-US" i="1" dirty="0"/>
              <a:t>ready queue</a:t>
            </a:r>
            <a:r>
              <a:rPr lang="en-US" dirty="0"/>
              <a:t>:</a:t>
            </a:r>
            <a:endParaRPr dirty="0"/>
          </a:p>
          <a:p>
            <a:pPr marL="742950" lvl="1" indent="-285750"/>
            <a:r>
              <a:rPr lang="en-US" dirty="0" err="1"/>
              <a:t>Tiểu</a:t>
            </a:r>
            <a:r>
              <a:rPr lang="en-US" dirty="0"/>
              <a:t> </a:t>
            </a:r>
            <a:r>
              <a:rPr lang="en-US" dirty="0" err="1"/>
              <a:t>trình</a:t>
            </a:r>
            <a:r>
              <a:rPr lang="en-US" dirty="0"/>
              <a:t> </a:t>
            </a:r>
            <a:r>
              <a:rPr lang="en-US" dirty="0" err="1"/>
              <a:t>có</a:t>
            </a:r>
            <a:r>
              <a:rPr lang="en-US" dirty="0"/>
              <a:t> </a:t>
            </a:r>
            <a:r>
              <a:rPr lang="en-US" dirty="0" err="1"/>
              <a:t>thể</a:t>
            </a:r>
            <a:r>
              <a:rPr lang="en-US" dirty="0"/>
              <a:t> </a:t>
            </a:r>
            <a:r>
              <a:rPr lang="en-US" dirty="0" err="1"/>
              <a:t>không</a:t>
            </a:r>
            <a:r>
              <a:rPr lang="en-US" dirty="0"/>
              <a:t> </a:t>
            </a:r>
            <a:r>
              <a:rPr lang="en-US" dirty="0" err="1"/>
              <a:t>được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nào</a:t>
            </a:r>
            <a:r>
              <a:rPr lang="en-US" dirty="0"/>
              <a:t> </a:t>
            </a:r>
            <a:r>
              <a:rPr lang="en-US" dirty="0" err="1"/>
              <a:t>chọn</a:t>
            </a:r>
            <a:r>
              <a:rPr lang="en-US" dirty="0"/>
              <a:t> ?</a:t>
            </a:r>
            <a:endParaRPr dirty="0"/>
          </a:p>
          <a:p>
            <a:pPr marL="742950" lvl="1" indent="-285750"/>
            <a:r>
              <a:rPr lang="en-US" dirty="0" err="1"/>
              <a:t>Xuất</a:t>
            </a:r>
            <a:r>
              <a:rPr lang="en-US" dirty="0"/>
              <a:t> </a:t>
            </a:r>
            <a:r>
              <a:rPr lang="en-US" dirty="0" err="1"/>
              <a:t>hiện</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Nhiều</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chọn</a:t>
            </a:r>
            <a:r>
              <a:rPr lang="en-US" dirty="0"/>
              <a:t> </a:t>
            </a:r>
            <a:r>
              <a:rPr lang="en-US" dirty="0" err="1"/>
              <a:t>định</a:t>
            </a:r>
            <a:r>
              <a:rPr lang="en-US" dirty="0"/>
              <a:t> </a:t>
            </a:r>
            <a:r>
              <a:rPr lang="en-US" dirty="0" err="1"/>
              <a:t>thời</a:t>
            </a:r>
            <a:r>
              <a:rPr lang="en-US" dirty="0"/>
              <a:t> </a:t>
            </a:r>
            <a:r>
              <a:rPr lang="en-US" dirty="0" err="1"/>
              <a:t>cùng</a:t>
            </a:r>
            <a:r>
              <a:rPr lang="en-US" dirty="0"/>
              <a:t> </a:t>
            </a:r>
            <a:r>
              <a:rPr lang="en-US" dirty="0" err="1"/>
              <a:t>một</a:t>
            </a:r>
            <a:r>
              <a:rPr lang="en-US" dirty="0"/>
              <a:t> </a:t>
            </a:r>
            <a:r>
              <a:rPr lang="en-US" dirty="0" err="1"/>
              <a:t>tiểu</a:t>
            </a:r>
            <a:r>
              <a:rPr lang="en-US" dirty="0"/>
              <a:t> </a:t>
            </a:r>
            <a:r>
              <a:rPr lang="en-US" dirty="0" err="1"/>
              <a:t>trình</a:t>
            </a:r>
            <a:r>
              <a:rPr lang="en-US" dirty="0"/>
              <a:t> =&gt; </a:t>
            </a:r>
            <a:r>
              <a:rPr lang="en-US" dirty="0" err="1"/>
              <a:t>Cần</a:t>
            </a:r>
            <a:r>
              <a:rPr lang="en-US" dirty="0"/>
              <a:t> </a:t>
            </a:r>
            <a:r>
              <a:rPr lang="en-US" dirty="0" err="1"/>
              <a:t>có</a:t>
            </a:r>
            <a:r>
              <a:rPr lang="en-US" dirty="0"/>
              <a:t> </a:t>
            </a:r>
            <a:r>
              <a:rPr lang="en-US" dirty="0" err="1"/>
              <a:t>cơ</a:t>
            </a:r>
            <a:r>
              <a:rPr lang="en-US" dirty="0"/>
              <a:t> </a:t>
            </a:r>
            <a:r>
              <a:rPr lang="en-US" dirty="0" err="1"/>
              <a:t>chế</a:t>
            </a:r>
            <a:r>
              <a:rPr lang="en-US" dirty="0"/>
              <a:t> </a:t>
            </a:r>
            <a:r>
              <a:rPr lang="en-US" dirty="0" err="1"/>
              <a:t>kiểm</a:t>
            </a:r>
            <a:r>
              <a:rPr lang="en-US" dirty="0"/>
              <a:t> </a:t>
            </a:r>
            <a:r>
              <a:rPr lang="en-US" dirty="0" err="1"/>
              <a:t>tra</a:t>
            </a:r>
            <a:r>
              <a:rPr lang="en-US" dirty="0"/>
              <a:t> </a:t>
            </a:r>
            <a:r>
              <a:rPr lang="en-US" dirty="0" err="1"/>
              <a:t>và</a:t>
            </a:r>
            <a:r>
              <a:rPr lang="en-US" dirty="0"/>
              <a:t> </a:t>
            </a:r>
            <a:r>
              <a:rPr lang="en-US" dirty="0" err="1"/>
              <a:t>khóa</a:t>
            </a:r>
            <a:r>
              <a:rPr lang="en-US" dirty="0"/>
              <a:t> (lock) </a:t>
            </a:r>
            <a:r>
              <a:rPr lang="en-US" dirty="0" err="1"/>
              <a:t>việc</a:t>
            </a:r>
            <a:r>
              <a:rPr lang="en-US" dirty="0"/>
              <a:t> </a:t>
            </a:r>
            <a:r>
              <a:rPr lang="en-US" dirty="0" err="1"/>
              <a:t>truy</a:t>
            </a:r>
            <a:r>
              <a:rPr lang="en-US" dirty="0"/>
              <a:t> </a:t>
            </a:r>
            <a:r>
              <a:rPr lang="en-US" dirty="0" err="1"/>
              <a:t>xuất</a:t>
            </a:r>
            <a:r>
              <a:rPr lang="en-US" dirty="0"/>
              <a:t> </a:t>
            </a:r>
            <a:r>
              <a:rPr lang="en-US" dirty="0" err="1"/>
              <a:t>tiểu</a:t>
            </a:r>
            <a:r>
              <a:rPr lang="en-US" dirty="0"/>
              <a:t> </a:t>
            </a:r>
            <a:r>
              <a:rPr lang="en-US" dirty="0" err="1"/>
              <a:t>trình</a:t>
            </a:r>
            <a:r>
              <a:rPr lang="en-US" dirty="0"/>
              <a:t> =&gt; </a:t>
            </a:r>
            <a:r>
              <a:rPr lang="en-US" dirty="0" err="1"/>
              <a:t>Hiệu</a:t>
            </a:r>
            <a:r>
              <a:rPr lang="en-US" dirty="0"/>
              <a:t> </a:t>
            </a:r>
            <a:r>
              <a:rPr lang="en-US" dirty="0" err="1"/>
              <a:t>năng</a:t>
            </a:r>
            <a:r>
              <a:rPr lang="en-US" dirty="0"/>
              <a:t> </a:t>
            </a:r>
            <a:r>
              <a:rPr lang="en-US" dirty="0" err="1"/>
              <a:t>hệ</a:t>
            </a:r>
            <a:r>
              <a:rPr lang="en-US" dirty="0"/>
              <a:t> </a:t>
            </a:r>
            <a:r>
              <a:rPr lang="en-US" dirty="0" err="1"/>
              <a:t>thống</a:t>
            </a:r>
            <a:r>
              <a:rPr lang="en-US" dirty="0"/>
              <a:t> </a:t>
            </a:r>
            <a:r>
              <a:rPr lang="en-US" dirty="0" err="1"/>
              <a:t>có</a:t>
            </a:r>
            <a:r>
              <a:rPr lang="en-US" dirty="0"/>
              <a:t> </a:t>
            </a:r>
            <a:r>
              <a:rPr lang="en-US" dirty="0" err="1"/>
              <a:t>thể</a:t>
            </a:r>
            <a:r>
              <a:rPr lang="en-US" dirty="0"/>
              <a:t> </a:t>
            </a:r>
            <a:r>
              <a:rPr lang="en-US" dirty="0" err="1"/>
              <a:t>giảm</a:t>
            </a:r>
            <a:r>
              <a:rPr lang="en-US" dirty="0"/>
              <a:t> do </a:t>
            </a:r>
            <a:r>
              <a:rPr lang="en-US" dirty="0" err="1"/>
              <a:t>nghẽn</a:t>
            </a:r>
            <a:r>
              <a:rPr lang="en-US" dirty="0"/>
              <a:t> </a:t>
            </a:r>
            <a:r>
              <a:rPr lang="en-US" dirty="0" err="1"/>
              <a:t>cổ</a:t>
            </a:r>
            <a:r>
              <a:rPr lang="en-US" dirty="0"/>
              <a:t> chai.</a:t>
            </a:r>
            <a:endParaRPr dirty="0"/>
          </a:p>
          <a:p>
            <a:pPr marL="342900" indent="-342900"/>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tự</a:t>
            </a:r>
            <a:r>
              <a:rPr lang="en-US" dirty="0"/>
              <a:t> </a:t>
            </a:r>
            <a:r>
              <a:rPr lang="en-US" dirty="0" err="1"/>
              <a:t>tổ</a:t>
            </a:r>
            <a:r>
              <a:rPr lang="en-US" dirty="0"/>
              <a:t> </a:t>
            </a:r>
            <a:r>
              <a:rPr lang="en-US" dirty="0" err="1"/>
              <a:t>chức</a:t>
            </a:r>
            <a:r>
              <a:rPr lang="en-US" dirty="0"/>
              <a:t> </a:t>
            </a:r>
            <a:r>
              <a:rPr lang="en-US" dirty="0" err="1"/>
              <a:t>hàng</a:t>
            </a:r>
            <a:r>
              <a:rPr lang="en-US" dirty="0"/>
              <a:t> </a:t>
            </a:r>
            <a:r>
              <a:rPr lang="en-US" dirty="0" err="1"/>
              <a:t>đợi</a:t>
            </a:r>
            <a:r>
              <a:rPr lang="en-US" dirty="0"/>
              <a:t> </a:t>
            </a:r>
            <a:r>
              <a:rPr lang="en-US" dirty="0" err="1"/>
              <a:t>của</a:t>
            </a:r>
            <a:r>
              <a:rPr lang="en-US" dirty="0"/>
              <a:t> </a:t>
            </a:r>
            <a:r>
              <a:rPr lang="en-US" dirty="0" err="1"/>
              <a:t>riêng</a:t>
            </a:r>
            <a:r>
              <a:rPr lang="en-US" dirty="0"/>
              <a:t> </a:t>
            </a:r>
            <a:r>
              <a:rPr lang="en-US" dirty="0" err="1"/>
              <a:t>nó</a:t>
            </a:r>
            <a:r>
              <a:rPr lang="en-US" dirty="0"/>
              <a:t>:</a:t>
            </a:r>
            <a:endParaRPr dirty="0"/>
          </a:p>
          <a:p>
            <a:pPr marL="742950" lvl="1" indent="-285750"/>
            <a:r>
              <a:rPr lang="en-US" dirty="0" err="1"/>
              <a:t>Hiệu</a:t>
            </a:r>
            <a:r>
              <a:rPr lang="en-US" dirty="0"/>
              <a:t> </a:t>
            </a:r>
            <a:r>
              <a:rPr lang="en-US" dirty="0" err="1"/>
              <a:t>năng</a:t>
            </a:r>
            <a:r>
              <a:rPr lang="en-US" dirty="0"/>
              <a:t> </a:t>
            </a:r>
            <a:r>
              <a:rPr lang="en-US" dirty="0" err="1"/>
              <a:t>không</a:t>
            </a:r>
            <a:r>
              <a:rPr lang="en-US" dirty="0"/>
              <a:t> </a:t>
            </a:r>
            <a:r>
              <a:rPr lang="en-US" dirty="0" err="1"/>
              <a:t>bị</a:t>
            </a:r>
            <a:r>
              <a:rPr lang="en-US" dirty="0"/>
              <a:t> </a:t>
            </a:r>
            <a:r>
              <a:rPr lang="en-US" dirty="0" err="1"/>
              <a:t>ảnh</a:t>
            </a:r>
            <a:r>
              <a:rPr lang="en-US" dirty="0"/>
              <a:t> </a:t>
            </a:r>
            <a:r>
              <a:rPr lang="en-US" dirty="0" err="1"/>
              <a:t>hưởng</a:t>
            </a:r>
            <a:r>
              <a:rPr lang="en-US" dirty="0"/>
              <a:t> do </a:t>
            </a:r>
            <a:r>
              <a:rPr lang="en-US" dirty="0" err="1"/>
              <a:t>các</a:t>
            </a:r>
            <a:r>
              <a:rPr lang="en-US" dirty="0"/>
              <a:t> </a:t>
            </a:r>
            <a:r>
              <a:rPr lang="en-US" dirty="0" err="1"/>
              <a:t>vấn</a:t>
            </a:r>
            <a:r>
              <a:rPr lang="en-US" dirty="0"/>
              <a:t> </a:t>
            </a:r>
            <a:r>
              <a:rPr lang="en-US" dirty="0" err="1"/>
              <a:t>đề</a:t>
            </a:r>
            <a:r>
              <a:rPr lang="en-US" dirty="0"/>
              <a:t> </a:t>
            </a:r>
            <a:r>
              <a:rPr lang="en-US" dirty="0" err="1"/>
              <a:t>khi</a:t>
            </a:r>
            <a:r>
              <a:rPr lang="en-US" dirty="0"/>
              <a:t> </a:t>
            </a:r>
            <a:r>
              <a:rPr lang="en-US" dirty="0" err="1"/>
              <a:t>dùng</a:t>
            </a:r>
            <a:r>
              <a:rPr lang="en-US" dirty="0"/>
              <a:t> </a:t>
            </a:r>
            <a:r>
              <a:rPr lang="en-US" dirty="0" err="1"/>
              <a:t>chung</a:t>
            </a:r>
            <a:r>
              <a:rPr lang="en-US" dirty="0"/>
              <a:t> </a:t>
            </a:r>
            <a:r>
              <a:rPr lang="en-US" dirty="0" err="1"/>
              <a:t>một</a:t>
            </a:r>
            <a:r>
              <a:rPr lang="en-US" dirty="0"/>
              <a:t> </a:t>
            </a:r>
            <a:r>
              <a:rPr lang="en-US" dirty="0" err="1"/>
              <a:t>hàng</a:t>
            </a:r>
            <a:r>
              <a:rPr lang="en-US" dirty="0"/>
              <a:t> </a:t>
            </a:r>
            <a:r>
              <a:rPr lang="en-US" dirty="0" err="1"/>
              <a:t>đợi</a:t>
            </a:r>
            <a:r>
              <a:rPr lang="en-US" dirty="0"/>
              <a:t> =&gt; </a:t>
            </a:r>
            <a:r>
              <a:rPr lang="en-US" dirty="0" err="1"/>
              <a:t>Hướng</a:t>
            </a:r>
            <a:r>
              <a:rPr lang="en-US" dirty="0"/>
              <a:t> </a:t>
            </a:r>
            <a:r>
              <a:rPr lang="en-US" dirty="0" err="1"/>
              <a:t>tiếp</a:t>
            </a:r>
            <a:r>
              <a:rPr lang="en-US" dirty="0"/>
              <a:t> </a:t>
            </a:r>
            <a:r>
              <a:rPr lang="en-US" dirty="0" err="1"/>
              <a:t>cận</a:t>
            </a:r>
            <a:r>
              <a:rPr lang="en-US" dirty="0"/>
              <a:t> </a:t>
            </a:r>
            <a:r>
              <a:rPr lang="en-US" dirty="0" err="1"/>
              <a:t>phổ</a:t>
            </a:r>
            <a:r>
              <a:rPr lang="en-US" dirty="0"/>
              <a:t> </a:t>
            </a:r>
            <a:r>
              <a:rPr lang="en-US" dirty="0" err="1"/>
              <a:t>biến</a:t>
            </a:r>
            <a:r>
              <a:rPr lang="en-US" dirty="0"/>
              <a:t> </a:t>
            </a:r>
            <a:r>
              <a:rPr lang="en-US" dirty="0" err="1"/>
              <a:t>trên</a:t>
            </a:r>
            <a:r>
              <a:rPr lang="en-US" dirty="0"/>
              <a:t> </a:t>
            </a:r>
            <a:r>
              <a:rPr lang="en-US" dirty="0" err="1"/>
              <a:t>các</a:t>
            </a:r>
            <a:r>
              <a:rPr lang="en-US" dirty="0"/>
              <a:t> </a:t>
            </a:r>
            <a:r>
              <a:rPr lang="en-US" dirty="0" err="1"/>
              <a:t>hệ</a:t>
            </a:r>
            <a:r>
              <a:rPr lang="en-US" dirty="0"/>
              <a:t> </a:t>
            </a:r>
            <a:r>
              <a:rPr lang="en-US" dirty="0" err="1"/>
              <a:t>thống</a:t>
            </a:r>
            <a:r>
              <a:rPr lang="en-US" dirty="0"/>
              <a:t> SMP.</a:t>
            </a:r>
            <a:endParaRPr dirty="0"/>
          </a:p>
          <a:p>
            <a:pPr marL="742950" lvl="1" indent="-285750"/>
            <a:r>
              <a:rPr lang="en-US" dirty="0" err="1"/>
              <a:t>Vấn</a:t>
            </a:r>
            <a:r>
              <a:rPr lang="en-US" dirty="0"/>
              <a:t> </a:t>
            </a:r>
            <a:r>
              <a:rPr lang="en-US" dirty="0" err="1"/>
              <a:t>đề</a:t>
            </a:r>
            <a:r>
              <a:rPr lang="en-US" dirty="0"/>
              <a:t>: </a:t>
            </a:r>
            <a:r>
              <a:rPr lang="en-US" dirty="0" err="1"/>
              <a:t>Khối</a:t>
            </a:r>
            <a:r>
              <a:rPr lang="en-US" dirty="0"/>
              <a:t> </a:t>
            </a:r>
            <a:r>
              <a:rPr lang="en-US" dirty="0" err="1"/>
              <a:t>lượng</a:t>
            </a:r>
            <a:r>
              <a:rPr lang="en-US" dirty="0"/>
              <a:t> </a:t>
            </a:r>
            <a:r>
              <a:rPr lang="en-US" dirty="0" err="1"/>
              <a:t>công</a:t>
            </a:r>
            <a:r>
              <a:rPr lang="en-US" dirty="0"/>
              <a:t> </a:t>
            </a:r>
            <a:r>
              <a:rPr lang="en-US" dirty="0" err="1"/>
              <a:t>việc</a:t>
            </a:r>
            <a:r>
              <a:rPr lang="en-US" dirty="0"/>
              <a:t> </a:t>
            </a:r>
            <a:r>
              <a:rPr lang="en-US" dirty="0" err="1"/>
              <a:t>của</a:t>
            </a:r>
            <a:r>
              <a:rPr lang="en-US" dirty="0"/>
              <a:t> </a:t>
            </a:r>
            <a:r>
              <a:rPr lang="en-US" dirty="0" err="1"/>
              <a:t>các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khác</a:t>
            </a:r>
            <a:r>
              <a:rPr lang="en-US" dirty="0"/>
              <a:t> </a:t>
            </a:r>
            <a:r>
              <a:rPr lang="en-US" dirty="0" err="1"/>
              <a:t>nhau</a:t>
            </a:r>
            <a:r>
              <a:rPr lang="en-US" dirty="0"/>
              <a:t>? </a:t>
            </a:r>
            <a:endParaRPr dirty="0"/>
          </a:p>
          <a:p>
            <a:pPr marL="342900" indent="-177800">
              <a:buNone/>
            </a:pPr>
            <a:endParaRPr dirty="0"/>
          </a:p>
          <a:p>
            <a:pPr marL="342900" indent="-177800">
              <a:buNone/>
            </a:pPr>
            <a:endParaRPr dirty="0"/>
          </a:p>
        </p:txBody>
      </p:sp>
      <p:sp>
        <p:nvSpPr>
          <p:cNvPr id="128" name="Google Shape;128;p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03967C22-018B-FD2C-8049-DAD4BA426DF1}"/>
              </a:ext>
            </a:extLst>
          </p:cNvPr>
          <p:cNvSpPr>
            <a:spLocks noGrp="1"/>
          </p:cNvSpPr>
          <p:nvPr>
            <p:ph type="sldNum" sz="quarter" idx="12"/>
          </p:nvPr>
        </p:nvSpPr>
        <p:spPr/>
        <p:txBody>
          <a:bodyPr/>
          <a:lstStyle/>
          <a:p>
            <a:fld id="{00000000-1234-1234-1234-123412341234}" type="slidenum">
              <a:rPr lang="en-US" smtClean="0"/>
              <a:pPr/>
              <a:t>276</a:t>
            </a:fld>
            <a:endParaRPr lang="en-US"/>
          </a:p>
        </p:txBody>
      </p:sp>
    </p:spTree>
    <p:extLst>
      <p:ext uri="{BB962C8B-B14F-4D97-AF65-F5344CB8AC3E}">
        <p14:creationId xmlns:p14="http://schemas.microsoft.com/office/powerpoint/2010/main" val="20367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5">
                                            <p:txEl>
                                              <p:pRg st="1" end="1"/>
                                            </p:txEl>
                                          </p:spTgt>
                                        </p:tgtEl>
                                        <p:attrNameLst>
                                          <p:attrName>style.visibility</p:attrName>
                                        </p:attrNameLst>
                                      </p:cBhvr>
                                      <p:to>
                                        <p:strVal val="visible"/>
                                      </p:to>
                                    </p:set>
                                    <p:anim calcmode="lin" valueType="num">
                                      <p:cBhvr additive="base">
                                        <p:cTn id="7" dur="500" fill="hold"/>
                                        <p:tgtEl>
                                          <p:spTgt spid="12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5">
                                            <p:txEl>
                                              <p:pRg st="2" end="2"/>
                                            </p:txEl>
                                          </p:spTgt>
                                        </p:tgtEl>
                                        <p:attrNameLst>
                                          <p:attrName>style.visibility</p:attrName>
                                        </p:attrNameLst>
                                      </p:cBhvr>
                                      <p:to>
                                        <p:strVal val="visible"/>
                                      </p:to>
                                    </p:set>
                                    <p:anim calcmode="lin" valueType="num">
                                      <p:cBhvr additive="base">
                                        <p:cTn id="13" dur="500" fill="hold"/>
                                        <p:tgtEl>
                                          <p:spTgt spid="12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anim calcmode="lin" valueType="num">
                                      <p:cBhvr additive="base">
                                        <p:cTn id="19" dur="500" fill="hold"/>
                                        <p:tgtEl>
                                          <p:spTgt spid="12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5">
                                            <p:txEl>
                                              <p:pRg st="4" end="4"/>
                                            </p:txEl>
                                          </p:spTgt>
                                        </p:tgtEl>
                                        <p:attrNameLst>
                                          <p:attrName>style.visibility</p:attrName>
                                        </p:attrNameLst>
                                      </p:cBhvr>
                                      <p:to>
                                        <p:strVal val="visible"/>
                                      </p:to>
                                    </p:set>
                                    <p:anim calcmode="lin" valueType="num">
                                      <p:cBhvr additive="base">
                                        <p:cTn id="25" dur="500" fill="hold"/>
                                        <p:tgtEl>
                                          <p:spTgt spid="12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5">
                                            <p:txEl>
                                              <p:pRg st="5" end="5"/>
                                            </p:txEl>
                                          </p:spTgt>
                                        </p:tgtEl>
                                        <p:attrNameLst>
                                          <p:attrName>style.visibility</p:attrName>
                                        </p:attrNameLst>
                                      </p:cBhvr>
                                      <p:to>
                                        <p:strVal val="visible"/>
                                      </p:to>
                                    </p:set>
                                    <p:anim calcmode="lin" valueType="num">
                                      <p:cBhvr additive="base">
                                        <p:cTn id="31" dur="500" fill="hold"/>
                                        <p:tgtEl>
                                          <p:spTgt spid="12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774145" y="1179638"/>
            <a:ext cx="4573688" cy="494751"/>
          </a:xfrm>
          <a:prstGeom prst="rect">
            <a:avLst/>
          </a:prstGeom>
          <a:gradFill>
            <a:gsLst>
              <a:gs pos="0">
                <a:srgbClr val="0072FF"/>
              </a:gs>
              <a:gs pos="100000">
                <a:srgbClr val="00C6FF"/>
              </a:gs>
            </a:gsLst>
            <a:lin ang="2700000" scaled="1"/>
          </a:gradFill>
        </p:spPr>
        <p:txBody>
          <a:bodyPr wrap="none" rtlCol="0">
            <a:spAutoFit/>
          </a:bodyPr>
          <a:lstStyle/>
          <a:p>
            <a:r>
              <a:rPr lang="en-US" sz="2400" dirty="0" err="1">
                <a:solidFill>
                  <a:schemeClr val="bg1"/>
                </a:solidFill>
                <a:latin typeface="Arial" panose="020B0604020202020204" pitchFamily="34" charset="0"/>
                <a:ea typeface="+mn-ea"/>
                <a:cs typeface="Arial" panose="020B0604020202020204" pitchFamily="34" charset="0"/>
              </a:rPr>
              <a:t>Cân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bằng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tải</a:t>
            </a:r>
            <a:r>
              <a:rPr lang="en-US" sz="2400" dirty="0">
                <a:solidFill>
                  <a:schemeClr val="bg1"/>
                </a:solidFill>
                <a:latin typeface="Arial" panose="020B0604020202020204" pitchFamily="34" charset="0"/>
                <a:ea typeface="+mn-ea"/>
                <a:cs typeface="Arial" panose="020B0604020202020204" pitchFamily="34" charset="0"/>
              </a:rPr>
              <a:t> (Load balancing)</a:t>
            </a:r>
            <a:endParaRPr sz="2400" dirty="0">
              <a:solidFill>
                <a:schemeClr val="bg1"/>
              </a:solidFill>
              <a:latin typeface="Arial" panose="020B0604020202020204" pitchFamily="34" charset="0"/>
              <a:ea typeface="+mn-ea"/>
              <a:cs typeface="Arial" panose="020B0604020202020204" pitchFamily="34" charset="0"/>
            </a:endParaRPr>
          </a:p>
        </p:txBody>
      </p:sp>
      <p:sp>
        <p:nvSpPr>
          <p:cNvPr id="135" name="Google Shape;135;p9"/>
          <p:cNvSpPr txBox="1">
            <a:spLocks noGrp="1"/>
          </p:cNvSpPr>
          <p:nvPr>
            <p:ph idx="1"/>
          </p:nvPr>
        </p:nvSpPr>
        <p:spPr>
          <a:xfrm>
            <a:off x="774145" y="1844168"/>
            <a:ext cx="10579654" cy="4332795"/>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Một</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có</a:t>
            </a:r>
            <a:r>
              <a:rPr lang="en-US" sz="2400" dirty="0"/>
              <a:t> </a:t>
            </a:r>
            <a:r>
              <a:rPr lang="en-US" sz="2400" dirty="0" err="1"/>
              <a:t>quá</a:t>
            </a:r>
            <a:r>
              <a:rPr lang="en-US" sz="2400" dirty="0"/>
              <a:t> </a:t>
            </a:r>
            <a:r>
              <a:rPr lang="en-US" sz="2400" dirty="0" err="1"/>
              <a:t>nhiều</a:t>
            </a:r>
            <a:r>
              <a:rPr lang="en-US" sz="2400" dirty="0"/>
              <a:t> </a:t>
            </a:r>
            <a:r>
              <a:rPr lang="en-US" sz="2400" dirty="0" err="1"/>
              <a:t>tải</a:t>
            </a:r>
            <a:r>
              <a:rPr lang="en-US" sz="2400" dirty="0"/>
              <a:t>, </a:t>
            </a:r>
            <a:r>
              <a:rPr lang="en-US" sz="2400" dirty="0" err="1"/>
              <a:t>trong</a:t>
            </a:r>
            <a:r>
              <a:rPr lang="en-US" sz="2400" dirty="0"/>
              <a:t> </a:t>
            </a:r>
            <a:r>
              <a:rPr lang="en-US" sz="2400" dirty="0" err="1"/>
              <a:t>khi</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rỗi</a:t>
            </a:r>
            <a:r>
              <a:rPr lang="en-US" sz="2400" dirty="0"/>
              <a:t> =&gt; </a:t>
            </a:r>
            <a:r>
              <a:rPr lang="en-US" sz="2400" dirty="0" err="1"/>
              <a:t>Cần</a:t>
            </a:r>
            <a:r>
              <a:rPr lang="en-US" sz="2400" dirty="0"/>
              <a:t> </a:t>
            </a:r>
            <a:r>
              <a:rPr lang="en-US" sz="2400" dirty="0" err="1"/>
              <a:t>đảm</a:t>
            </a:r>
            <a:r>
              <a:rPr lang="en-US" sz="2400" dirty="0"/>
              <a:t> </a:t>
            </a:r>
            <a:r>
              <a:rPr lang="en-US" sz="2400" dirty="0" err="1"/>
              <a:t>bảo</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đều</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hiệu</a:t>
            </a:r>
            <a:r>
              <a:rPr lang="en-US" sz="2400" dirty="0"/>
              <a:t> </a:t>
            </a:r>
            <a:r>
              <a:rPr lang="en-US" sz="2400" dirty="0" err="1"/>
              <a:t>quả</a:t>
            </a:r>
            <a:r>
              <a:rPr lang="en-US" sz="2400" dirty="0"/>
              <a:t>.</a:t>
            </a:r>
            <a:endParaRPr sz="2400" dirty="0"/>
          </a:p>
          <a:p>
            <a:pPr marL="342900" indent="-342900"/>
            <a:r>
              <a:rPr lang="en-US" sz="2400" dirty="0" err="1"/>
              <a:t>Mục</a:t>
            </a:r>
            <a:r>
              <a:rPr lang="en-US" sz="2400" dirty="0"/>
              <a:t> </a:t>
            </a:r>
            <a:r>
              <a:rPr lang="en-US" sz="2400" dirty="0" err="1"/>
              <a:t>tiêu</a:t>
            </a:r>
            <a:r>
              <a:rPr lang="en-US" sz="2400" dirty="0"/>
              <a:t> </a:t>
            </a:r>
            <a:r>
              <a:rPr lang="en-US" sz="2400" dirty="0" err="1"/>
              <a:t>của</a:t>
            </a:r>
            <a:r>
              <a:rPr lang="en-US" sz="2400" dirty="0"/>
              <a:t> </a:t>
            </a:r>
            <a:r>
              <a:rPr lang="en-US" sz="2400" dirty="0" err="1"/>
              <a:t>cân</a:t>
            </a:r>
            <a:r>
              <a:rPr lang="en-US" sz="2400" dirty="0"/>
              <a:t> </a:t>
            </a:r>
            <a:r>
              <a:rPr lang="en-US" sz="2400" dirty="0" err="1"/>
              <a:t>bằng</a:t>
            </a:r>
            <a:r>
              <a:rPr lang="en-US" sz="2400" dirty="0"/>
              <a:t> </a:t>
            </a:r>
            <a:r>
              <a:rPr lang="en-US" sz="2400" dirty="0" err="1"/>
              <a:t>tải</a:t>
            </a:r>
            <a:r>
              <a:rPr lang="en-US" sz="2400" dirty="0"/>
              <a:t> </a:t>
            </a:r>
            <a:r>
              <a:rPr lang="en-US" sz="2400" dirty="0" err="1"/>
              <a:t>là</a:t>
            </a:r>
            <a:r>
              <a:rPr lang="en-US" sz="2400" dirty="0"/>
              <a:t> </a:t>
            </a:r>
            <a:r>
              <a:rPr lang="en-US" sz="2400" dirty="0" err="1"/>
              <a:t>phân</a:t>
            </a:r>
            <a:r>
              <a:rPr lang="en-US" sz="2400" dirty="0"/>
              <a:t> </a:t>
            </a:r>
            <a:r>
              <a:rPr lang="en-US" sz="2400" dirty="0" err="1"/>
              <a:t>phối</a:t>
            </a:r>
            <a:r>
              <a:rPr lang="en-US" sz="2400" dirty="0"/>
              <a:t> </a:t>
            </a:r>
            <a:r>
              <a:rPr lang="en-US" sz="2400" dirty="0" err="1"/>
              <a:t>khối</a:t>
            </a:r>
            <a:r>
              <a:rPr lang="en-US" sz="2400" dirty="0"/>
              <a:t> </a:t>
            </a:r>
            <a:r>
              <a:rPr lang="en-US" sz="2400" dirty="0" err="1"/>
              <a:t>lượng</a:t>
            </a:r>
            <a:r>
              <a:rPr lang="en-US" sz="2400" dirty="0"/>
              <a:t> </a:t>
            </a:r>
            <a:r>
              <a:rPr lang="en-US" sz="2400" dirty="0" err="1"/>
              <a:t>công</a:t>
            </a:r>
            <a:r>
              <a:rPr lang="en-US" sz="2400" dirty="0"/>
              <a:t> </a:t>
            </a:r>
            <a:r>
              <a:rPr lang="en-US" sz="2400" dirty="0" err="1"/>
              <a:t>việc</a:t>
            </a:r>
            <a:r>
              <a:rPr lang="en-US" sz="2400" dirty="0"/>
              <a:t> (workload) </a:t>
            </a:r>
            <a:r>
              <a:rPr lang="en-US" sz="2400" dirty="0" err="1"/>
              <a:t>đều</a:t>
            </a:r>
            <a:r>
              <a:rPr lang="en-US" sz="2400" dirty="0"/>
              <a:t> </a:t>
            </a:r>
            <a:r>
              <a:rPr lang="en-US" sz="2400" dirty="0" err="1"/>
              <a:t>nhau</a:t>
            </a:r>
            <a:r>
              <a:rPr lang="en-US" sz="2400" dirty="0"/>
              <a:t> </a:t>
            </a:r>
            <a:r>
              <a:rPr lang="en-US" sz="2400" dirty="0" err="1"/>
              <a:t>cho</a:t>
            </a:r>
            <a:r>
              <a:rPr lang="en-US" sz="2400" dirty="0"/>
              <a:t> </a:t>
            </a:r>
            <a:r>
              <a:rPr lang="en-US" sz="2400" dirty="0" err="1"/>
              <a:t>các</a:t>
            </a:r>
            <a:r>
              <a:rPr lang="en-US" sz="2400" dirty="0"/>
              <a:t> CPU.</a:t>
            </a:r>
            <a:endParaRPr sz="2400" dirty="0"/>
          </a:p>
          <a:p>
            <a:pPr marL="342900" indent="-342900"/>
            <a:r>
              <a:rPr lang="en-US" sz="2400" dirty="0" err="1"/>
              <a:t>Có</a:t>
            </a:r>
            <a:r>
              <a:rPr lang="en-US" sz="2400" dirty="0"/>
              <a:t> </a:t>
            </a:r>
            <a:r>
              <a:rPr lang="en-US" sz="2400" dirty="0" err="1"/>
              <a:t>hai</a:t>
            </a:r>
            <a:r>
              <a:rPr lang="en-US" sz="2400" dirty="0"/>
              <a:t> </a:t>
            </a:r>
            <a:r>
              <a:rPr lang="en-US" sz="2400" dirty="0" err="1"/>
              <a:t>cách</a:t>
            </a:r>
            <a:r>
              <a:rPr lang="en-US" sz="2400" dirty="0"/>
              <a:t> </a:t>
            </a:r>
            <a:r>
              <a:rPr lang="en-US" sz="2400" dirty="0" err="1"/>
              <a:t>cân</a:t>
            </a:r>
            <a:r>
              <a:rPr lang="en-US" sz="2400" dirty="0"/>
              <a:t> </a:t>
            </a:r>
            <a:r>
              <a:rPr lang="en-US" sz="2400" dirty="0" err="1"/>
              <a:t>bằng</a:t>
            </a:r>
            <a:r>
              <a:rPr lang="en-US" sz="2400" dirty="0"/>
              <a:t> </a:t>
            </a:r>
            <a:r>
              <a:rPr lang="en-US" sz="2400" dirty="0" err="1"/>
              <a:t>tải</a:t>
            </a:r>
            <a:r>
              <a:rPr lang="en-US" sz="2400" dirty="0"/>
              <a:t>:</a:t>
            </a:r>
            <a:endParaRPr sz="2400" dirty="0"/>
          </a:p>
          <a:p>
            <a:pPr marL="742950" lvl="1" indent="-285750">
              <a:buFont typeface="Noto Sans Symbols"/>
              <a:buChar char="▪"/>
            </a:pPr>
            <a:r>
              <a:rPr lang="en-US" sz="2000" b="1" dirty="0"/>
              <a:t>Push migration</a:t>
            </a:r>
            <a:r>
              <a:rPr lang="en-US" sz="2000" dirty="0"/>
              <a:t>: </a:t>
            </a:r>
            <a:r>
              <a:rPr lang="en-US" sz="2000" dirty="0" err="1"/>
              <a:t>Một</a:t>
            </a:r>
            <a:r>
              <a:rPr lang="en-US" sz="2000" dirty="0"/>
              <a:t> </a:t>
            </a:r>
            <a:r>
              <a:rPr lang="en-US" sz="2000" dirty="0" err="1"/>
              <a:t>tác</a:t>
            </a:r>
            <a:r>
              <a:rPr lang="en-US" sz="2000" dirty="0"/>
              <a:t> </a:t>
            </a:r>
            <a:r>
              <a:rPr lang="en-US" sz="2000" dirty="0" err="1"/>
              <a:t>vụ</a:t>
            </a:r>
            <a:r>
              <a:rPr lang="en-US" sz="2000" dirty="0"/>
              <a:t> </a:t>
            </a:r>
            <a:r>
              <a:rPr lang="en-US" sz="2000" dirty="0" err="1"/>
              <a:t>đặc</a:t>
            </a:r>
            <a:r>
              <a:rPr lang="en-US" sz="2000" dirty="0"/>
              <a:t> </a:t>
            </a:r>
            <a:r>
              <a:rPr lang="en-US" sz="2000" dirty="0" err="1"/>
              <a:t>biệt</a:t>
            </a:r>
            <a:r>
              <a:rPr lang="en-US" sz="2000" dirty="0"/>
              <a:t> </a:t>
            </a:r>
            <a:r>
              <a:rPr lang="en-US" sz="2000" dirty="0" err="1"/>
              <a:t>sẽ</a:t>
            </a:r>
            <a:r>
              <a:rPr lang="en-US" sz="2000" dirty="0"/>
              <a:t> </a:t>
            </a:r>
            <a:r>
              <a:rPr lang="en-US" sz="2000" dirty="0" err="1"/>
              <a:t>kiểm</a:t>
            </a:r>
            <a:r>
              <a:rPr lang="en-US" sz="2000" dirty="0"/>
              <a:t> </a:t>
            </a:r>
            <a:r>
              <a:rPr lang="en-US" sz="2000" dirty="0" err="1"/>
              <a:t>tra</a:t>
            </a:r>
            <a:r>
              <a:rPr lang="en-US" sz="2000" dirty="0"/>
              <a:t> </a:t>
            </a:r>
            <a:r>
              <a:rPr lang="en-US" sz="2000" dirty="0" err="1"/>
              <a:t>định</a:t>
            </a:r>
            <a:r>
              <a:rPr lang="en-US" sz="2000" dirty="0"/>
              <a:t> </a:t>
            </a:r>
            <a:r>
              <a:rPr lang="en-US" sz="2000" dirty="0" err="1"/>
              <a:t>kỳ</a:t>
            </a:r>
            <a:r>
              <a:rPr lang="en-US" sz="2000" dirty="0"/>
              <a:t> </a:t>
            </a:r>
            <a:r>
              <a:rPr lang="en-US" sz="2000" dirty="0" err="1"/>
              <a:t>tải</a:t>
            </a:r>
            <a:r>
              <a:rPr lang="en-US" sz="2000" dirty="0"/>
              <a:t> </a:t>
            </a:r>
            <a:r>
              <a:rPr lang="en-US" sz="2000" dirty="0" err="1"/>
              <a:t>của</a:t>
            </a:r>
            <a:r>
              <a:rPr lang="en-US" sz="2000" dirty="0"/>
              <a:t> </a:t>
            </a:r>
            <a:r>
              <a:rPr lang="en-US" sz="2000" dirty="0" err="1"/>
              <a:t>từng</a:t>
            </a:r>
            <a:r>
              <a:rPr lang="en-US" sz="2000" dirty="0"/>
              <a:t> CPU. </a:t>
            </a:r>
            <a:r>
              <a:rPr lang="en-US" sz="2000" dirty="0" err="1"/>
              <a:t>Nếu</a:t>
            </a:r>
            <a:r>
              <a:rPr lang="en-US" sz="2000" dirty="0"/>
              <a:t> </a:t>
            </a:r>
            <a:r>
              <a:rPr lang="en-US" sz="2000" dirty="0" err="1"/>
              <a:t>tình</a:t>
            </a:r>
            <a:r>
              <a:rPr lang="en-US" sz="2000" dirty="0"/>
              <a:t> </a:t>
            </a:r>
            <a:r>
              <a:rPr lang="en-US" sz="2000" dirty="0" err="1"/>
              <a:t>trạng</a:t>
            </a:r>
            <a:r>
              <a:rPr lang="en-US" sz="2000" dirty="0"/>
              <a:t> </a:t>
            </a:r>
            <a:r>
              <a:rPr lang="en-US" sz="2000" dirty="0" err="1"/>
              <a:t>quá</a:t>
            </a:r>
            <a:r>
              <a:rPr lang="en-US" sz="2000" dirty="0"/>
              <a:t> </a:t>
            </a:r>
            <a:r>
              <a:rPr lang="en-US" sz="2000" dirty="0" err="1"/>
              <a:t>tải</a:t>
            </a:r>
            <a:r>
              <a:rPr lang="en-US" sz="2000" dirty="0"/>
              <a:t> </a:t>
            </a:r>
            <a:r>
              <a:rPr lang="en-US" sz="2000" dirty="0" err="1"/>
              <a:t>xuất</a:t>
            </a:r>
            <a:r>
              <a:rPr lang="en-US" sz="2000" dirty="0"/>
              <a:t> </a:t>
            </a:r>
            <a:r>
              <a:rPr lang="en-US" sz="2000" dirty="0" err="1"/>
              <a:t>hiện</a:t>
            </a:r>
            <a:r>
              <a:rPr lang="en-US" sz="2000" dirty="0"/>
              <a:t>, </a:t>
            </a:r>
            <a:r>
              <a:rPr lang="en-US" sz="2000" dirty="0" err="1"/>
              <a:t>hệ</a:t>
            </a:r>
            <a:r>
              <a:rPr lang="en-US" sz="2000" dirty="0"/>
              <a:t> </a:t>
            </a:r>
            <a:r>
              <a:rPr lang="en-US" sz="2000" dirty="0" err="1"/>
              <a:t>thống</a:t>
            </a:r>
            <a:r>
              <a:rPr lang="en-US" sz="2000" dirty="0"/>
              <a:t> </a:t>
            </a:r>
            <a:r>
              <a:rPr lang="en-US" sz="2000" dirty="0" err="1"/>
              <a:t>sẽ</a:t>
            </a:r>
            <a:r>
              <a:rPr lang="en-US" sz="2000" dirty="0"/>
              <a:t> di </a:t>
            </a:r>
            <a:r>
              <a:rPr lang="en-US" sz="2000" dirty="0" err="1"/>
              <a:t>chuyển</a:t>
            </a:r>
            <a:r>
              <a:rPr lang="en-US" sz="2000" dirty="0"/>
              <a:t> (</a:t>
            </a:r>
            <a:r>
              <a:rPr lang="en-US" sz="2000" dirty="0" err="1"/>
              <a:t>đẩy</a:t>
            </a:r>
            <a:r>
              <a:rPr lang="en-US" sz="2000" dirty="0"/>
              <a:t>) </a:t>
            </a:r>
            <a:r>
              <a:rPr lang="en-US" sz="2000" dirty="0" err="1"/>
              <a:t>tác</a:t>
            </a:r>
            <a:r>
              <a:rPr lang="en-US" sz="2000" dirty="0"/>
              <a:t> </a:t>
            </a:r>
            <a:r>
              <a:rPr lang="en-US" sz="2000" dirty="0" err="1"/>
              <a:t>vụ</a:t>
            </a:r>
            <a:r>
              <a:rPr lang="en-US" sz="2000" dirty="0"/>
              <a:t> </a:t>
            </a:r>
            <a:r>
              <a:rPr lang="en-US" sz="2000" dirty="0" err="1"/>
              <a:t>từ</a:t>
            </a:r>
            <a:r>
              <a:rPr lang="en-US" sz="2000" dirty="0"/>
              <a:t> CPU </a:t>
            </a:r>
            <a:r>
              <a:rPr lang="en-US" sz="2000" dirty="0" err="1"/>
              <a:t>bị</a:t>
            </a:r>
            <a:r>
              <a:rPr lang="en-US" sz="2000" dirty="0"/>
              <a:t> </a:t>
            </a:r>
            <a:r>
              <a:rPr lang="en-US" sz="2000" dirty="0" err="1"/>
              <a:t>quá</a:t>
            </a:r>
            <a:r>
              <a:rPr lang="en-US" sz="2000" dirty="0"/>
              <a:t> </a:t>
            </a:r>
            <a:r>
              <a:rPr lang="en-US" sz="2000" dirty="0" err="1"/>
              <a:t>tải</a:t>
            </a:r>
            <a:r>
              <a:rPr lang="en-US" sz="2000" dirty="0"/>
              <a:t> sang </a:t>
            </a:r>
            <a:r>
              <a:rPr lang="en-US" sz="2000" dirty="0" err="1"/>
              <a:t>các</a:t>
            </a:r>
            <a:r>
              <a:rPr lang="en-US" sz="2000" dirty="0"/>
              <a:t> CPU </a:t>
            </a:r>
            <a:r>
              <a:rPr lang="en-US" sz="2000" dirty="0" err="1"/>
              <a:t>khác</a:t>
            </a:r>
            <a:r>
              <a:rPr lang="en-US" sz="2000" dirty="0"/>
              <a:t>.</a:t>
            </a:r>
            <a:endParaRPr sz="2000" dirty="0"/>
          </a:p>
          <a:p>
            <a:pPr marL="742950" lvl="1" indent="-285750">
              <a:buFont typeface="Noto Sans Symbols"/>
              <a:buChar char="▪"/>
            </a:pPr>
            <a:r>
              <a:rPr lang="en-US" sz="2000" b="1" dirty="0"/>
              <a:t>Pull migration</a:t>
            </a:r>
            <a:r>
              <a:rPr lang="en-US" sz="2000" dirty="0"/>
              <a:t>: CPU </a:t>
            </a:r>
            <a:r>
              <a:rPr lang="en-US" sz="2000" dirty="0" err="1"/>
              <a:t>rỗi</a:t>
            </a:r>
            <a:r>
              <a:rPr lang="en-US" sz="2000" dirty="0"/>
              <a:t> </a:t>
            </a:r>
            <a:r>
              <a:rPr lang="en-US" sz="2000" dirty="0" err="1"/>
              <a:t>kéo</a:t>
            </a:r>
            <a:r>
              <a:rPr lang="en-US" sz="2000" dirty="0"/>
              <a:t> (pull) </a:t>
            </a:r>
            <a:r>
              <a:rPr lang="en-US" sz="2000" dirty="0" err="1"/>
              <a:t>tác</a:t>
            </a:r>
            <a:r>
              <a:rPr lang="en-US" sz="2000" dirty="0"/>
              <a:t> </a:t>
            </a:r>
            <a:r>
              <a:rPr lang="en-US" sz="2000" dirty="0" err="1"/>
              <a:t>vụ</a:t>
            </a:r>
            <a:r>
              <a:rPr lang="en-US" sz="2000" dirty="0"/>
              <a:t> </a:t>
            </a:r>
            <a:r>
              <a:rPr lang="en-US" sz="2000" dirty="0" err="1"/>
              <a:t>đang</a:t>
            </a:r>
            <a:r>
              <a:rPr lang="en-US" sz="2000" dirty="0"/>
              <a:t> </a:t>
            </a:r>
            <a:r>
              <a:rPr lang="en-US" sz="2000" dirty="0" err="1"/>
              <a:t>chờ</a:t>
            </a:r>
            <a:r>
              <a:rPr lang="en-US" sz="2000" dirty="0"/>
              <a:t> </a:t>
            </a:r>
            <a:r>
              <a:rPr lang="en-US" sz="2000" dirty="0" err="1"/>
              <a:t>từ</a:t>
            </a:r>
            <a:r>
              <a:rPr lang="en-US" sz="2000" dirty="0"/>
              <a:t> CPU </a:t>
            </a:r>
            <a:r>
              <a:rPr lang="en-US" sz="2000" dirty="0" err="1"/>
              <a:t>bận</a:t>
            </a:r>
            <a:r>
              <a:rPr lang="en-US" sz="2000" dirty="0"/>
              <a:t>. </a:t>
            </a:r>
            <a:endParaRPr sz="2000" dirty="0"/>
          </a:p>
        </p:txBody>
      </p:sp>
      <p:sp>
        <p:nvSpPr>
          <p:cNvPr id="138" name="Google Shape;138;p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D89B1164-F1F3-5B2B-DF02-0693C189674D}"/>
              </a:ext>
            </a:extLst>
          </p:cNvPr>
          <p:cNvSpPr>
            <a:spLocks noGrp="1"/>
          </p:cNvSpPr>
          <p:nvPr>
            <p:ph type="sldNum" sz="quarter" idx="12"/>
          </p:nvPr>
        </p:nvSpPr>
        <p:spPr/>
        <p:txBody>
          <a:bodyPr/>
          <a:lstStyle/>
          <a:p>
            <a:fld id="{00000000-1234-1234-1234-123412341234}" type="slidenum">
              <a:rPr lang="en-US" smtClean="0"/>
              <a:pPr/>
              <a:t>277</a:t>
            </a:fld>
            <a:endParaRPr lang="en-US"/>
          </a:p>
        </p:txBody>
      </p:sp>
      <p:sp>
        <p:nvSpPr>
          <p:cNvPr id="3" name="Google Shape;124;p8">
            <a:extLst>
              <a:ext uri="{FF2B5EF4-FFF2-40B4-BE49-F238E27FC236}">
                <a16:creationId xmlns:a16="http://schemas.microsoft.com/office/drawing/2014/main" id="{C9F8A01C-409E-B10E-56A3-FFB4A81420E9}"/>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endParaRPr lang="en-US" dirty="0"/>
          </a:p>
        </p:txBody>
      </p:sp>
    </p:spTree>
    <p:extLst>
      <p:ext uri="{BB962C8B-B14F-4D97-AF65-F5344CB8AC3E}">
        <p14:creationId xmlns:p14="http://schemas.microsoft.com/office/powerpoint/2010/main" val="23621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 calcmode="lin" valueType="num">
                                      <p:cBhvr additive="base">
                                        <p:cTn id="7" dur="500" fill="hold"/>
                                        <p:tgtEl>
                                          <p:spTgt spid="1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5">
                                            <p:txEl>
                                              <p:pRg st="1" end="1"/>
                                            </p:txEl>
                                          </p:spTgt>
                                        </p:tgtEl>
                                        <p:attrNameLst>
                                          <p:attrName>style.visibility</p:attrName>
                                        </p:attrNameLst>
                                      </p:cBhvr>
                                      <p:to>
                                        <p:strVal val="visible"/>
                                      </p:to>
                                    </p:set>
                                    <p:anim calcmode="lin" valueType="num">
                                      <p:cBhvr additive="base">
                                        <p:cTn id="13" dur="500" fill="hold"/>
                                        <p:tgtEl>
                                          <p:spTgt spid="13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5">
                                            <p:txEl>
                                              <p:pRg st="2" end="2"/>
                                            </p:txEl>
                                          </p:spTgt>
                                        </p:tgtEl>
                                        <p:attrNameLst>
                                          <p:attrName>style.visibility</p:attrName>
                                        </p:attrNameLst>
                                      </p:cBhvr>
                                      <p:to>
                                        <p:strVal val="visible"/>
                                      </p:to>
                                    </p:set>
                                    <p:anim calcmode="lin" valueType="num">
                                      <p:cBhvr additive="base">
                                        <p:cTn id="19" dur="500" fill="hold"/>
                                        <p:tgtEl>
                                          <p:spTgt spid="13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5">
                                            <p:txEl>
                                              <p:pRg st="3" end="3"/>
                                            </p:txEl>
                                          </p:spTgt>
                                        </p:tgtEl>
                                        <p:attrNameLst>
                                          <p:attrName>style.visibility</p:attrName>
                                        </p:attrNameLst>
                                      </p:cBhvr>
                                      <p:to>
                                        <p:strVal val="visible"/>
                                      </p:to>
                                    </p:set>
                                    <p:anim calcmode="lin" valueType="num">
                                      <p:cBhvr additive="base">
                                        <p:cTn id="25" dur="500" fill="hold"/>
                                        <p:tgtEl>
                                          <p:spTgt spid="13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5">
                                            <p:txEl>
                                              <p:pRg st="4" end="4"/>
                                            </p:txEl>
                                          </p:spTgt>
                                        </p:tgtEl>
                                        <p:attrNameLst>
                                          <p:attrName>style.visibility</p:attrName>
                                        </p:attrNameLst>
                                      </p:cBhvr>
                                      <p:to>
                                        <p:strVal val="visible"/>
                                      </p:to>
                                    </p:set>
                                    <p:anim calcmode="lin" valueType="num">
                                      <p:cBhvr additive="base">
                                        <p:cTn id="31" dur="500" fill="hold"/>
                                        <p:tgtEl>
                                          <p:spTgt spid="13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774145" y="1169204"/>
            <a:ext cx="2784737" cy="494751"/>
          </a:xfrm>
          <a:prstGeom prst="rect">
            <a:avLst/>
          </a:prstGeo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Processor affinity</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144" name="Google Shape;144;p10"/>
          <p:cNvSpPr txBox="1">
            <a:spLocks noGrp="1"/>
          </p:cNvSpPr>
          <p:nvPr>
            <p:ph idx="1"/>
          </p:nvPr>
        </p:nvSpPr>
        <p:spPr>
          <a:xfrm>
            <a:off x="774145" y="1823299"/>
            <a:ext cx="10579654" cy="4137315"/>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a:t>Khi </a:t>
            </a:r>
            <a:r>
              <a:rPr lang="en-US" sz="2400" dirty="0" err="1"/>
              <a:t>một</a:t>
            </a:r>
            <a:r>
              <a:rPr lang="en-US" sz="2400" dirty="0"/>
              <a:t> </a:t>
            </a:r>
            <a:r>
              <a:rPr lang="en-US" sz="2400" dirty="0" err="1"/>
              <a:t>tác</a:t>
            </a:r>
            <a:r>
              <a:rPr lang="en-US" sz="2400" dirty="0"/>
              <a:t> </a:t>
            </a:r>
            <a:r>
              <a:rPr lang="en-US" sz="2400" dirty="0" err="1"/>
              <a:t>vụ</a:t>
            </a:r>
            <a:r>
              <a:rPr lang="en-US" sz="2400" dirty="0"/>
              <a:t> </a:t>
            </a:r>
            <a:r>
              <a:rPr lang="en-US" sz="2400" dirty="0" err="1"/>
              <a:t>chạy</a:t>
            </a:r>
            <a:r>
              <a:rPr lang="en-US" sz="2400" dirty="0"/>
              <a:t> </a:t>
            </a:r>
            <a:r>
              <a:rPr lang="en-US" sz="2400" dirty="0" err="1"/>
              <a:t>trên</a:t>
            </a:r>
            <a:r>
              <a:rPr lang="en-US" sz="2400" dirty="0"/>
              <a:t> </a:t>
            </a:r>
            <a:r>
              <a:rPr lang="en-US" sz="2400" dirty="0" err="1"/>
              <a:t>một</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bộ</a:t>
            </a:r>
            <a:r>
              <a:rPr lang="en-US" sz="2400" dirty="0"/>
              <a:t> </a:t>
            </a:r>
            <a:r>
              <a:rPr lang="en-US" sz="2400" dirty="0" err="1"/>
              <a:t>nhớ</a:t>
            </a:r>
            <a:r>
              <a:rPr lang="en-US" sz="2400" dirty="0"/>
              <a:t> </a:t>
            </a:r>
            <a:r>
              <a:rPr lang="en-US" sz="2400" dirty="0" err="1"/>
              <a:t>đệm</a:t>
            </a:r>
            <a:r>
              <a:rPr lang="en-US" sz="2400" dirty="0"/>
              <a:t> (cache) </a:t>
            </a:r>
            <a:r>
              <a:rPr lang="en-US" sz="2400" dirty="0" err="1"/>
              <a:t>của</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đó</a:t>
            </a:r>
            <a:r>
              <a:rPr lang="en-US" sz="2400" dirty="0"/>
              <a:t> </a:t>
            </a:r>
            <a:r>
              <a:rPr lang="en-US" sz="2400" dirty="0" err="1"/>
              <a:t>lưu</a:t>
            </a:r>
            <a:r>
              <a:rPr lang="en-US" sz="2400" dirty="0"/>
              <a:t> </a:t>
            </a:r>
            <a:r>
              <a:rPr lang="en-US" sz="2400" dirty="0" err="1"/>
              <a:t>trữ</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truy</a:t>
            </a:r>
            <a:r>
              <a:rPr lang="en-US" sz="2400" dirty="0"/>
              <a:t> </a:t>
            </a:r>
            <a:r>
              <a:rPr lang="en-US" sz="2400" dirty="0" err="1"/>
              <a:t>xuất</a:t>
            </a:r>
            <a:r>
              <a:rPr lang="en-US" sz="2400" dirty="0"/>
              <a:t> </a:t>
            </a:r>
            <a:r>
              <a:rPr lang="en-US" sz="2400" dirty="0" err="1"/>
              <a:t>bởi</a:t>
            </a:r>
            <a:r>
              <a:rPr lang="en-US" sz="2400" dirty="0"/>
              <a:t> </a:t>
            </a:r>
            <a:r>
              <a:rPr lang="en-US" sz="2400" dirty="0" err="1"/>
              <a:t>tác</a:t>
            </a:r>
            <a:r>
              <a:rPr lang="en-US" sz="2400" dirty="0"/>
              <a:t> </a:t>
            </a:r>
            <a:r>
              <a:rPr lang="en-US" sz="2400" dirty="0" err="1"/>
              <a:t>vụ</a:t>
            </a:r>
            <a:r>
              <a:rPr lang="en-US" sz="2400" dirty="0"/>
              <a:t> =&gt; </a:t>
            </a:r>
            <a:r>
              <a:rPr lang="en-US" sz="2400" dirty="0" err="1"/>
              <a:t>tác</a:t>
            </a:r>
            <a:r>
              <a:rPr lang="en-US" sz="2400" dirty="0"/>
              <a:t> </a:t>
            </a:r>
            <a:r>
              <a:rPr lang="en-US" sz="2400" dirty="0" err="1"/>
              <a:t>vụ</a:t>
            </a:r>
            <a:r>
              <a:rPr lang="en-US" sz="2400" dirty="0"/>
              <a:t> </a:t>
            </a:r>
            <a:r>
              <a:rPr lang="en-US" sz="2400" dirty="0" err="1"/>
              <a:t>có</a:t>
            </a:r>
            <a:r>
              <a:rPr lang="en-US" sz="2400" dirty="0"/>
              <a:t> </a:t>
            </a:r>
            <a:r>
              <a:rPr lang="en-US" sz="2400" dirty="0" err="1"/>
              <a:t>tính</a:t>
            </a:r>
            <a:r>
              <a:rPr lang="en-US" sz="2400" dirty="0"/>
              <a:t> </a:t>
            </a:r>
            <a:r>
              <a:rPr lang="en-US" sz="2400" dirty="0" err="1"/>
              <a:t>liên</a:t>
            </a:r>
            <a:r>
              <a:rPr lang="en-US" sz="2400" dirty="0"/>
              <a:t> </a:t>
            </a:r>
            <a:r>
              <a:rPr lang="en-US" sz="2400" dirty="0" err="1"/>
              <a:t>kết</a:t>
            </a:r>
            <a:r>
              <a:rPr lang="en-US" sz="2400" dirty="0"/>
              <a:t> </a:t>
            </a:r>
            <a:r>
              <a:rPr lang="en-US" sz="2400" dirty="0" err="1"/>
              <a:t>với</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(processor affinity).</a:t>
            </a:r>
            <a:endParaRPr sz="2400" dirty="0"/>
          </a:p>
          <a:p>
            <a:pPr marL="342900" indent="-342900"/>
            <a:r>
              <a:rPr lang="en-US" sz="2400" dirty="0" err="1"/>
              <a:t>Cân</a:t>
            </a:r>
            <a:r>
              <a:rPr lang="en-US" sz="2400" dirty="0"/>
              <a:t> </a:t>
            </a:r>
            <a:r>
              <a:rPr lang="en-US" sz="2400" dirty="0" err="1"/>
              <a:t>bằng</a:t>
            </a:r>
            <a:r>
              <a:rPr lang="en-US" sz="2400" dirty="0"/>
              <a:t> </a:t>
            </a:r>
            <a:r>
              <a:rPr lang="en-US" sz="2400" dirty="0" err="1"/>
              <a:t>tải</a:t>
            </a:r>
            <a:r>
              <a:rPr lang="en-US" sz="2400" dirty="0"/>
              <a:t> </a:t>
            </a:r>
            <a:r>
              <a:rPr lang="en-US" sz="2400" dirty="0" err="1"/>
              <a:t>sẽ</a:t>
            </a:r>
            <a:r>
              <a:rPr lang="en-US" sz="2400" dirty="0"/>
              <a:t> </a:t>
            </a:r>
            <a:r>
              <a:rPr lang="en-US" sz="2400" dirty="0" err="1"/>
              <a:t>ảnh</a:t>
            </a:r>
            <a:r>
              <a:rPr lang="en-US" sz="2400" dirty="0"/>
              <a:t> </a:t>
            </a:r>
            <a:r>
              <a:rPr lang="en-US" sz="2400" dirty="0" err="1"/>
              <a:t>hưởng</a:t>
            </a:r>
            <a:r>
              <a:rPr lang="en-US" sz="2400" dirty="0"/>
              <a:t> </a:t>
            </a:r>
            <a:r>
              <a:rPr lang="en-US" sz="2400" dirty="0" err="1"/>
              <a:t>đến</a:t>
            </a:r>
            <a:r>
              <a:rPr lang="en-US" sz="2400" dirty="0"/>
              <a:t> processor affinity,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khi</a:t>
            </a:r>
            <a:r>
              <a:rPr lang="en-US" sz="2400" dirty="0"/>
              <a:t> </a:t>
            </a:r>
            <a:r>
              <a:rPr lang="en-US" sz="2400" dirty="0" err="1"/>
              <a:t>một</a:t>
            </a:r>
            <a:r>
              <a:rPr lang="en-US" sz="2400" dirty="0"/>
              <a:t> </a:t>
            </a:r>
            <a:r>
              <a:rPr lang="en-US" sz="2400" dirty="0" err="1"/>
              <a:t>tác</a:t>
            </a:r>
            <a:r>
              <a:rPr lang="en-US" sz="2400" dirty="0"/>
              <a:t> </a:t>
            </a:r>
            <a:r>
              <a:rPr lang="en-US" sz="2400" dirty="0" err="1"/>
              <a:t>vụ</a:t>
            </a:r>
            <a:r>
              <a:rPr lang="en-US" sz="2400" dirty="0"/>
              <a:t> </a:t>
            </a:r>
            <a:r>
              <a:rPr lang="en-US" sz="2400" dirty="0" err="1"/>
              <a:t>được</a:t>
            </a:r>
            <a:r>
              <a:rPr lang="en-US" sz="2400" dirty="0"/>
              <a:t> </a:t>
            </a:r>
            <a:r>
              <a:rPr lang="en-US" sz="2400" dirty="0" err="1"/>
              <a:t>dời</a:t>
            </a:r>
            <a:r>
              <a:rPr lang="en-US" sz="2400" dirty="0"/>
              <a:t> sang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a:t>
            </a:r>
            <a:endParaRPr sz="2400" dirty="0"/>
          </a:p>
          <a:p>
            <a:pPr marL="742950" lvl="1" indent="-285750"/>
            <a:r>
              <a:rPr lang="en-US" sz="2000" dirty="0"/>
              <a:t>Cache </a:t>
            </a:r>
            <a:r>
              <a:rPr lang="en-US" sz="2000" dirty="0" err="1"/>
              <a:t>của</a:t>
            </a:r>
            <a:r>
              <a:rPr lang="en-US" sz="2000" dirty="0"/>
              <a:t> </a:t>
            </a:r>
            <a:r>
              <a:rPr lang="en-US" sz="2000" dirty="0" err="1"/>
              <a:t>bộ</a:t>
            </a:r>
            <a:r>
              <a:rPr lang="en-US" sz="2000" dirty="0"/>
              <a:t> </a:t>
            </a:r>
            <a:r>
              <a:rPr lang="en-US" sz="2000" dirty="0" err="1"/>
              <a:t>xử</a:t>
            </a:r>
            <a:r>
              <a:rPr lang="en-US" sz="2000" dirty="0"/>
              <a:t> </a:t>
            </a:r>
            <a:r>
              <a:rPr lang="en-US" sz="2000" dirty="0" err="1"/>
              <a:t>lý</a:t>
            </a:r>
            <a:r>
              <a:rPr lang="en-US" sz="2000" dirty="0"/>
              <a:t> </a:t>
            </a:r>
            <a:r>
              <a:rPr lang="en-US" sz="2000" dirty="0" err="1"/>
              <a:t>mới</a:t>
            </a:r>
            <a:r>
              <a:rPr lang="en-US" sz="2000" dirty="0"/>
              <a:t> </a:t>
            </a:r>
            <a:r>
              <a:rPr lang="en-US" sz="2000" dirty="0" err="1"/>
              <a:t>phải</a:t>
            </a:r>
            <a:r>
              <a:rPr lang="en-US" sz="2000" dirty="0"/>
              <a:t> </a:t>
            </a:r>
            <a:r>
              <a:rPr lang="en-US" sz="2000" dirty="0" err="1"/>
              <a:t>nạp</a:t>
            </a:r>
            <a:r>
              <a:rPr lang="en-US" sz="2000" dirty="0"/>
              <a:t> </a:t>
            </a:r>
            <a:r>
              <a:rPr lang="en-US" sz="2000" dirty="0" err="1"/>
              <a:t>lại</a:t>
            </a:r>
            <a:r>
              <a:rPr lang="en-US" sz="2000" dirty="0"/>
              <a:t> (repopulate).</a:t>
            </a:r>
            <a:endParaRPr sz="2000" dirty="0"/>
          </a:p>
          <a:p>
            <a:pPr marL="742950" lvl="1" indent="-285750"/>
            <a:r>
              <a:rPr lang="en-US" sz="2000" dirty="0"/>
              <a:t>Cache </a:t>
            </a:r>
            <a:r>
              <a:rPr lang="en-US" sz="2000" dirty="0" err="1"/>
              <a:t>của</a:t>
            </a:r>
            <a:r>
              <a:rPr lang="en-US" sz="2000" dirty="0"/>
              <a:t> </a:t>
            </a:r>
            <a:r>
              <a:rPr lang="en-US" sz="2000" dirty="0" err="1"/>
              <a:t>bộ</a:t>
            </a:r>
            <a:r>
              <a:rPr lang="en-US" sz="2000" dirty="0"/>
              <a:t> </a:t>
            </a:r>
            <a:r>
              <a:rPr lang="en-US" sz="2000" dirty="0" err="1"/>
              <a:t>xử</a:t>
            </a:r>
            <a:r>
              <a:rPr lang="en-US" sz="2000" dirty="0"/>
              <a:t> </a:t>
            </a:r>
            <a:r>
              <a:rPr lang="en-US" sz="2000" dirty="0" err="1"/>
              <a:t>lý</a:t>
            </a:r>
            <a:r>
              <a:rPr lang="en-US" sz="2000" dirty="0"/>
              <a:t> </a:t>
            </a:r>
            <a:r>
              <a:rPr lang="en-US" sz="2000" dirty="0" err="1"/>
              <a:t>cũ</a:t>
            </a:r>
            <a:r>
              <a:rPr lang="en-US" sz="2000" dirty="0"/>
              <a:t> </a:t>
            </a:r>
            <a:r>
              <a:rPr lang="en-US" sz="2000" dirty="0" err="1"/>
              <a:t>phải</a:t>
            </a:r>
            <a:r>
              <a:rPr lang="en-US" sz="2000" dirty="0"/>
              <a:t> </a:t>
            </a:r>
            <a:r>
              <a:rPr lang="en-US" sz="2000" dirty="0" err="1"/>
              <a:t>được</a:t>
            </a:r>
            <a:r>
              <a:rPr lang="en-US" sz="2000" dirty="0"/>
              <a:t> </a:t>
            </a:r>
            <a:r>
              <a:rPr lang="en-US" sz="2000" dirty="0" err="1"/>
              <a:t>giải</a:t>
            </a:r>
            <a:r>
              <a:rPr lang="en-US" sz="2000" dirty="0"/>
              <a:t> </a:t>
            </a:r>
            <a:r>
              <a:rPr lang="en-US" sz="2000" dirty="0" err="1"/>
              <a:t>phóng</a:t>
            </a:r>
            <a:r>
              <a:rPr lang="en-US" sz="2000" dirty="0"/>
              <a:t> (</a:t>
            </a:r>
            <a:r>
              <a:rPr lang="en-US" sz="2000"/>
              <a:t>invalidate).</a:t>
            </a:r>
            <a:endParaRPr sz="2000" dirty="0"/>
          </a:p>
          <a:p>
            <a:pPr marL="0" indent="0">
              <a:buNone/>
            </a:pPr>
            <a:r>
              <a:rPr lang="en-US" sz="2400" dirty="0">
                <a:sym typeface="Wingdings" pitchFamily="2" charset="2"/>
              </a:rPr>
              <a:t></a:t>
            </a:r>
            <a:r>
              <a:rPr lang="en-US" sz="2400" dirty="0"/>
              <a:t> </a:t>
            </a:r>
            <a:r>
              <a:rPr lang="en-US" sz="2400" dirty="0" err="1"/>
              <a:t>Phí</a:t>
            </a:r>
            <a:r>
              <a:rPr lang="en-US" sz="2400" dirty="0"/>
              <a:t> </a:t>
            </a:r>
            <a:r>
              <a:rPr lang="en-US" sz="2400" dirty="0" err="1"/>
              <a:t>tổn</a:t>
            </a:r>
            <a:endParaRPr sz="2400" dirty="0"/>
          </a:p>
        </p:txBody>
      </p:sp>
      <p:sp>
        <p:nvSpPr>
          <p:cNvPr id="147" name="Google Shape;147;p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64BA34B-6215-73ED-AFE6-A46984BFBBF8}"/>
              </a:ext>
            </a:extLst>
          </p:cNvPr>
          <p:cNvSpPr>
            <a:spLocks noGrp="1"/>
          </p:cNvSpPr>
          <p:nvPr>
            <p:ph type="sldNum" sz="quarter" idx="12"/>
          </p:nvPr>
        </p:nvSpPr>
        <p:spPr/>
        <p:txBody>
          <a:bodyPr/>
          <a:lstStyle/>
          <a:p>
            <a:fld id="{00000000-1234-1234-1234-123412341234}" type="slidenum">
              <a:rPr lang="en-US" smtClean="0"/>
              <a:pPr/>
              <a:t>278</a:t>
            </a:fld>
            <a:endParaRPr lang="en-US"/>
          </a:p>
        </p:txBody>
      </p:sp>
      <p:sp>
        <p:nvSpPr>
          <p:cNvPr id="3" name="Google Shape;124;p8">
            <a:extLst>
              <a:ext uri="{FF2B5EF4-FFF2-40B4-BE49-F238E27FC236}">
                <a16:creationId xmlns:a16="http://schemas.microsoft.com/office/drawing/2014/main" id="{FDE6B20D-0A8D-6474-EE14-837809C2B172}"/>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endParaRPr lang="en-US" dirty="0"/>
          </a:p>
        </p:txBody>
      </p:sp>
    </p:spTree>
    <p:extLst>
      <p:ext uri="{BB962C8B-B14F-4D97-AF65-F5344CB8AC3E}">
        <p14:creationId xmlns:p14="http://schemas.microsoft.com/office/powerpoint/2010/main" val="37971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 calcmode="lin" valueType="num">
                                      <p:cBhvr additive="base">
                                        <p:cTn id="7" dur="500" fill="hold"/>
                                        <p:tgtEl>
                                          <p:spTgt spid="1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
                                            <p:txEl>
                                              <p:pRg st="1" end="1"/>
                                            </p:txEl>
                                          </p:spTgt>
                                        </p:tgtEl>
                                        <p:attrNameLst>
                                          <p:attrName>style.visibility</p:attrName>
                                        </p:attrNameLst>
                                      </p:cBhvr>
                                      <p:to>
                                        <p:strVal val="visible"/>
                                      </p:to>
                                    </p:set>
                                    <p:anim calcmode="lin" valueType="num">
                                      <p:cBhvr additive="base">
                                        <p:cTn id="13" dur="500" fill="hold"/>
                                        <p:tgtEl>
                                          <p:spTgt spid="14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4">
                                            <p:txEl>
                                              <p:pRg st="2" end="2"/>
                                            </p:txEl>
                                          </p:spTgt>
                                        </p:tgtEl>
                                        <p:attrNameLst>
                                          <p:attrName>style.visibility</p:attrName>
                                        </p:attrNameLst>
                                      </p:cBhvr>
                                      <p:to>
                                        <p:strVal val="visible"/>
                                      </p:to>
                                    </p:set>
                                    <p:anim calcmode="lin" valueType="num">
                                      <p:cBhvr additive="base">
                                        <p:cTn id="19" dur="500" fill="hold"/>
                                        <p:tgtEl>
                                          <p:spTgt spid="14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4">
                                            <p:txEl>
                                              <p:pRg st="3" end="3"/>
                                            </p:txEl>
                                          </p:spTgt>
                                        </p:tgtEl>
                                        <p:attrNameLst>
                                          <p:attrName>style.visibility</p:attrName>
                                        </p:attrNameLst>
                                      </p:cBhvr>
                                      <p:to>
                                        <p:strVal val="visible"/>
                                      </p:to>
                                    </p:set>
                                    <p:anim calcmode="lin" valueType="num">
                                      <p:cBhvr additive="base">
                                        <p:cTn id="23" dur="500" fill="hold"/>
                                        <p:tgtEl>
                                          <p:spTgt spid="14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4">
                                            <p:txEl>
                                              <p:pRg st="4" end="4"/>
                                            </p:txEl>
                                          </p:spTgt>
                                        </p:tgtEl>
                                        <p:attrNameLst>
                                          <p:attrName>style.visibility</p:attrName>
                                        </p:attrNameLst>
                                      </p:cBhvr>
                                      <p:to>
                                        <p:strVal val="visible"/>
                                      </p:to>
                                    </p:set>
                                    <p:anim calcmode="lin" valueType="num">
                                      <p:cBhvr additive="base">
                                        <p:cTn id="29" dur="500" fill="hold"/>
                                        <p:tgtEl>
                                          <p:spTgt spid="14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10"/>
          <p:cNvSpPr txBox="1">
            <a:spLocks noGrp="1"/>
          </p:cNvSpPr>
          <p:nvPr>
            <p:ph idx="1"/>
          </p:nvPr>
        </p:nvSpPr>
        <p:spPr>
          <a:xfrm>
            <a:off x="774145" y="1823299"/>
            <a:ext cx="10579654" cy="3248163"/>
          </a:xfrm>
          <a:prstGeom prst="rect">
            <a:avLst/>
          </a:prstGeom>
          <a:noFill/>
          <a:ln>
            <a:noFill/>
          </a:ln>
        </p:spPr>
        <p:txBody>
          <a:bodyPr spcFirstLastPara="1" wrap="square" lIns="91425" tIns="45700" rIns="91425" bIns="45700" anchor="t" anchorCtr="0">
            <a:noAutofit/>
          </a:bodyPr>
          <a:lstStyle/>
          <a:p>
            <a:pPr marL="342900" indent="-342900"/>
            <a:r>
              <a:rPr lang="vi-VN" dirty="0"/>
              <a:t>Có 2 dạng liên kết:</a:t>
            </a:r>
          </a:p>
          <a:p>
            <a:pPr marL="742950" lvl="1" indent="-285750"/>
            <a:r>
              <a:rPr lang="vi-VN" b="1" dirty="0"/>
              <a:t>Liên kết mềm (Soft affinity)</a:t>
            </a:r>
            <a:r>
              <a:rPr lang="vi-VN" dirty="0"/>
              <a:t>: Hệ thống sẽ cố giữ tác vụ chỉ chạy trên bộ xử lý đó (nhưng không đảm bảo).</a:t>
            </a:r>
          </a:p>
          <a:p>
            <a:pPr marL="742950" lvl="1" indent="-285750"/>
            <a:r>
              <a:rPr lang="vi-VN" b="1" dirty="0"/>
              <a:t>Liên kết cứng (Hard affinity)</a:t>
            </a:r>
            <a:r>
              <a:rPr lang="vi-VN" dirty="0"/>
              <a:t>: Cho phép tiến trình chọn một tập các bộ xử lý mà nó có thể chạy trên đó.</a:t>
            </a:r>
          </a:p>
        </p:txBody>
      </p:sp>
      <p:sp>
        <p:nvSpPr>
          <p:cNvPr id="147" name="Google Shape;147;p1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64BA34B-6215-73ED-AFE6-A46984BFBBF8}"/>
              </a:ext>
            </a:extLst>
          </p:cNvPr>
          <p:cNvSpPr>
            <a:spLocks noGrp="1"/>
          </p:cNvSpPr>
          <p:nvPr>
            <p:ph type="sldNum" sz="quarter" idx="12"/>
          </p:nvPr>
        </p:nvSpPr>
        <p:spPr/>
        <p:txBody>
          <a:bodyPr/>
          <a:lstStyle/>
          <a:p>
            <a:fld id="{00000000-1234-1234-1234-123412341234}" type="slidenum">
              <a:rPr lang="en-US" smtClean="0"/>
              <a:pPr/>
              <a:t>279</a:t>
            </a:fld>
            <a:endParaRPr lang="en-US"/>
          </a:p>
        </p:txBody>
      </p:sp>
      <p:sp>
        <p:nvSpPr>
          <p:cNvPr id="5" name="Google Shape;143;p10">
            <a:extLst>
              <a:ext uri="{FF2B5EF4-FFF2-40B4-BE49-F238E27FC236}">
                <a16:creationId xmlns:a16="http://schemas.microsoft.com/office/drawing/2014/main" id="{A254CAEF-3CD4-F057-0E1C-32200CFE51CF}"/>
              </a:ext>
            </a:extLst>
          </p:cNvPr>
          <p:cNvSpPr txBox="1">
            <a:spLocks noGrp="1"/>
          </p:cNvSpPr>
          <p:nvPr>
            <p:ph type="title"/>
          </p:nvPr>
        </p:nvSpPr>
        <p:spPr>
          <a:xfrm>
            <a:off x="774145" y="1169204"/>
            <a:ext cx="2784737" cy="494751"/>
          </a:xfrm>
          <a:prstGeom prst="rect">
            <a:avLst/>
          </a:prstGeo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Processor affinity</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6" name="Google Shape;124;p8">
            <a:extLst>
              <a:ext uri="{FF2B5EF4-FFF2-40B4-BE49-F238E27FC236}">
                <a16:creationId xmlns:a16="http://schemas.microsoft.com/office/drawing/2014/main" id="{8A9EA19D-E439-F769-FAD5-EA588863F1F7}"/>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endParaRPr lang="en-US" dirty="0"/>
          </a:p>
        </p:txBody>
      </p:sp>
    </p:spTree>
    <p:extLst>
      <p:ext uri="{BB962C8B-B14F-4D97-AF65-F5344CB8AC3E}">
        <p14:creationId xmlns:p14="http://schemas.microsoft.com/office/powerpoint/2010/main" val="295096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 calcmode="lin" valueType="num">
                                      <p:cBhvr additive="base">
                                        <p:cTn id="7" dur="500" fill="hold"/>
                                        <p:tgtEl>
                                          <p:spTgt spid="1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4">
                                            <p:txEl>
                                              <p:pRg st="1" end="1"/>
                                            </p:txEl>
                                          </p:spTgt>
                                        </p:tgtEl>
                                        <p:attrNameLst>
                                          <p:attrName>style.visibility</p:attrName>
                                        </p:attrNameLst>
                                      </p:cBhvr>
                                      <p:to>
                                        <p:strVal val="visible"/>
                                      </p:to>
                                    </p:set>
                                    <p:anim calcmode="lin" valueType="num">
                                      <p:cBhvr additive="base">
                                        <p:cTn id="13" dur="500" fill="hold"/>
                                        <p:tgtEl>
                                          <p:spTgt spid="14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4">
                                            <p:txEl>
                                              <p:pRg st="2" end="2"/>
                                            </p:txEl>
                                          </p:spTgt>
                                        </p:tgtEl>
                                        <p:attrNameLst>
                                          <p:attrName>style.visibility</p:attrName>
                                        </p:attrNameLst>
                                      </p:cBhvr>
                                      <p:to>
                                        <p:strVal val="visible"/>
                                      </p:to>
                                    </p:set>
                                    <p:anim calcmode="lin" valueType="num">
                                      <p:cBhvr additive="base">
                                        <p:cTn id="19" dur="500" fill="hold"/>
                                        <p:tgtEl>
                                          <p:spTgt spid="14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a:bodyPr>
          <a:lstStyle/>
          <a:p>
            <a:r>
              <a:rPr lang="en-US" dirty="0"/>
              <a:t>KIẾN TRÚC HỆ THỐNG MÁY TÍNH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03.</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28</a:t>
            </a:fld>
            <a:endParaRPr kumimoji="1" lang="ja-JP" altLang="en-US"/>
          </a:p>
        </p:txBody>
      </p:sp>
      <p:sp>
        <p:nvSpPr>
          <p:cNvPr id="10" name="Text Placeholder 9">
            <a:extLst>
              <a:ext uri="{FF2B5EF4-FFF2-40B4-BE49-F238E27FC236}">
                <a16:creationId xmlns:a16="http://schemas.microsoft.com/office/drawing/2014/main" id="{9790E93D-9E6B-173B-6A12-43B6939C0D31}"/>
              </a:ext>
            </a:extLst>
          </p:cNvPr>
          <p:cNvSpPr>
            <a:spLocks noGrp="1"/>
          </p:cNvSpPr>
          <p:nvPr>
            <p:ph type="body" sz="quarter" idx="14"/>
          </p:nvPr>
        </p:nvSpPr>
        <p:spPr/>
        <p:txBody>
          <a:bodyPr/>
          <a:lstStyle/>
          <a:p>
            <a:r>
              <a:rPr lang="en-US" dirty="0"/>
              <a:t>3.1. </a:t>
            </a:r>
            <a:r>
              <a:rPr lang="en-US" dirty="0" err="1"/>
              <a:t>Hệ</a:t>
            </a:r>
            <a:r>
              <a:rPr lang="en-US" dirty="0"/>
              <a:t> </a:t>
            </a:r>
            <a:r>
              <a:rPr lang="en-US" dirty="0" err="1"/>
              <a:t>thống</a:t>
            </a:r>
            <a:r>
              <a:rPr lang="en-US" dirty="0"/>
              <a:t> </a:t>
            </a:r>
            <a:r>
              <a:rPr lang="en-US" dirty="0" err="1"/>
              <a:t>đơn</a:t>
            </a:r>
            <a:r>
              <a:rPr lang="en-US" dirty="0"/>
              <a:t> </a:t>
            </a:r>
            <a:r>
              <a:rPr lang="en-US" dirty="0" err="1"/>
              <a:t>bộ</a:t>
            </a:r>
            <a:r>
              <a:rPr lang="en-US" dirty="0"/>
              <a:t> </a:t>
            </a:r>
            <a:r>
              <a:rPr lang="en-US" dirty="0" err="1"/>
              <a:t>xử</a:t>
            </a:r>
            <a:r>
              <a:rPr lang="en-US" dirty="0"/>
              <a:t> </a:t>
            </a:r>
            <a:r>
              <a:rPr lang="en-US" dirty="0" err="1"/>
              <a:t>lý</a:t>
            </a:r>
            <a:endParaRPr lang="en-US" dirty="0"/>
          </a:p>
        </p:txBody>
      </p:sp>
    </p:spTree>
    <p:extLst>
      <p:ext uri="{BB962C8B-B14F-4D97-AF65-F5344CB8AC3E}">
        <p14:creationId xmlns:p14="http://schemas.microsoft.com/office/powerpoint/2010/main" val="26561932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6" name="Google Shape;156;p11" descr="A screenshot of a computer&#10;&#10;Description automatically generated"/>
          <p:cNvPicPr preferRelativeResize="0">
            <a:picLocks noGrp="1"/>
          </p:cNvPicPr>
          <p:nvPr>
            <p:ph idx="1"/>
          </p:nvPr>
        </p:nvPicPr>
        <p:blipFill rotWithShape="1">
          <a:blip r:embed="rId3">
            <a:alphaModFix/>
          </a:blip>
          <a:stretch/>
        </p:blipFill>
        <p:spPr>
          <a:xfrm>
            <a:off x="2246833" y="1843888"/>
            <a:ext cx="7634834" cy="4451798"/>
          </a:xfrm>
          <a:prstGeom prst="rect">
            <a:avLst/>
          </a:prstGeom>
          <a:noFill/>
          <a:ln>
            <a:noFill/>
          </a:ln>
        </p:spPr>
      </p:pic>
      <p:sp>
        <p:nvSpPr>
          <p:cNvPr id="155" name="Google Shape;155;p11"/>
          <p:cNvSpPr txBox="1">
            <a:spLocks noGrp="1"/>
          </p:cNvSpPr>
          <p:nvPr>
            <p:ph type="ftr" sz="quarter" idx="11"/>
          </p:nvPr>
        </p:nvSpPr>
        <p:spPr>
          <a:prstGeom prst="rect">
            <a:avLst/>
          </a:prstGeom>
          <a:noFill/>
          <a:ln>
            <a:noFill/>
          </a:ln>
        </p:spPr>
        <p:txBody>
          <a:bodyPr spcFirstLastPara="1" wrap="square" lIns="91425" tIns="45700" rIns="91425" bIns="45700" anchor="t" anchorCtr="0">
            <a:norm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AC36EC7-F68A-0220-C0B2-616308448E03}"/>
              </a:ext>
            </a:extLst>
          </p:cNvPr>
          <p:cNvSpPr>
            <a:spLocks noGrp="1"/>
          </p:cNvSpPr>
          <p:nvPr>
            <p:ph type="sldNum" sz="quarter" idx="12"/>
          </p:nvPr>
        </p:nvSpPr>
        <p:spPr/>
        <p:txBody>
          <a:bodyPr/>
          <a:lstStyle/>
          <a:p>
            <a:fld id="{00000000-1234-1234-1234-123412341234}" type="slidenum">
              <a:rPr lang="en-US" smtClean="0"/>
              <a:pPr/>
              <a:t>280</a:t>
            </a:fld>
            <a:endParaRPr lang="en-US"/>
          </a:p>
        </p:txBody>
      </p:sp>
      <p:sp>
        <p:nvSpPr>
          <p:cNvPr id="5" name="Google Shape;143;p10">
            <a:extLst>
              <a:ext uri="{FF2B5EF4-FFF2-40B4-BE49-F238E27FC236}">
                <a16:creationId xmlns:a16="http://schemas.microsoft.com/office/drawing/2014/main" id="{8141180A-9760-E96C-910B-D4899C6A19AC}"/>
              </a:ext>
            </a:extLst>
          </p:cNvPr>
          <p:cNvSpPr txBox="1">
            <a:spLocks noGrp="1"/>
          </p:cNvSpPr>
          <p:nvPr>
            <p:ph type="title"/>
          </p:nvPr>
        </p:nvSpPr>
        <p:spPr>
          <a:xfrm>
            <a:off x="774145" y="1169204"/>
            <a:ext cx="2784737" cy="494751"/>
          </a:xfrm>
          <a:prstGeom prst="rect">
            <a:avLst/>
          </a:prstGeom>
          <a:gradFill>
            <a:gsLst>
              <a:gs pos="0">
                <a:srgbClr val="0072FF"/>
              </a:gs>
              <a:gs pos="100000">
                <a:srgbClr val="00C6FF"/>
              </a:gs>
            </a:gsLst>
            <a:lin ang="2700000" scaled="1"/>
          </a:gradFill>
        </p:spPr>
        <p:txBody>
          <a:bodyPr wrap="none" rtlCol="0">
            <a:spAutoFit/>
          </a:bodyPr>
          <a:lstStyle/>
          <a:p>
            <a:r>
              <a:rPr lang="en-US" sz="2400">
                <a:solidFill>
                  <a:schemeClr val="bg1"/>
                </a:solidFill>
                <a:latin typeface="Arial" panose="020B0604020202020204" pitchFamily="34" charset="0"/>
                <a:ea typeface="+mn-ea"/>
                <a:cs typeface="Arial" panose="020B0604020202020204" pitchFamily="34" charset="0"/>
              </a:rPr>
              <a:t>Processor affinity</a:t>
            </a:r>
            <a:endParaRPr lang="en-US" sz="2400" dirty="0">
              <a:solidFill>
                <a:schemeClr val="bg1"/>
              </a:solidFill>
              <a:latin typeface="Arial" panose="020B0604020202020204" pitchFamily="34" charset="0"/>
              <a:ea typeface="+mn-ea"/>
              <a:cs typeface="Arial" panose="020B0604020202020204" pitchFamily="34" charset="0"/>
            </a:endParaRPr>
          </a:p>
        </p:txBody>
      </p:sp>
      <p:sp>
        <p:nvSpPr>
          <p:cNvPr id="6" name="Google Shape;124;p8">
            <a:extLst>
              <a:ext uri="{FF2B5EF4-FFF2-40B4-BE49-F238E27FC236}">
                <a16:creationId xmlns:a16="http://schemas.microsoft.com/office/drawing/2014/main" id="{4A03F93D-1198-6113-C0EE-1F002DEB8498}"/>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6.2. </a:t>
            </a:r>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endParaRPr lang="en-US" dirty="0"/>
          </a:p>
        </p:txBody>
      </p:sp>
    </p:spTree>
    <p:extLst>
      <p:ext uri="{BB962C8B-B14F-4D97-AF65-F5344CB8AC3E}">
        <p14:creationId xmlns:p14="http://schemas.microsoft.com/office/powerpoint/2010/main" val="19271477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EE675-69F6-9AD9-F34D-7AB617505536}"/>
              </a:ext>
            </a:extLst>
          </p:cNvPr>
          <p:cNvSpPr>
            <a:spLocks noGrp="1"/>
          </p:cNvSpPr>
          <p:nvPr>
            <p:ph type="body" sz="quarter" idx="13"/>
          </p:nvPr>
        </p:nvSpPr>
        <p:spPr>
          <a:xfrm>
            <a:off x="1470929" y="1500876"/>
            <a:ext cx="9941071" cy="1531751"/>
          </a:xfrm>
        </p:spPr>
        <p:txBody>
          <a:bodyPr>
            <a:normAutofit fontScale="92500"/>
          </a:bodyPr>
          <a:lstStyle/>
          <a:p>
            <a:r>
              <a:rPr lang="en-VN" dirty="0"/>
              <a:t>ĐỊNH THỜI THEO THỜI GIAN THỰC</a:t>
            </a:r>
            <a:endParaRPr lang="en-US" dirty="0"/>
          </a:p>
          <a:p>
            <a:r>
              <a:rPr lang="en-US" dirty="0"/>
              <a:t>(ĐỌC THÊM)</a:t>
            </a:r>
            <a:endParaRPr lang="en-VN" dirty="0"/>
          </a:p>
        </p:txBody>
      </p:sp>
      <p:sp>
        <p:nvSpPr>
          <p:cNvPr id="3" name="Text Placeholder 2">
            <a:extLst>
              <a:ext uri="{FF2B5EF4-FFF2-40B4-BE49-F238E27FC236}">
                <a16:creationId xmlns:a16="http://schemas.microsoft.com/office/drawing/2014/main" id="{E10EFF3E-19DC-08E4-484C-EF99F29324EE}"/>
              </a:ext>
            </a:extLst>
          </p:cNvPr>
          <p:cNvSpPr>
            <a:spLocks noGrp="1"/>
          </p:cNvSpPr>
          <p:nvPr>
            <p:ph type="body" sz="quarter" idx="14"/>
          </p:nvPr>
        </p:nvSpPr>
        <p:spPr/>
        <p:txBody>
          <a:bodyPr/>
          <a:lstStyle/>
          <a:p>
            <a:endParaRPr lang="en-VN"/>
          </a:p>
        </p:txBody>
      </p:sp>
      <p:sp>
        <p:nvSpPr>
          <p:cNvPr id="4" name="Text Placeholder 3">
            <a:extLst>
              <a:ext uri="{FF2B5EF4-FFF2-40B4-BE49-F238E27FC236}">
                <a16:creationId xmlns:a16="http://schemas.microsoft.com/office/drawing/2014/main" id="{50C03E86-2DF0-3531-9898-85459B167E41}"/>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3A1077BD-9794-A287-06AF-F57354D38597}"/>
              </a:ext>
            </a:extLst>
          </p:cNvPr>
          <p:cNvSpPr>
            <a:spLocks noGrp="1"/>
          </p:cNvSpPr>
          <p:nvPr>
            <p:ph type="body" sz="quarter" idx="16"/>
          </p:nvPr>
        </p:nvSpPr>
        <p:spPr/>
        <p:txBody>
          <a:bodyPr>
            <a:normAutofit lnSpcReduction="10000"/>
          </a:bodyPr>
          <a:lstStyle/>
          <a:p>
            <a:r>
              <a:rPr lang="en-VN" dirty="0"/>
              <a:t>07.</a:t>
            </a:r>
          </a:p>
        </p:txBody>
      </p:sp>
      <p:sp>
        <p:nvSpPr>
          <p:cNvPr id="6" name="Footer Placeholder 5">
            <a:extLst>
              <a:ext uri="{FF2B5EF4-FFF2-40B4-BE49-F238E27FC236}">
                <a16:creationId xmlns:a16="http://schemas.microsoft.com/office/drawing/2014/main" id="{52F9777D-28E5-A2A7-A96E-952A4EDA34AD}"/>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AEE1DA17-1D59-AC4C-E2E6-B4569453CC4B}"/>
              </a:ext>
            </a:extLst>
          </p:cNvPr>
          <p:cNvSpPr>
            <a:spLocks noGrp="1"/>
          </p:cNvSpPr>
          <p:nvPr>
            <p:ph type="sldNum" sz="quarter" idx="12"/>
          </p:nvPr>
        </p:nvSpPr>
        <p:spPr/>
        <p:txBody>
          <a:bodyPr/>
          <a:lstStyle/>
          <a:p>
            <a:fld id="{00000000-1234-1234-1234-123412341234}" type="slidenum">
              <a:rPr lang="en-US" smtClean="0"/>
              <a:pPr/>
              <a:t>281</a:t>
            </a:fld>
            <a:endParaRPr lang="en-US"/>
          </a:p>
        </p:txBody>
      </p:sp>
    </p:spTree>
    <p:extLst>
      <p:ext uri="{BB962C8B-B14F-4D97-AF65-F5344CB8AC3E}">
        <p14:creationId xmlns:p14="http://schemas.microsoft.com/office/powerpoint/2010/main" val="18552373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3ef20def8a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dirty="0"/>
          </a:p>
        </p:txBody>
      </p:sp>
      <p:sp>
        <p:nvSpPr>
          <p:cNvPr id="329" name="Google Shape;329;g23ef20def8a_0_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Có</a:t>
            </a:r>
            <a:r>
              <a:rPr lang="en-US" dirty="0"/>
              <a:t> </a:t>
            </a:r>
            <a:r>
              <a:rPr lang="en-US" dirty="0" err="1"/>
              <a:t>nhiều</a:t>
            </a:r>
            <a:r>
              <a:rPr lang="en-US" dirty="0"/>
              <a:t> </a:t>
            </a:r>
            <a:r>
              <a:rPr lang="en-US" dirty="0" err="1"/>
              <a:t>thách</a:t>
            </a:r>
            <a:r>
              <a:rPr lang="en-US" dirty="0"/>
              <a:t> </a:t>
            </a:r>
            <a:r>
              <a:rPr lang="en-US" dirty="0" err="1"/>
              <a:t>thức</a:t>
            </a:r>
            <a:r>
              <a:rPr lang="en-US" dirty="0"/>
              <a:t> do </a:t>
            </a:r>
            <a:r>
              <a:rPr lang="en-US" dirty="0" err="1"/>
              <a:t>yêu</a:t>
            </a:r>
            <a:r>
              <a:rPr lang="en-US" dirty="0"/>
              <a:t> </a:t>
            </a:r>
            <a:r>
              <a:rPr lang="en-US" dirty="0" err="1"/>
              <a:t>cầu</a:t>
            </a:r>
            <a:r>
              <a:rPr lang="en-US" dirty="0"/>
              <a:t> </a:t>
            </a:r>
            <a:r>
              <a:rPr lang="en-US" dirty="0" err="1"/>
              <a:t>về</a:t>
            </a:r>
            <a:r>
              <a:rPr lang="en-US" dirty="0"/>
              <a:t> </a:t>
            </a:r>
            <a:r>
              <a:rPr lang="en-US" dirty="0" err="1"/>
              <a:t>tính</a:t>
            </a:r>
            <a:r>
              <a:rPr lang="en-US" dirty="0"/>
              <a:t> </a:t>
            </a:r>
            <a:r>
              <a:rPr lang="en-US" dirty="0" err="1"/>
              <a:t>chất</a:t>
            </a:r>
            <a:r>
              <a:rPr lang="en-US" dirty="0"/>
              <a:t> </a:t>
            </a:r>
            <a:r>
              <a:rPr lang="en-US" dirty="0" err="1"/>
              <a:t>thời</a:t>
            </a:r>
            <a:r>
              <a:rPr lang="en-US" dirty="0"/>
              <a:t> </a:t>
            </a:r>
            <a:r>
              <a:rPr lang="en-US" dirty="0" err="1"/>
              <a:t>gian</a:t>
            </a:r>
            <a:r>
              <a:rPr lang="en-US" dirty="0"/>
              <a:t> </a:t>
            </a:r>
            <a:r>
              <a:rPr lang="en-US" dirty="0" err="1"/>
              <a:t>thực</a:t>
            </a:r>
            <a:r>
              <a:rPr lang="en-US" dirty="0"/>
              <a:t>.</a:t>
            </a:r>
            <a:endParaRPr dirty="0"/>
          </a:p>
          <a:p>
            <a:pPr marL="342900" indent="-342900"/>
            <a:r>
              <a:rPr lang="en-US" dirty="0" err="1"/>
              <a:t>Có</a:t>
            </a:r>
            <a:r>
              <a:rPr lang="en-US" dirty="0"/>
              <a:t> 2 </a:t>
            </a:r>
            <a:r>
              <a:rPr lang="en-US" dirty="0" err="1"/>
              <a:t>dạng</a:t>
            </a:r>
            <a:r>
              <a:rPr lang="en-US" dirty="0"/>
              <a:t> </a:t>
            </a:r>
            <a:r>
              <a:rPr lang="en-US" dirty="0" err="1"/>
              <a:t>hệ</a:t>
            </a:r>
            <a:r>
              <a:rPr lang="en-US" dirty="0"/>
              <a:t> </a:t>
            </a:r>
            <a:r>
              <a:rPr lang="en-US" dirty="0" err="1"/>
              <a:t>thống</a:t>
            </a:r>
            <a:r>
              <a:rPr lang="en-US" dirty="0"/>
              <a:t> </a:t>
            </a:r>
            <a:r>
              <a:rPr lang="en-US" dirty="0" err="1"/>
              <a:t>thời</a:t>
            </a:r>
            <a:r>
              <a:rPr lang="en-US" dirty="0"/>
              <a:t> </a:t>
            </a:r>
            <a:r>
              <a:rPr lang="en-US" dirty="0" err="1"/>
              <a:t>gian</a:t>
            </a:r>
            <a:r>
              <a:rPr lang="en-US" dirty="0"/>
              <a:t> </a:t>
            </a:r>
            <a:r>
              <a:rPr lang="en-US" dirty="0" err="1"/>
              <a:t>thực</a:t>
            </a:r>
            <a:r>
              <a:rPr lang="en-US" dirty="0"/>
              <a:t>: </a:t>
            </a:r>
            <a:endParaRPr dirty="0"/>
          </a:p>
          <a:p>
            <a:pPr marL="742950" lvl="1" indent="-285750"/>
            <a:r>
              <a:rPr lang="en-US" b="1" dirty="0"/>
              <a:t>Soft real-time systems</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quan</a:t>
            </a:r>
            <a:r>
              <a:rPr lang="en-US" dirty="0"/>
              <a:t> </a:t>
            </a:r>
            <a:r>
              <a:rPr lang="en-US" dirty="0" err="1"/>
              <a:t>trọng</a:t>
            </a:r>
            <a:r>
              <a:rPr lang="en-US" dirty="0"/>
              <a:t> </a:t>
            </a:r>
            <a:r>
              <a:rPr lang="en-US" dirty="0" err="1"/>
              <a:t>sẽ</a:t>
            </a:r>
            <a:r>
              <a:rPr lang="en-US" dirty="0"/>
              <a:t> </a:t>
            </a:r>
            <a:r>
              <a:rPr lang="en-US" dirty="0" err="1"/>
              <a:t>được</a:t>
            </a:r>
            <a:r>
              <a:rPr lang="en-US" dirty="0"/>
              <a:t> </a:t>
            </a:r>
            <a:r>
              <a:rPr lang="en-US" dirty="0" err="1"/>
              <a:t>cấp</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lớn</a:t>
            </a:r>
            <a:r>
              <a:rPr lang="en-US" dirty="0"/>
              <a:t> </a:t>
            </a:r>
            <a:r>
              <a:rPr lang="en-US" dirty="0" err="1"/>
              <a:t>nhất</a:t>
            </a:r>
            <a:r>
              <a:rPr lang="en-US" dirty="0"/>
              <a:t>, </a:t>
            </a:r>
            <a:r>
              <a:rPr lang="en-US" dirty="0" err="1"/>
              <a:t>nhưng</a:t>
            </a:r>
            <a:r>
              <a:rPr lang="en-US" dirty="0"/>
              <a:t> </a:t>
            </a:r>
            <a:r>
              <a:rPr lang="en-US" dirty="0" err="1"/>
              <a:t>không</a:t>
            </a:r>
            <a:r>
              <a:rPr lang="en-US" dirty="0"/>
              <a:t> </a:t>
            </a:r>
            <a:r>
              <a:rPr lang="en-US" dirty="0" err="1"/>
              <a:t>đảm</a:t>
            </a:r>
            <a:r>
              <a:rPr lang="en-US" dirty="0"/>
              <a:t> </a:t>
            </a:r>
            <a:r>
              <a:rPr lang="en-US" dirty="0" err="1"/>
              <a:t>bảo</a:t>
            </a:r>
            <a:r>
              <a:rPr lang="en-US" dirty="0"/>
              <a:t> </a:t>
            </a:r>
            <a:r>
              <a:rPr lang="en-US" dirty="0" err="1"/>
              <a:t>bất</a:t>
            </a:r>
            <a:r>
              <a:rPr lang="en-US" dirty="0"/>
              <a:t> </a:t>
            </a:r>
            <a:r>
              <a:rPr lang="en-US" dirty="0" err="1"/>
              <a:t>cứ</a:t>
            </a:r>
            <a:r>
              <a:rPr lang="en-US" dirty="0"/>
              <a:t> </a:t>
            </a:r>
            <a:r>
              <a:rPr lang="en-US" dirty="0" err="1"/>
              <a:t>điều</a:t>
            </a:r>
            <a:r>
              <a:rPr lang="en-US" dirty="0"/>
              <a:t> </a:t>
            </a:r>
            <a:r>
              <a:rPr lang="en-US" dirty="0" err="1"/>
              <a:t>gì</a:t>
            </a:r>
            <a:r>
              <a:rPr lang="en-US" dirty="0"/>
              <a:t> </a:t>
            </a:r>
            <a:r>
              <a:rPr lang="en-US" dirty="0" err="1"/>
              <a:t>khác</a:t>
            </a:r>
            <a:r>
              <a:rPr lang="en-US" dirty="0"/>
              <a:t>. </a:t>
            </a:r>
            <a:endParaRPr dirty="0"/>
          </a:p>
          <a:p>
            <a:pPr marL="742950" lvl="1" indent="-285750"/>
            <a:r>
              <a:rPr lang="en-US" b="1" dirty="0"/>
              <a:t>Hard real-time systems</a:t>
            </a:r>
            <a:r>
              <a:rPr lang="en-US" dirty="0"/>
              <a:t>: </a:t>
            </a:r>
            <a:r>
              <a:rPr lang="en-US" dirty="0" err="1"/>
              <a:t>Tác</a:t>
            </a:r>
            <a:r>
              <a:rPr lang="en-US" dirty="0"/>
              <a:t> </a:t>
            </a:r>
            <a:r>
              <a:rPr lang="en-US" dirty="0" err="1"/>
              <a:t>vụ</a:t>
            </a:r>
            <a:r>
              <a:rPr lang="en-US" dirty="0"/>
              <a:t> </a:t>
            </a:r>
            <a:r>
              <a:rPr lang="en-US" dirty="0" err="1"/>
              <a:t>phải</a:t>
            </a:r>
            <a:r>
              <a:rPr lang="en-US" dirty="0"/>
              <a:t> </a:t>
            </a:r>
            <a:r>
              <a:rPr lang="en-US" dirty="0" err="1"/>
              <a:t>hoàn</a:t>
            </a:r>
            <a:r>
              <a:rPr lang="en-US" dirty="0"/>
              <a:t> </a:t>
            </a:r>
            <a:r>
              <a:rPr lang="en-US" dirty="0" err="1"/>
              <a:t>thành</a:t>
            </a:r>
            <a:r>
              <a:rPr lang="en-US" dirty="0"/>
              <a:t> </a:t>
            </a:r>
            <a:r>
              <a:rPr lang="en-US" dirty="0" err="1"/>
              <a:t>trong</a:t>
            </a:r>
            <a:r>
              <a:rPr lang="en-US" dirty="0"/>
              <a:t> deadline </a:t>
            </a:r>
            <a:r>
              <a:rPr lang="en-US" dirty="0" err="1"/>
              <a:t>của</a:t>
            </a:r>
            <a:r>
              <a:rPr lang="en-US" dirty="0"/>
              <a:t> </a:t>
            </a:r>
            <a:r>
              <a:rPr lang="en-US" dirty="0" err="1"/>
              <a:t>nó</a:t>
            </a:r>
            <a:r>
              <a:rPr lang="en-US" dirty="0"/>
              <a:t>.  </a:t>
            </a:r>
            <a:endParaRPr dirty="0"/>
          </a:p>
        </p:txBody>
      </p:sp>
      <p:sp>
        <p:nvSpPr>
          <p:cNvPr id="332" name="Google Shape;332;g23ef20def8a_0_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01701671-BD91-600B-8DDF-3973B0EB9EF5}"/>
              </a:ext>
            </a:extLst>
          </p:cNvPr>
          <p:cNvSpPr>
            <a:spLocks noGrp="1"/>
          </p:cNvSpPr>
          <p:nvPr>
            <p:ph type="sldNum" sz="quarter" idx="12"/>
          </p:nvPr>
        </p:nvSpPr>
        <p:spPr/>
        <p:txBody>
          <a:bodyPr/>
          <a:lstStyle/>
          <a:p>
            <a:fld id="{00000000-1234-1234-1234-123412341234}" type="slidenum">
              <a:rPr lang="en-US" smtClean="0"/>
              <a:pPr/>
              <a:t>282</a:t>
            </a:fld>
            <a:endParaRPr lang="en-US"/>
          </a:p>
        </p:txBody>
      </p:sp>
    </p:spTree>
    <p:extLst>
      <p:ext uri="{BB962C8B-B14F-4D97-AF65-F5344CB8AC3E}">
        <p14:creationId xmlns:p14="http://schemas.microsoft.com/office/powerpoint/2010/main" val="103850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anim calcmode="lin" valueType="num">
                                      <p:cBhvr additive="base">
                                        <p:cTn id="7" dur="500" fill="hold"/>
                                        <p:tgtEl>
                                          <p:spTgt spid="3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9">
                                            <p:txEl>
                                              <p:pRg st="1" end="1"/>
                                            </p:txEl>
                                          </p:spTgt>
                                        </p:tgtEl>
                                        <p:attrNameLst>
                                          <p:attrName>style.visibility</p:attrName>
                                        </p:attrNameLst>
                                      </p:cBhvr>
                                      <p:to>
                                        <p:strVal val="visible"/>
                                      </p:to>
                                    </p:set>
                                    <p:anim calcmode="lin" valueType="num">
                                      <p:cBhvr additive="base">
                                        <p:cTn id="13" dur="500" fill="hold"/>
                                        <p:tgtEl>
                                          <p:spTgt spid="3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9">
                                            <p:txEl>
                                              <p:pRg st="2" end="2"/>
                                            </p:txEl>
                                          </p:spTgt>
                                        </p:tgtEl>
                                        <p:attrNameLst>
                                          <p:attrName>style.visibility</p:attrName>
                                        </p:attrNameLst>
                                      </p:cBhvr>
                                      <p:to>
                                        <p:strVal val="visible"/>
                                      </p:to>
                                    </p:set>
                                    <p:anim calcmode="lin" valueType="num">
                                      <p:cBhvr additive="base">
                                        <p:cTn id="19" dur="500" fill="hold"/>
                                        <p:tgtEl>
                                          <p:spTgt spid="32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9">
                                            <p:txEl>
                                              <p:pRg st="3" end="3"/>
                                            </p:txEl>
                                          </p:spTgt>
                                        </p:tgtEl>
                                        <p:attrNameLst>
                                          <p:attrName>style.visibility</p:attrName>
                                        </p:attrNameLst>
                                      </p:cBhvr>
                                      <p:to>
                                        <p:strVal val="visible"/>
                                      </p:to>
                                    </p:set>
                                    <p:anim calcmode="lin" valueType="num">
                                      <p:cBhvr additive="base">
                                        <p:cTn id="25" dur="500" fill="hold"/>
                                        <p:tgtEl>
                                          <p:spTgt spid="32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23ef20def8a_0_8"/>
          <p:cNvSpPr txBox="1">
            <a:spLocks noGrp="1"/>
          </p:cNvSpPr>
          <p:nvPr>
            <p:ph type="title"/>
          </p:nvPr>
        </p:nvSpPr>
        <p:spPr>
          <a:xfrm>
            <a:off x="774145" y="1123100"/>
            <a:ext cx="7378615" cy="494751"/>
          </a:xfrm>
          <a:prstGeom prst="rect">
            <a:avLst/>
          </a:prstGeom>
          <a:gradFill>
            <a:gsLst>
              <a:gs pos="0">
                <a:srgbClr val="0072FF"/>
              </a:gs>
              <a:gs pos="100000">
                <a:srgbClr val="00C6FF"/>
              </a:gs>
            </a:gsLst>
            <a:lin ang="2700000" scaled="1"/>
          </a:gradFill>
        </p:spPr>
        <p:txBody>
          <a:bodyPr wrap="square" rtlCol="0">
            <a:spAutoFit/>
          </a:bodyPr>
          <a:lstStyle/>
          <a:p>
            <a:r>
              <a:rPr lang="en-US" sz="2400">
                <a:solidFill>
                  <a:schemeClr val="bg1"/>
                </a:solidFill>
                <a:latin typeface="Arial" panose="020B0604020202020204" pitchFamily="34" charset="0"/>
                <a:ea typeface="+mn-ea"/>
                <a:cs typeface="Arial" panose="020B0604020202020204" pitchFamily="34" charset="0"/>
              </a:rPr>
              <a:t>Định thời theo thời gian thực dựa trên độ ưu </a:t>
            </a:r>
            <a:r>
              <a:rPr lang="en-US" sz="2400" dirty="0" err="1">
                <a:solidFill>
                  <a:schemeClr val="bg1"/>
                </a:solidFill>
                <a:latin typeface="Arial" panose="020B0604020202020204" pitchFamily="34" charset="0"/>
                <a:ea typeface="+mn-ea"/>
                <a:cs typeface="Arial" panose="020B0604020202020204" pitchFamily="34" charset="0"/>
              </a:rPr>
              <a:t>tiên</a:t>
            </a:r>
            <a:endParaRPr sz="2400" dirty="0">
              <a:solidFill>
                <a:schemeClr val="bg1"/>
              </a:solidFill>
              <a:latin typeface="Arial" panose="020B0604020202020204" pitchFamily="34" charset="0"/>
              <a:ea typeface="+mn-ea"/>
              <a:cs typeface="Arial" panose="020B0604020202020204" pitchFamily="34" charset="0"/>
            </a:endParaRPr>
          </a:p>
        </p:txBody>
      </p:sp>
      <p:sp>
        <p:nvSpPr>
          <p:cNvPr id="339" name="Google Shape;339;g23ef20def8a_0_8"/>
          <p:cNvSpPr txBox="1">
            <a:spLocks noGrp="1"/>
          </p:cNvSpPr>
          <p:nvPr>
            <p:ph idx="1"/>
          </p:nvPr>
        </p:nvSpPr>
        <p:spPr>
          <a:xfrm>
            <a:off x="774145" y="1731091"/>
            <a:ext cx="10579654" cy="4172430"/>
          </a:xfrm>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Hệ</a:t>
            </a:r>
            <a:r>
              <a:rPr lang="en-US" sz="2400" dirty="0"/>
              <a:t> </a:t>
            </a:r>
            <a:r>
              <a:rPr lang="en-US" sz="2400" dirty="0" err="1"/>
              <a:t>thống</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phải</a:t>
            </a:r>
            <a:r>
              <a:rPr lang="en-US" sz="2400" dirty="0"/>
              <a:t> </a:t>
            </a:r>
            <a:r>
              <a:rPr lang="en-US" sz="2400" dirty="0" err="1"/>
              <a:t>phản</a:t>
            </a:r>
            <a:r>
              <a:rPr lang="en-US" sz="2400" dirty="0"/>
              <a:t> </a:t>
            </a:r>
            <a:r>
              <a:rPr lang="en-US" sz="2400" dirty="0" err="1"/>
              <a:t>hồi</a:t>
            </a:r>
            <a:r>
              <a:rPr lang="en-US" sz="2400" dirty="0"/>
              <a:t> </a:t>
            </a:r>
            <a:r>
              <a:rPr lang="en-US" sz="2400" dirty="0" err="1"/>
              <a:t>ngay</a:t>
            </a:r>
            <a:r>
              <a:rPr lang="en-US" sz="2400" dirty="0"/>
              <a:t> </a:t>
            </a:r>
            <a:r>
              <a:rPr lang="en-US" sz="2400" dirty="0" err="1"/>
              <a:t>lập</a:t>
            </a:r>
            <a:r>
              <a:rPr lang="en-US" sz="2400" dirty="0"/>
              <a:t> </a:t>
            </a:r>
            <a:r>
              <a:rPr lang="en-US" sz="2400" dirty="0" err="1"/>
              <a:t>tức</a:t>
            </a:r>
            <a:r>
              <a:rPr lang="en-US" sz="2400" dirty="0"/>
              <a:t> </a:t>
            </a:r>
            <a:r>
              <a:rPr lang="en-US" sz="2400" dirty="0" err="1"/>
              <a:t>yêu</a:t>
            </a:r>
            <a:r>
              <a:rPr lang="en-US" sz="2400" dirty="0"/>
              <a:t> </a:t>
            </a:r>
            <a:r>
              <a:rPr lang="en-US" sz="2400" dirty="0" err="1"/>
              <a:t>cầu</a:t>
            </a:r>
            <a:r>
              <a:rPr lang="en-US" sz="2400" dirty="0"/>
              <a:t> CPU </a:t>
            </a:r>
            <a:r>
              <a:rPr lang="en-US" sz="2400" dirty="0" err="1"/>
              <a:t>của</a:t>
            </a:r>
            <a:r>
              <a:rPr lang="en-US" sz="2400" dirty="0"/>
              <a:t> </a:t>
            </a:r>
            <a:r>
              <a:rPr lang="en-US" sz="2400" dirty="0" err="1"/>
              <a:t>một</a:t>
            </a:r>
            <a:r>
              <a:rPr lang="en-US" sz="2400" dirty="0"/>
              <a:t> </a:t>
            </a:r>
            <a:r>
              <a:rPr lang="en-US" sz="2400" dirty="0" err="1"/>
              <a:t>tiến</a:t>
            </a:r>
            <a:r>
              <a:rPr lang="en-US" sz="2400" dirty="0"/>
              <a:t> </a:t>
            </a:r>
            <a:r>
              <a:rPr lang="en-US" sz="2400" dirty="0" err="1"/>
              <a:t>trình</a:t>
            </a:r>
            <a:r>
              <a:rPr lang="en-US" sz="2400" dirty="0"/>
              <a:t> =&gt; </a:t>
            </a:r>
            <a:r>
              <a:rPr lang="en-US" sz="2400" dirty="0" err="1"/>
              <a:t>Bộ</a:t>
            </a:r>
            <a:r>
              <a:rPr lang="en-US" sz="2400" dirty="0"/>
              <a:t> </a:t>
            </a:r>
            <a:r>
              <a:rPr lang="en-US" sz="2400" dirty="0" err="1"/>
              <a:t>định</a:t>
            </a:r>
            <a:r>
              <a:rPr lang="en-US" sz="2400" dirty="0"/>
              <a:t> </a:t>
            </a:r>
            <a:r>
              <a:rPr lang="en-US" sz="2400" dirty="0" err="1"/>
              <a:t>thời</a:t>
            </a:r>
            <a:r>
              <a:rPr lang="en-US" sz="2400" dirty="0"/>
              <a:t> </a:t>
            </a:r>
            <a:r>
              <a:rPr lang="en-US" sz="2400" dirty="0" err="1"/>
              <a:t>phải</a:t>
            </a:r>
            <a:r>
              <a:rPr lang="en-US" sz="2400" dirty="0"/>
              <a:t> </a:t>
            </a:r>
            <a:r>
              <a:rPr lang="en-US" sz="2400" dirty="0" err="1"/>
              <a:t>hỗ</a:t>
            </a:r>
            <a:r>
              <a:rPr lang="en-US" sz="2400" dirty="0"/>
              <a:t> </a:t>
            </a:r>
            <a:r>
              <a:rPr lang="en-US" sz="2400" dirty="0" err="1"/>
              <a:t>trợ</a:t>
            </a:r>
            <a:r>
              <a:rPr lang="en-US" sz="2400" dirty="0"/>
              <a:t> </a:t>
            </a:r>
            <a:r>
              <a:rPr lang="en-US" sz="2400" dirty="0" err="1"/>
              <a:t>định</a:t>
            </a:r>
            <a:r>
              <a:rPr lang="en-US" sz="2400" dirty="0"/>
              <a:t> </a:t>
            </a:r>
            <a:r>
              <a:rPr lang="en-US" sz="2400" dirty="0" err="1"/>
              <a:t>thời</a:t>
            </a:r>
            <a:r>
              <a:rPr lang="en-US" sz="2400" dirty="0"/>
              <a:t> </a:t>
            </a:r>
            <a:r>
              <a:rPr lang="en-US" sz="2400" dirty="0" err="1"/>
              <a:t>theo</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với</a:t>
            </a:r>
            <a:r>
              <a:rPr lang="en-US" sz="2400" dirty="0"/>
              <a:t> </a:t>
            </a:r>
            <a:r>
              <a:rPr lang="en-US" sz="2400" dirty="0" err="1"/>
              <a:t>chế</a:t>
            </a:r>
            <a:r>
              <a:rPr lang="en-US" sz="2400" dirty="0"/>
              <a:t> </a:t>
            </a:r>
            <a:r>
              <a:rPr lang="en-US" sz="2400" dirty="0" err="1"/>
              <a:t>độ</a:t>
            </a:r>
            <a:r>
              <a:rPr lang="en-US" sz="2400" dirty="0"/>
              <a:t> </a:t>
            </a:r>
            <a:r>
              <a:rPr lang="en-US" sz="2400" dirty="0" err="1"/>
              <a:t>trưng</a:t>
            </a:r>
            <a:r>
              <a:rPr lang="en-US" sz="2400" dirty="0"/>
              <a:t> </a:t>
            </a:r>
            <a:r>
              <a:rPr lang="en-US" sz="2400" dirty="0" err="1"/>
              <a:t>dụng</a:t>
            </a:r>
            <a:r>
              <a:rPr lang="en-US" sz="2400" dirty="0"/>
              <a:t>.</a:t>
            </a:r>
            <a:endParaRPr sz="2400" dirty="0"/>
          </a:p>
          <a:p>
            <a:r>
              <a:rPr lang="en-US" sz="2400" dirty="0" err="1"/>
              <a:t>Tiến</a:t>
            </a:r>
            <a:r>
              <a:rPr lang="en-US" sz="2400" dirty="0"/>
              <a:t> </a:t>
            </a:r>
            <a:r>
              <a:rPr lang="en-US" sz="2400" dirty="0" err="1"/>
              <a:t>trình</a:t>
            </a:r>
            <a:r>
              <a:rPr lang="en-US" sz="2400" dirty="0"/>
              <a:t> </a:t>
            </a:r>
            <a:r>
              <a:rPr lang="en-US" sz="2400" dirty="0" err="1"/>
              <a:t>có</a:t>
            </a:r>
            <a:r>
              <a:rPr lang="en-US" sz="2400" dirty="0"/>
              <a:t> </a:t>
            </a:r>
            <a:r>
              <a:rPr lang="en-US" sz="2400" dirty="0" err="1"/>
              <a:t>thêm</a:t>
            </a:r>
            <a:r>
              <a:rPr lang="en-US" sz="2400" dirty="0"/>
              <a:t> </a:t>
            </a:r>
            <a:r>
              <a:rPr lang="en-US" sz="2400" dirty="0" err="1"/>
              <a:t>một</a:t>
            </a:r>
            <a:r>
              <a:rPr lang="en-US" sz="2400" dirty="0"/>
              <a:t> </a:t>
            </a:r>
            <a:r>
              <a:rPr lang="en-US" sz="2400" dirty="0" err="1"/>
              <a:t>đặc</a:t>
            </a:r>
            <a:r>
              <a:rPr lang="en-US" sz="2400" dirty="0"/>
              <a:t> </a:t>
            </a:r>
            <a:r>
              <a:rPr lang="en-US" sz="2400" dirty="0" err="1"/>
              <a:t>trưng</a:t>
            </a:r>
            <a:r>
              <a:rPr lang="en-US" sz="2400" dirty="0"/>
              <a:t> </a:t>
            </a:r>
            <a:r>
              <a:rPr lang="en-US" sz="2400" dirty="0" err="1"/>
              <a:t>mới</a:t>
            </a:r>
            <a:r>
              <a:rPr lang="en-US" sz="2400" dirty="0"/>
              <a:t>: </a:t>
            </a:r>
            <a:r>
              <a:rPr lang="en-US" sz="2400" dirty="0" err="1"/>
              <a:t>tính</a:t>
            </a:r>
            <a:r>
              <a:rPr lang="en-US" sz="2400" dirty="0"/>
              <a:t> chu </a:t>
            </a:r>
            <a:r>
              <a:rPr lang="en-US" sz="2400" dirty="0" err="1"/>
              <a:t>kỳ</a:t>
            </a:r>
            <a:r>
              <a:rPr lang="en-US" sz="2400" dirty="0"/>
              <a:t> - </a:t>
            </a:r>
            <a:r>
              <a:rPr lang="en-US" sz="2400" dirty="0" err="1"/>
              <a:t>yêu</a:t>
            </a:r>
            <a:r>
              <a:rPr lang="en-US" sz="2400" dirty="0"/>
              <a:t> </a:t>
            </a:r>
            <a:r>
              <a:rPr lang="en-US" sz="2400" dirty="0" err="1"/>
              <a:t>cầu</a:t>
            </a:r>
            <a:r>
              <a:rPr lang="en-US" sz="2400" dirty="0"/>
              <a:t> CPU </a:t>
            </a:r>
            <a:r>
              <a:rPr lang="en-US" sz="2400" dirty="0" err="1"/>
              <a:t>trong</a:t>
            </a:r>
            <a:r>
              <a:rPr lang="en-US" sz="2400" dirty="0"/>
              <a:t> </a:t>
            </a:r>
            <a:r>
              <a:rPr lang="en-US" sz="2400" dirty="0" err="1"/>
              <a:t>một</a:t>
            </a:r>
            <a:r>
              <a:rPr lang="en-US" sz="2400" dirty="0"/>
              <a:t> </a:t>
            </a:r>
            <a:r>
              <a:rPr lang="en-US" sz="2400" dirty="0" err="1"/>
              <a:t>khoảng</a:t>
            </a:r>
            <a:r>
              <a:rPr lang="en-US" sz="2400" dirty="0"/>
              <a:t> </a:t>
            </a:r>
            <a:r>
              <a:rPr lang="en-US" sz="2400" dirty="0" err="1"/>
              <a:t>thời</a:t>
            </a:r>
            <a:r>
              <a:rPr lang="en-US" sz="2400" dirty="0"/>
              <a:t> </a:t>
            </a:r>
            <a:r>
              <a:rPr lang="en-US" sz="2400" dirty="0" err="1"/>
              <a:t>gian</a:t>
            </a:r>
            <a:r>
              <a:rPr lang="en-US" sz="2400" dirty="0"/>
              <a:t> </a:t>
            </a:r>
            <a:r>
              <a:rPr lang="en-US" sz="2400" dirty="0" err="1"/>
              <a:t>cố</a:t>
            </a:r>
            <a:r>
              <a:rPr lang="en-US" sz="2400" dirty="0"/>
              <a:t> </a:t>
            </a:r>
            <a:r>
              <a:rPr lang="en-US" sz="2400" dirty="0" err="1"/>
              <a:t>định</a:t>
            </a:r>
            <a:r>
              <a:rPr lang="en-US" sz="2400" dirty="0"/>
              <a:t>.</a:t>
            </a:r>
            <a:endParaRPr sz="2400" dirty="0"/>
          </a:p>
          <a:p>
            <a:r>
              <a:rPr lang="en-US" sz="2400" dirty="0"/>
              <a:t>Khi </a:t>
            </a:r>
            <a:r>
              <a:rPr lang="en-US" sz="2400" dirty="0" err="1"/>
              <a:t>một</a:t>
            </a:r>
            <a:r>
              <a:rPr lang="en-US" sz="2400" dirty="0"/>
              <a:t> </a:t>
            </a:r>
            <a:r>
              <a:rPr lang="en-US" sz="2400" dirty="0" err="1"/>
              <a:t>tiến</a:t>
            </a:r>
            <a:r>
              <a:rPr lang="en-US" sz="2400" dirty="0"/>
              <a:t> </a:t>
            </a:r>
            <a:r>
              <a:rPr lang="en-US" sz="2400" dirty="0" err="1"/>
              <a:t>trình</a:t>
            </a:r>
            <a:r>
              <a:rPr lang="en-US" sz="2400" dirty="0"/>
              <a:t> </a:t>
            </a:r>
            <a:r>
              <a:rPr lang="en-US" sz="2400" dirty="0" err="1"/>
              <a:t>có</a:t>
            </a:r>
            <a:r>
              <a:rPr lang="en-US" sz="2400" dirty="0"/>
              <a:t> chu </a:t>
            </a:r>
            <a:r>
              <a:rPr lang="en-US" sz="2400" dirty="0" err="1"/>
              <a:t>kỳ</a:t>
            </a:r>
            <a:r>
              <a:rPr lang="en-US" sz="2400" dirty="0"/>
              <a:t> </a:t>
            </a:r>
            <a:r>
              <a:rPr lang="en-US" sz="2400" dirty="0" err="1"/>
              <a:t>yêu</a:t>
            </a:r>
            <a:r>
              <a:rPr lang="en-US" sz="2400" dirty="0"/>
              <a:t> </a:t>
            </a:r>
            <a:r>
              <a:rPr lang="en-US" sz="2400" dirty="0" err="1"/>
              <a:t>cầu</a:t>
            </a:r>
            <a:r>
              <a:rPr lang="en-US" sz="2400" dirty="0"/>
              <a:t> CPU, </a:t>
            </a:r>
            <a:r>
              <a:rPr lang="en-US" sz="2400" dirty="0" err="1"/>
              <a:t>nó</a:t>
            </a:r>
            <a:r>
              <a:rPr lang="en-US" sz="2400" dirty="0"/>
              <a:t> </a:t>
            </a:r>
            <a:r>
              <a:rPr lang="en-US" sz="2400" dirty="0" err="1"/>
              <a:t>có</a:t>
            </a:r>
            <a:r>
              <a:rPr lang="en-US" sz="2400" dirty="0"/>
              <a:t> </a:t>
            </a:r>
            <a:r>
              <a:rPr lang="en-US" sz="2400" dirty="0" err="1"/>
              <a:t>thời</a:t>
            </a:r>
            <a:r>
              <a:rPr lang="en-US" sz="2400" dirty="0"/>
              <a:t> </a:t>
            </a:r>
            <a:r>
              <a:rPr lang="en-US" sz="2400" dirty="0" err="1"/>
              <a:t>gian</a:t>
            </a:r>
            <a:r>
              <a:rPr lang="en-US" sz="2400" dirty="0"/>
              <a:t> </a:t>
            </a:r>
            <a:r>
              <a:rPr lang="en-US" sz="2400" dirty="0" err="1"/>
              <a:t>xử</a:t>
            </a:r>
            <a:r>
              <a:rPr lang="en-US" sz="2400" dirty="0"/>
              <a:t> </a:t>
            </a:r>
            <a:r>
              <a:rPr lang="en-US" sz="2400" dirty="0" err="1"/>
              <a:t>lý</a:t>
            </a:r>
            <a:r>
              <a:rPr lang="en-US" sz="2400" dirty="0"/>
              <a:t> C, </a:t>
            </a:r>
            <a:r>
              <a:rPr lang="en-US" sz="2400" dirty="0" err="1"/>
              <a:t>thời</a:t>
            </a:r>
            <a:r>
              <a:rPr lang="en-US" sz="2400" dirty="0"/>
              <a:t> </a:t>
            </a:r>
            <a:r>
              <a:rPr lang="en-US" sz="2400" dirty="0" err="1"/>
              <a:t>gian</a:t>
            </a:r>
            <a:r>
              <a:rPr lang="en-US" sz="2400" dirty="0"/>
              <a:t> deadline d (</a:t>
            </a:r>
            <a:r>
              <a:rPr lang="en-US" sz="2400" dirty="0" err="1"/>
              <a:t>thời</a:t>
            </a:r>
            <a:r>
              <a:rPr lang="en-US" sz="2400" dirty="0"/>
              <a:t> </a:t>
            </a:r>
            <a:r>
              <a:rPr lang="en-US" sz="2400" dirty="0" err="1"/>
              <a:t>gian</a:t>
            </a:r>
            <a:r>
              <a:rPr lang="en-US" sz="2400" dirty="0"/>
              <a:t> </a:t>
            </a:r>
            <a:r>
              <a:rPr lang="en-US" sz="2400" dirty="0" err="1"/>
              <a:t>nó</a:t>
            </a:r>
            <a:r>
              <a:rPr lang="en-US" sz="2400" dirty="0"/>
              <a:t> </a:t>
            </a:r>
            <a:r>
              <a:rPr lang="en-US" sz="2400" dirty="0" err="1"/>
              <a:t>sẽ</a:t>
            </a:r>
            <a:r>
              <a:rPr lang="en-US" sz="2400" dirty="0"/>
              <a:t> </a:t>
            </a:r>
            <a:r>
              <a:rPr lang="en-US" sz="2400" dirty="0" err="1"/>
              <a:t>được</a:t>
            </a:r>
            <a:r>
              <a:rPr lang="en-US" sz="2400" dirty="0"/>
              <a:t> </a:t>
            </a:r>
            <a:r>
              <a:rPr lang="en-US" sz="2400" dirty="0" err="1"/>
              <a:t>phục</a:t>
            </a:r>
            <a:r>
              <a:rPr lang="en-US" sz="2400" dirty="0"/>
              <a:t> </a:t>
            </a:r>
            <a:r>
              <a:rPr lang="en-US" sz="2400" dirty="0" err="1"/>
              <a:t>vụ</a:t>
            </a:r>
            <a:r>
              <a:rPr lang="en-US" sz="2400" dirty="0"/>
              <a:t> </a:t>
            </a:r>
            <a:r>
              <a:rPr lang="en-US" sz="2400" dirty="0" err="1"/>
              <a:t>bởi</a:t>
            </a:r>
            <a:r>
              <a:rPr lang="en-US" sz="2400" dirty="0"/>
              <a:t> CPU) </a:t>
            </a:r>
            <a:r>
              <a:rPr lang="en-US" sz="2400" dirty="0" err="1"/>
              <a:t>và</a:t>
            </a:r>
            <a:r>
              <a:rPr lang="en-US" sz="2400" dirty="0"/>
              <a:t> </a:t>
            </a:r>
            <a:r>
              <a:rPr lang="en-US" sz="2400" dirty="0" err="1"/>
              <a:t>thời</a:t>
            </a:r>
            <a:r>
              <a:rPr lang="en-US" sz="2400" dirty="0"/>
              <a:t> </a:t>
            </a:r>
            <a:r>
              <a:rPr lang="en-US" sz="2400" dirty="0" err="1"/>
              <a:t>gian</a:t>
            </a:r>
            <a:r>
              <a:rPr lang="en-US" sz="2400" dirty="0"/>
              <a:t> chu </a:t>
            </a:r>
            <a:r>
              <a:rPr lang="en-US" sz="2400" dirty="0" err="1"/>
              <a:t>kỳ</a:t>
            </a:r>
            <a:r>
              <a:rPr lang="en-US" sz="2400" dirty="0"/>
              <a:t> T. </a:t>
            </a:r>
            <a:endParaRPr sz="2400" dirty="0"/>
          </a:p>
          <a:p>
            <a:pPr lvl="1" algn="l"/>
            <a:r>
              <a:rPr lang="en-US" sz="2000" dirty="0"/>
              <a:t>0 ≤ C ≤ d ≤ T</a:t>
            </a:r>
            <a:endParaRPr sz="2000" dirty="0"/>
          </a:p>
        </p:txBody>
      </p:sp>
      <p:sp>
        <p:nvSpPr>
          <p:cNvPr id="342" name="Google Shape;342;g23ef20def8a_0_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D01DCE70-0F30-155B-5AE6-F376175F976C}"/>
              </a:ext>
            </a:extLst>
          </p:cNvPr>
          <p:cNvSpPr>
            <a:spLocks noGrp="1"/>
          </p:cNvSpPr>
          <p:nvPr>
            <p:ph type="sldNum" sz="quarter" idx="12"/>
          </p:nvPr>
        </p:nvSpPr>
        <p:spPr/>
        <p:txBody>
          <a:bodyPr/>
          <a:lstStyle/>
          <a:p>
            <a:fld id="{00000000-1234-1234-1234-123412341234}" type="slidenum">
              <a:rPr lang="en-US" smtClean="0"/>
              <a:pPr/>
              <a:t>283</a:t>
            </a:fld>
            <a:endParaRPr lang="en-US"/>
          </a:p>
        </p:txBody>
      </p:sp>
      <p:sp>
        <p:nvSpPr>
          <p:cNvPr id="3" name="Google Shape;328;g23ef20def8a_0_0">
            <a:extLst>
              <a:ext uri="{FF2B5EF4-FFF2-40B4-BE49-F238E27FC236}">
                <a16:creationId xmlns:a16="http://schemas.microsoft.com/office/drawing/2014/main" id="{94A7A73E-117C-2260-87AB-52ABCA16C11A}"/>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156811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 calcmode="lin" valueType="num">
                                      <p:cBhvr additive="base">
                                        <p:cTn id="7" dur="500" fill="hold"/>
                                        <p:tgtEl>
                                          <p:spTgt spid="3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9">
                                            <p:txEl>
                                              <p:pRg st="1" end="1"/>
                                            </p:txEl>
                                          </p:spTgt>
                                        </p:tgtEl>
                                        <p:attrNameLst>
                                          <p:attrName>style.visibility</p:attrName>
                                        </p:attrNameLst>
                                      </p:cBhvr>
                                      <p:to>
                                        <p:strVal val="visible"/>
                                      </p:to>
                                    </p:set>
                                    <p:anim calcmode="lin" valueType="num">
                                      <p:cBhvr additive="base">
                                        <p:cTn id="13" dur="500" fill="hold"/>
                                        <p:tgtEl>
                                          <p:spTgt spid="3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9">
                                            <p:txEl>
                                              <p:pRg st="2" end="2"/>
                                            </p:txEl>
                                          </p:spTgt>
                                        </p:tgtEl>
                                        <p:attrNameLst>
                                          <p:attrName>style.visibility</p:attrName>
                                        </p:attrNameLst>
                                      </p:cBhvr>
                                      <p:to>
                                        <p:strVal val="visible"/>
                                      </p:to>
                                    </p:set>
                                    <p:anim calcmode="lin" valueType="num">
                                      <p:cBhvr additive="base">
                                        <p:cTn id="19" dur="500" fill="hold"/>
                                        <p:tgtEl>
                                          <p:spTgt spid="3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39">
                                            <p:txEl>
                                              <p:pRg st="3" end="3"/>
                                            </p:txEl>
                                          </p:spTgt>
                                        </p:tgtEl>
                                        <p:attrNameLst>
                                          <p:attrName>style.visibility</p:attrName>
                                        </p:attrNameLst>
                                      </p:cBhvr>
                                      <p:to>
                                        <p:strVal val="visible"/>
                                      </p:to>
                                    </p:set>
                                    <p:anim calcmode="lin" valueType="num">
                                      <p:cBhvr additive="base">
                                        <p:cTn id="23" dur="500" fill="hold"/>
                                        <p:tgtEl>
                                          <p:spTgt spid="33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50" name="Google Shape;350;g23ef20def8a_0_1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351" name="Google Shape;351;g23ef20def8a_0_17"/>
          <p:cNvSpPr/>
          <p:nvPr/>
        </p:nvSpPr>
        <p:spPr>
          <a:xfrm>
            <a:off x="774146" y="2350021"/>
            <a:ext cx="3354266" cy="2751956"/>
          </a:xfrm>
          <a:prstGeom prst="rect">
            <a:avLst/>
          </a:prstGeom>
          <a:blipFill rotWithShape="1">
            <a:blip r:embed="rId3">
              <a:alphaModFix/>
            </a:blip>
            <a:stretch>
              <a:fillRect l="-2389" t="-859" b="-1879"/>
            </a:stretch>
          </a:blipFill>
          <a:ln>
            <a:noFill/>
          </a:ln>
        </p:spPr>
        <p:txBody>
          <a:bodyPr spcFirstLastPara="1" wrap="square" lIns="91425" tIns="45700" rIns="91425" bIns="45700" anchor="t" anchorCtr="0">
            <a:noAutofit/>
          </a:bodyPr>
          <a:lstStyle/>
          <a:p>
            <a:r>
              <a:rPr lang="en-US" sz="1800">
                <a:latin typeface="Arial" panose="020B0604020202020204" pitchFamily="34" charset="0"/>
                <a:ea typeface="Times New Roman"/>
                <a:cs typeface="Arial" panose="020B0604020202020204" pitchFamily="34" charset="0"/>
                <a:sym typeface="Times New Roman"/>
              </a:rPr>
              <a:t> </a:t>
            </a:r>
            <a:endParaRPr>
              <a:latin typeface="Arial" panose="020B0604020202020204" pitchFamily="34" charset="0"/>
              <a:cs typeface="Arial" panose="020B0604020202020204" pitchFamily="34" charset="0"/>
            </a:endParaRPr>
          </a:p>
        </p:txBody>
      </p:sp>
      <p:sp>
        <p:nvSpPr>
          <p:cNvPr id="352" name="Google Shape;352;g23ef20def8a_0_17"/>
          <p:cNvSpPr/>
          <p:nvPr/>
        </p:nvSpPr>
        <p:spPr>
          <a:xfrm>
            <a:off x="1410150" y="1942815"/>
            <a:ext cx="2082258" cy="369300"/>
          </a:xfrm>
          <a:prstGeom prst="rect">
            <a:avLst/>
          </a:prstGeom>
          <a:noFill/>
          <a:ln>
            <a:noFill/>
          </a:ln>
        </p:spPr>
        <p:txBody>
          <a:bodyPr spcFirstLastPara="1" wrap="square" lIns="91425" tIns="45700" rIns="91425" bIns="45700" anchor="t" anchorCtr="0">
            <a:noAutofit/>
          </a:bodyPr>
          <a:lstStyle/>
          <a:p>
            <a:r>
              <a:rPr lang="en-US" sz="1800" b="1" dirty="0">
                <a:solidFill>
                  <a:schemeClr val="dk1"/>
                </a:solidFill>
                <a:latin typeface="Arial" panose="020B0604020202020204" pitchFamily="34" charset="0"/>
                <a:ea typeface="Times New Roman"/>
                <a:cs typeface="Arial" panose="020B0604020202020204" pitchFamily="34" charset="0"/>
                <a:sym typeface="Times New Roman"/>
              </a:rPr>
              <a:t>Periodic tasks</a:t>
            </a:r>
            <a:endParaRPr sz="1800" b="1"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353" name="Google Shape;353;g23ef20def8a_0_17"/>
          <p:cNvSpPr/>
          <p:nvPr/>
        </p:nvSpPr>
        <p:spPr>
          <a:xfrm>
            <a:off x="5081529" y="3297295"/>
            <a:ext cx="2287247" cy="369300"/>
          </a:xfrm>
          <a:prstGeom prst="rect">
            <a:avLst/>
          </a:prstGeom>
          <a:noFill/>
          <a:ln>
            <a:noFill/>
          </a:ln>
        </p:spPr>
        <p:txBody>
          <a:bodyPr spcFirstLastPara="1" wrap="square" lIns="91425" tIns="45700" rIns="91425" bIns="45700" anchor="t" anchorCtr="0">
            <a:noAutofit/>
          </a:bodyPr>
          <a:lstStyle/>
          <a:p>
            <a:r>
              <a:rPr lang="en-US" sz="1800" b="1" dirty="0">
                <a:solidFill>
                  <a:schemeClr val="dk1"/>
                </a:solidFill>
                <a:latin typeface="Arial" panose="020B0604020202020204" pitchFamily="34" charset="0"/>
                <a:ea typeface="Times New Roman"/>
                <a:cs typeface="Arial" panose="020B0604020202020204" pitchFamily="34" charset="0"/>
                <a:sym typeface="Times New Roman"/>
              </a:rPr>
              <a:t>Aperiodic tasks</a:t>
            </a:r>
            <a:endParaRPr sz="1800" b="1"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354" name="Google Shape;354;g23ef20def8a_0_17"/>
          <p:cNvSpPr/>
          <p:nvPr/>
        </p:nvSpPr>
        <p:spPr>
          <a:xfrm>
            <a:off x="4734170" y="3704501"/>
            <a:ext cx="3041268" cy="1464908"/>
          </a:xfrm>
          <a:prstGeom prst="rect">
            <a:avLst/>
          </a:prstGeom>
          <a:blipFill rotWithShape="1">
            <a:blip r:embed="rId4">
              <a:alphaModFix/>
            </a:blip>
            <a:stretch>
              <a:fillRect l="-929" t="-1929" b="-4519"/>
            </a:stretch>
          </a:blipFill>
          <a:ln>
            <a:noFill/>
          </a:ln>
        </p:spPr>
        <p:txBody>
          <a:bodyPr spcFirstLastPara="1" wrap="square" lIns="91425" tIns="45700" rIns="91425" bIns="45700" anchor="t" anchorCtr="0">
            <a:noAutofit/>
          </a:bodyPr>
          <a:lstStyle/>
          <a:p>
            <a:r>
              <a:rPr lang="en-US" sz="1800" dirty="0">
                <a:latin typeface="Arial" panose="020B0604020202020204" pitchFamily="34" charset="0"/>
                <a:ea typeface="Times New Roman"/>
                <a:cs typeface="Arial" panose="020B0604020202020204" pitchFamily="34" charset="0"/>
                <a:sym typeface="Times New Roman"/>
              </a:rPr>
              <a:t> </a:t>
            </a:r>
            <a:endParaRPr dirty="0">
              <a:latin typeface="Arial" panose="020B0604020202020204" pitchFamily="34" charset="0"/>
              <a:cs typeface="Arial" panose="020B0604020202020204" pitchFamily="34" charset="0"/>
            </a:endParaRPr>
          </a:p>
        </p:txBody>
      </p:sp>
      <p:pic>
        <p:nvPicPr>
          <p:cNvPr id="355" name="Google Shape;355;g23ef20def8a_0_17"/>
          <p:cNvPicPr preferRelativeResize="0"/>
          <p:nvPr/>
        </p:nvPicPr>
        <p:blipFill rotWithShape="1">
          <a:blip r:embed="rId5">
            <a:alphaModFix/>
          </a:blip>
          <a:srcRect/>
          <a:stretch/>
        </p:blipFill>
        <p:spPr>
          <a:xfrm>
            <a:off x="5081529" y="1793930"/>
            <a:ext cx="5225345" cy="1424016"/>
          </a:xfrm>
          <a:prstGeom prst="rect">
            <a:avLst/>
          </a:prstGeom>
          <a:noFill/>
          <a:ln>
            <a:noFill/>
          </a:ln>
        </p:spPr>
      </p:pic>
      <p:grpSp>
        <p:nvGrpSpPr>
          <p:cNvPr id="356" name="Google Shape;356;g23ef20def8a_0_17"/>
          <p:cNvGrpSpPr/>
          <p:nvPr/>
        </p:nvGrpSpPr>
        <p:grpSpPr>
          <a:xfrm>
            <a:off x="5845618" y="5508206"/>
            <a:ext cx="2297491" cy="591000"/>
            <a:chOff x="5867400" y="5428946"/>
            <a:chExt cx="1869600" cy="591000"/>
          </a:xfrm>
        </p:grpSpPr>
        <p:sp>
          <p:nvSpPr>
            <p:cNvPr id="357" name="Google Shape;357;g23ef20def8a_0_17"/>
            <p:cNvSpPr/>
            <p:nvPr/>
          </p:nvSpPr>
          <p:spPr>
            <a:xfrm>
              <a:off x="6019960" y="5539092"/>
              <a:ext cx="1627500" cy="369300"/>
            </a:xfrm>
            <a:prstGeom prst="rect">
              <a:avLst/>
            </a:prstGeom>
            <a:noFill/>
            <a:ln>
              <a:noFill/>
            </a:ln>
          </p:spPr>
          <p:txBody>
            <a:bodyPr spcFirstLastPara="1" wrap="square" lIns="91425" tIns="45700" rIns="91425" bIns="45700" anchor="t" anchorCtr="0">
              <a:noAutofit/>
            </a:bodyPr>
            <a:lstStyle/>
            <a:p>
              <a:r>
                <a:rPr lang="en-US" sz="1600" b="1" dirty="0">
                  <a:solidFill>
                    <a:schemeClr val="dk1"/>
                  </a:solidFill>
                  <a:latin typeface="Arial" panose="020B0604020202020204" pitchFamily="34" charset="0"/>
                  <a:ea typeface="Times New Roman"/>
                  <a:cs typeface="Arial" panose="020B0604020202020204" pitchFamily="34" charset="0"/>
                  <a:sym typeface="Times New Roman"/>
                </a:rPr>
                <a:t>Sporadic tasks</a:t>
              </a:r>
              <a:endParaRPr sz="1600" b="1"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358" name="Google Shape;358;g23ef20def8a_0_17"/>
            <p:cNvSpPr/>
            <p:nvPr/>
          </p:nvSpPr>
          <p:spPr>
            <a:xfrm>
              <a:off x="5867400" y="5428946"/>
              <a:ext cx="1869600" cy="591000"/>
            </a:xfrm>
            <a:prstGeom prst="rect">
              <a:avLst/>
            </a:prstGeom>
            <a:noFill/>
            <a:ln w="25400" cap="flat" cmpd="sng">
              <a:solidFill>
                <a:srgbClr val="FF9933"/>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Arial" panose="020B0604020202020204" pitchFamily="34" charset="0"/>
                <a:ea typeface="Times New Roman"/>
                <a:cs typeface="Arial" panose="020B0604020202020204" pitchFamily="34" charset="0"/>
                <a:sym typeface="Times New Roman"/>
              </a:endParaRPr>
            </a:p>
          </p:txBody>
        </p:sp>
      </p:grpSp>
      <p:sp>
        <p:nvSpPr>
          <p:cNvPr id="359" name="Google Shape;359;g23ef20def8a_0_17"/>
          <p:cNvSpPr/>
          <p:nvPr/>
        </p:nvSpPr>
        <p:spPr>
          <a:xfrm>
            <a:off x="3711328" y="5494367"/>
            <a:ext cx="1490100" cy="684000"/>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r>
              <a:rPr lang="en-US" sz="1400" dirty="0">
                <a:solidFill>
                  <a:schemeClr val="dk1"/>
                </a:solidFill>
                <a:latin typeface="Arial" panose="020B0604020202020204" pitchFamily="34" charset="0"/>
                <a:ea typeface="Times New Roman"/>
                <a:cs typeface="Arial" panose="020B0604020202020204" pitchFamily="34" charset="0"/>
                <a:sym typeface="Times New Roman"/>
              </a:rPr>
              <a:t>Self-Study</a:t>
            </a:r>
            <a:endParaRPr sz="1400" dirty="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3" name="Slide Number Placeholder 2">
            <a:extLst>
              <a:ext uri="{FF2B5EF4-FFF2-40B4-BE49-F238E27FC236}">
                <a16:creationId xmlns:a16="http://schemas.microsoft.com/office/drawing/2014/main" id="{60BC1B12-4E4B-288C-788C-B4A9453483D8}"/>
              </a:ext>
            </a:extLst>
          </p:cNvPr>
          <p:cNvSpPr>
            <a:spLocks noGrp="1"/>
          </p:cNvSpPr>
          <p:nvPr>
            <p:ph type="sldNum" sz="quarter" idx="12"/>
          </p:nvPr>
        </p:nvSpPr>
        <p:spPr/>
        <p:txBody>
          <a:bodyPr/>
          <a:lstStyle/>
          <a:p>
            <a:fld id="{00000000-1234-1234-1234-123412341234}" type="slidenum">
              <a:rPr lang="en-US" smtClean="0"/>
              <a:pPr/>
              <a:t>284</a:t>
            </a:fld>
            <a:endParaRPr lang="en-US"/>
          </a:p>
        </p:txBody>
      </p:sp>
      <p:sp>
        <p:nvSpPr>
          <p:cNvPr id="347" name="Google Shape;347;g23ef20def8a_0_17"/>
          <p:cNvSpPr txBox="1">
            <a:spLocks noGrp="1"/>
          </p:cNvSpPr>
          <p:nvPr>
            <p:ph type="title"/>
          </p:nvPr>
        </p:nvSpPr>
        <p:spPr>
          <a:xfrm>
            <a:off x="774146" y="1154519"/>
            <a:ext cx="5480658" cy="494751"/>
          </a:xfrm>
          <a:prstGeom prst="rect">
            <a:avLst/>
          </a:prstGeom>
          <a:gradFill>
            <a:gsLst>
              <a:gs pos="0">
                <a:srgbClr val="0072FF"/>
              </a:gs>
              <a:gs pos="100000">
                <a:srgbClr val="00C6FF"/>
              </a:gs>
            </a:gsLst>
            <a:lin ang="2700000" scaled="1"/>
          </a:gradFill>
        </p:spPr>
        <p:txBody>
          <a:bodyPr wrap="square" rtlCol="0">
            <a:spAutoFit/>
          </a:bodyPr>
          <a:lstStyle/>
          <a:p>
            <a:r>
              <a:rPr lang="en-US" sz="2400" dirty="0" err="1">
                <a:solidFill>
                  <a:schemeClr val="bg1"/>
                </a:solidFill>
                <a:latin typeface="Arial" panose="020B0604020202020204" pitchFamily="34" charset="0"/>
                <a:ea typeface="+mn-ea"/>
                <a:cs typeface="Arial" panose="020B0604020202020204" pitchFamily="34" charset="0"/>
              </a:rPr>
              <a:t>Mô</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hình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vụ</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trong</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gian</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thực</a:t>
            </a:r>
            <a:endParaRPr sz="2400" dirty="0">
              <a:solidFill>
                <a:schemeClr val="bg1"/>
              </a:solidFill>
              <a:latin typeface="Arial" panose="020B0604020202020204" pitchFamily="34" charset="0"/>
              <a:ea typeface="+mn-ea"/>
              <a:cs typeface="Arial" panose="020B0604020202020204" pitchFamily="34" charset="0"/>
            </a:endParaRPr>
          </a:p>
        </p:txBody>
      </p:sp>
      <p:sp>
        <p:nvSpPr>
          <p:cNvPr id="4" name="Google Shape;328;g23ef20def8a_0_0">
            <a:extLst>
              <a:ext uri="{FF2B5EF4-FFF2-40B4-BE49-F238E27FC236}">
                <a16:creationId xmlns:a16="http://schemas.microsoft.com/office/drawing/2014/main" id="{896ECB48-5A97-F2AF-AE6E-02285AC01A56}"/>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73781634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3ef20def8a_0_33"/>
          <p:cNvSpPr txBox="1">
            <a:spLocks noGrp="1"/>
          </p:cNvSpPr>
          <p:nvPr>
            <p:ph type="title"/>
          </p:nvPr>
        </p:nvSpPr>
        <p:spPr>
          <a:xfrm>
            <a:off x="774145" y="1186982"/>
            <a:ext cx="4366473" cy="494751"/>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Các giải thuật định </a:t>
            </a:r>
            <a:r>
              <a:rPr lang="en-US" sz="2400" dirty="0" err="1">
                <a:solidFill>
                  <a:schemeClr val="bg1"/>
                </a:solidFill>
                <a:latin typeface="Arial" panose="020B0604020202020204" pitchFamily="34" charset="0"/>
                <a:ea typeface="+mn-ea"/>
                <a:cs typeface="Arial" panose="020B0604020202020204" pitchFamily="34" charset="0"/>
              </a:rPr>
              <a:t>thời</a:t>
            </a:r>
            <a:endParaRPr sz="2400" dirty="0">
              <a:solidFill>
                <a:schemeClr val="bg1"/>
              </a:solidFill>
              <a:latin typeface="Arial" panose="020B0604020202020204" pitchFamily="34" charset="0"/>
              <a:ea typeface="+mn-ea"/>
              <a:cs typeface="Arial" panose="020B0604020202020204" pitchFamily="34" charset="0"/>
            </a:endParaRPr>
          </a:p>
        </p:txBody>
      </p:sp>
      <p:sp>
        <p:nvSpPr>
          <p:cNvPr id="366" name="Google Shape;366;g23ef20def8a_0_33"/>
          <p:cNvSpPr txBox="1">
            <a:spLocks noGrp="1"/>
          </p:cNvSpPr>
          <p:nvPr>
            <p:ph idx="1"/>
          </p:nvPr>
        </p:nvSpPr>
        <p:spPr>
          <a:xfrm>
            <a:off x="774145" y="1858855"/>
            <a:ext cx="4858252" cy="1709160"/>
          </a:xfrm>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Tác</a:t>
            </a:r>
            <a:r>
              <a:rPr lang="en-US" sz="2400" dirty="0"/>
              <a:t> </a:t>
            </a:r>
            <a:r>
              <a:rPr lang="en-US" sz="2400" dirty="0" err="1"/>
              <a:t>vụ</a:t>
            </a:r>
            <a:r>
              <a:rPr lang="en-US" sz="2400" dirty="0"/>
              <a:t> chu </a:t>
            </a:r>
            <a:r>
              <a:rPr lang="en-US" sz="2400" dirty="0" err="1"/>
              <a:t>kỳ</a:t>
            </a:r>
            <a:r>
              <a:rPr lang="en-US" sz="2400" dirty="0"/>
              <a:t> - Periodic Tasks</a:t>
            </a:r>
            <a:endParaRPr sz="2400" dirty="0"/>
          </a:p>
          <a:p>
            <a:pPr lvl="1"/>
            <a:r>
              <a:rPr lang="en-US" sz="2000" dirty="0"/>
              <a:t> Rate Monotonic - RM</a:t>
            </a:r>
            <a:endParaRPr sz="2000" dirty="0"/>
          </a:p>
          <a:p>
            <a:pPr lvl="1"/>
            <a:r>
              <a:rPr lang="en-US" sz="2000" dirty="0"/>
              <a:t> Earliest Deadline First - EDF</a:t>
            </a:r>
            <a:endParaRPr sz="2000" dirty="0"/>
          </a:p>
        </p:txBody>
      </p:sp>
      <p:sp>
        <p:nvSpPr>
          <p:cNvPr id="369" name="Google Shape;369;g23ef20def8a_0_3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370" name="Google Shape;370;g23ef20def8a_0_33"/>
          <p:cNvSpPr/>
          <p:nvPr/>
        </p:nvSpPr>
        <p:spPr>
          <a:xfrm>
            <a:off x="774145" y="4417010"/>
            <a:ext cx="10643709" cy="1965863"/>
          </a:xfrm>
          <a:prstGeom prst="rect">
            <a:avLst/>
          </a:prstGeom>
          <a:noFill/>
          <a:ln>
            <a:noFill/>
          </a:ln>
        </p:spPr>
        <p:txBody>
          <a:bodyPr spcFirstLastPara="1" wrap="square" lIns="91425" tIns="45700" rIns="91425" bIns="45700" anchor="t" anchorCtr="0">
            <a:noAutofit/>
          </a:bodyPr>
          <a:lstStyle/>
          <a:p>
            <a:endParaRPr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5641199-AB2F-2748-AC9B-A3DF917A58CE}"/>
              </a:ext>
            </a:extLst>
          </p:cNvPr>
          <p:cNvSpPr>
            <a:spLocks noGrp="1"/>
          </p:cNvSpPr>
          <p:nvPr>
            <p:ph type="sldNum" sz="quarter" idx="12"/>
          </p:nvPr>
        </p:nvSpPr>
        <p:spPr/>
        <p:txBody>
          <a:bodyPr/>
          <a:lstStyle/>
          <a:p>
            <a:fld id="{00000000-1234-1234-1234-123412341234}" type="slidenum">
              <a:rPr lang="en-US" smtClean="0"/>
              <a:pPr/>
              <a:t>285</a:t>
            </a:fld>
            <a:endParaRPr lang="en-US"/>
          </a:p>
        </p:txBody>
      </p:sp>
      <p:sp>
        <p:nvSpPr>
          <p:cNvPr id="4" name="TextBox 3">
            <a:extLst>
              <a:ext uri="{FF2B5EF4-FFF2-40B4-BE49-F238E27FC236}">
                <a16:creationId xmlns:a16="http://schemas.microsoft.com/office/drawing/2014/main" id="{CCC1953F-E42B-241F-45C1-83063A214A78}"/>
              </a:ext>
            </a:extLst>
          </p:cNvPr>
          <p:cNvSpPr txBox="1"/>
          <p:nvPr/>
        </p:nvSpPr>
        <p:spPr>
          <a:xfrm>
            <a:off x="5632397" y="1858855"/>
            <a:ext cx="6097280" cy="2038956"/>
          </a:xfrm>
          <a:prstGeom prst="rect">
            <a:avLst/>
          </a:prstGeom>
          <a:noFill/>
        </p:spPr>
        <p:txBody>
          <a:bodyPr wrap="square">
            <a:spAutoFit/>
          </a:bodyPr>
          <a:lstStyle/>
          <a:p>
            <a:pPr marL="114300" indent="-228600" algn="just">
              <a:lnSpc>
                <a:spcPct val="130000"/>
              </a:lnSpc>
              <a:spcAft>
                <a:spcPts val="300"/>
              </a:spcAft>
              <a:buFont typeface="Arial" panose="020B0604020202020204" pitchFamily="34" charset="0"/>
              <a:buChar char="•"/>
            </a:pP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vụ</a:t>
            </a:r>
            <a:r>
              <a:rPr lang="en-US" sz="2400" dirty="0">
                <a:latin typeface="Arial" panose="020B0604020202020204" pitchFamily="34" charset="0"/>
                <a:cs typeface="Arial" panose="020B0604020202020204" pitchFamily="34" charset="0"/>
              </a:rPr>
              <a:t> phi chu </a:t>
            </a:r>
            <a:r>
              <a:rPr lang="en-US" sz="2400" dirty="0" err="1">
                <a:latin typeface="Arial" panose="020B0604020202020204" pitchFamily="34" charset="0"/>
                <a:cs typeface="Arial" panose="020B0604020202020204" pitchFamily="34" charset="0"/>
              </a:rPr>
              <a:t>kỳ</a:t>
            </a:r>
            <a:r>
              <a:rPr lang="en-US" sz="2400" dirty="0">
                <a:latin typeface="Arial" panose="020B0604020202020204" pitchFamily="34" charset="0"/>
                <a:cs typeface="Arial" panose="020B0604020202020204" pitchFamily="34" charset="0"/>
              </a:rPr>
              <a:t> - Aperiodic Task</a:t>
            </a:r>
          </a:p>
          <a:p>
            <a:pPr marL="914400" indent="-228600" algn="just">
              <a:lnSpc>
                <a:spcPct val="130000"/>
              </a:lnSpc>
              <a:spcBef>
                <a:spcPts val="480"/>
              </a:spcBef>
              <a:spcAft>
                <a:spcPts val="300"/>
              </a:spcAft>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Total Bandwidth Server – TBS</a:t>
            </a:r>
          </a:p>
          <a:p>
            <a:pPr marL="914400" indent="-228600" algn="just">
              <a:lnSpc>
                <a:spcPct val="130000"/>
              </a:lnSpc>
              <a:spcBef>
                <a:spcPts val="480"/>
              </a:spcBef>
              <a:spcAft>
                <a:spcPts val="300"/>
              </a:spcAft>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Enhanced Virtual Release Advancing TBS </a:t>
            </a:r>
          </a:p>
          <a:p>
            <a:pPr marL="914400" indent="-228600" algn="just">
              <a:lnSpc>
                <a:spcPct val="130000"/>
              </a:lnSpc>
              <a:spcBef>
                <a:spcPts val="480"/>
              </a:spcBef>
              <a:spcAft>
                <a:spcPts val="300"/>
              </a:spcAft>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Constant Bandwidth Server</a:t>
            </a:r>
          </a:p>
        </p:txBody>
      </p:sp>
      <p:sp>
        <p:nvSpPr>
          <p:cNvPr id="5" name="Google Shape;328;g23ef20def8a_0_0">
            <a:extLst>
              <a:ext uri="{FF2B5EF4-FFF2-40B4-BE49-F238E27FC236}">
                <a16:creationId xmlns:a16="http://schemas.microsoft.com/office/drawing/2014/main" id="{E412DCBC-38FE-7D41-69EA-747405EE8D59}"/>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218509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 calcmode="lin" valueType="num">
                                      <p:cBhvr additive="base">
                                        <p:cTn id="7" dur="500" fill="hold"/>
                                        <p:tgtEl>
                                          <p:spTgt spid="3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anim calcmode="lin" valueType="num">
                                      <p:cBhvr additive="base">
                                        <p:cTn id="11" dur="500" fill="hold"/>
                                        <p:tgtEl>
                                          <p:spTgt spid="36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anim calcmode="lin" valueType="num">
                                      <p:cBhvr additive="base">
                                        <p:cTn id="15" dur="500" fill="hold"/>
                                        <p:tgtEl>
                                          <p:spTgt spid="36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build="p"/>
      <p:bldP spid="4"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3ef20def8a_0_43"/>
          <p:cNvSpPr txBox="1">
            <a:spLocks noGrp="1"/>
          </p:cNvSpPr>
          <p:nvPr>
            <p:ph type="title"/>
          </p:nvPr>
        </p:nvSpPr>
        <p:spPr>
          <a:xfrm>
            <a:off x="774146" y="1168536"/>
            <a:ext cx="4581626" cy="494751"/>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Định thời</a:t>
            </a:r>
            <a:r>
              <a:rPr lang="en-US" sz="2400" dirty="0">
                <a:solidFill>
                  <a:schemeClr val="bg1"/>
                </a:solidFill>
                <a:latin typeface="Arial" panose="020B0604020202020204" pitchFamily="34" charset="0"/>
                <a:ea typeface="+mn-ea"/>
                <a:cs typeface="Arial" panose="020B0604020202020204" pitchFamily="34" charset="0"/>
              </a:rPr>
              <a:t> Rate Monotonic </a:t>
            </a:r>
            <a:endParaRPr sz="2400" dirty="0">
              <a:solidFill>
                <a:schemeClr val="bg1"/>
              </a:solidFill>
              <a:latin typeface="Arial" panose="020B0604020202020204" pitchFamily="34" charset="0"/>
              <a:ea typeface="+mn-ea"/>
              <a:cs typeface="Arial" panose="020B0604020202020204" pitchFamily="34" charset="0"/>
            </a:endParaRPr>
          </a:p>
        </p:txBody>
      </p:sp>
      <p:sp>
        <p:nvSpPr>
          <p:cNvPr id="377" name="Google Shape;377;g23ef20def8a_0_43"/>
          <p:cNvSpPr txBox="1">
            <a:spLocks noGrp="1"/>
          </p:cNvSpPr>
          <p:nvPr>
            <p:ph idx="1"/>
          </p:nvPr>
        </p:nvSpPr>
        <p:spPr>
          <a:xfrm>
            <a:off x="774145" y="1821963"/>
            <a:ext cx="10579654" cy="2242012"/>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được</a:t>
            </a:r>
            <a:r>
              <a:rPr lang="en-US" sz="2400" dirty="0"/>
              <a:t> </a:t>
            </a:r>
            <a:r>
              <a:rPr lang="en-US" sz="2400" dirty="0" err="1"/>
              <a:t>gán</a:t>
            </a:r>
            <a:r>
              <a:rPr lang="en-US" sz="2400" dirty="0"/>
              <a:t> </a:t>
            </a:r>
            <a:r>
              <a:rPr lang="en-US" sz="2400" dirty="0" err="1"/>
              <a:t>dựa</a:t>
            </a:r>
            <a:r>
              <a:rPr lang="en-US" sz="2400" dirty="0"/>
              <a:t> </a:t>
            </a:r>
            <a:r>
              <a:rPr lang="en-US" sz="2400" dirty="0" err="1"/>
              <a:t>trên</a:t>
            </a:r>
            <a:r>
              <a:rPr lang="en-US" sz="2400" dirty="0"/>
              <a:t> </a:t>
            </a:r>
            <a:r>
              <a:rPr lang="en-US" sz="2400" dirty="0" err="1"/>
              <a:t>nghịch</a:t>
            </a:r>
            <a:r>
              <a:rPr lang="en-US" sz="2400" dirty="0"/>
              <a:t> </a:t>
            </a:r>
            <a:r>
              <a:rPr lang="en-US" sz="2400" dirty="0" err="1"/>
              <a:t>đảo</a:t>
            </a:r>
            <a:r>
              <a:rPr lang="en-US" sz="2400" dirty="0"/>
              <a:t> </a:t>
            </a:r>
            <a:r>
              <a:rPr lang="en-US" sz="2400" dirty="0" err="1"/>
              <a:t>của</a:t>
            </a:r>
            <a:r>
              <a:rPr lang="en-US" sz="2400" dirty="0"/>
              <a:t> chu </a:t>
            </a:r>
            <a:r>
              <a:rPr lang="en-US" sz="2400" dirty="0" err="1"/>
              <a:t>kỳ</a:t>
            </a:r>
            <a:r>
              <a:rPr lang="en-US" sz="2400" dirty="0"/>
              <a:t> =&gt; </a:t>
            </a:r>
            <a:r>
              <a:rPr lang="en-US" sz="2400" b="1" dirty="0"/>
              <a:t>Chu </a:t>
            </a:r>
            <a:r>
              <a:rPr lang="en-US" sz="2400" b="1" dirty="0" err="1"/>
              <a:t>kỳ</a:t>
            </a:r>
            <a:r>
              <a:rPr lang="en-US" sz="2400" b="1" dirty="0"/>
              <a:t> </a:t>
            </a:r>
            <a:r>
              <a:rPr lang="en-US" sz="2400" b="1" dirty="0" err="1"/>
              <a:t>ngắn</a:t>
            </a:r>
            <a:r>
              <a:rPr lang="en-US" sz="2400" b="1" dirty="0"/>
              <a:t> </a:t>
            </a:r>
            <a:r>
              <a:rPr lang="en-US" sz="2400" b="1" dirty="0" err="1"/>
              <a:t>thì</a:t>
            </a:r>
            <a:r>
              <a:rPr lang="en-US" sz="2400" b="1" dirty="0"/>
              <a:t> </a:t>
            </a:r>
            <a:r>
              <a:rPr lang="en-US" sz="2400" b="1" dirty="0" err="1"/>
              <a:t>độ</a:t>
            </a:r>
            <a:r>
              <a:rPr lang="en-US" sz="2400" b="1" dirty="0"/>
              <a:t> </a:t>
            </a:r>
            <a:r>
              <a:rPr lang="en-US" sz="2400" b="1" dirty="0" err="1"/>
              <a:t>ưu</a:t>
            </a:r>
            <a:r>
              <a:rPr lang="en-US" sz="2400" b="1" dirty="0"/>
              <a:t> </a:t>
            </a:r>
            <a:r>
              <a:rPr lang="en-US" sz="2400" b="1" dirty="0" err="1"/>
              <a:t>tiên</a:t>
            </a:r>
            <a:r>
              <a:rPr lang="en-US" sz="2400" b="1" dirty="0"/>
              <a:t> </a:t>
            </a:r>
            <a:r>
              <a:rPr lang="en-US" sz="2400" b="1" dirty="0" err="1"/>
              <a:t>cao</a:t>
            </a:r>
            <a:r>
              <a:rPr lang="en-US" sz="2400" b="1" dirty="0"/>
              <a:t> </a:t>
            </a:r>
            <a:r>
              <a:rPr lang="en-US" sz="2400" b="1" dirty="0" err="1"/>
              <a:t>và</a:t>
            </a:r>
            <a:r>
              <a:rPr lang="en-US" sz="2400" b="1" dirty="0"/>
              <a:t> </a:t>
            </a:r>
            <a:r>
              <a:rPr lang="en-US" sz="2400" b="1" dirty="0" err="1"/>
              <a:t>ngược</a:t>
            </a:r>
            <a:r>
              <a:rPr lang="en-US" sz="2400" b="1" dirty="0"/>
              <a:t> </a:t>
            </a:r>
            <a:r>
              <a:rPr lang="en-US" sz="2400" b="1" dirty="0" err="1"/>
              <a:t>lại</a:t>
            </a:r>
            <a:r>
              <a:rPr lang="en-US" sz="2400" b="1" dirty="0"/>
              <a:t>.</a:t>
            </a:r>
            <a:r>
              <a:rPr lang="en-US" sz="2400" dirty="0"/>
              <a:t> </a:t>
            </a:r>
            <a:endParaRPr sz="2400" dirty="0"/>
          </a:p>
          <a:p>
            <a:pPr marL="342900" indent="-342900"/>
            <a:r>
              <a:rPr lang="en-US" sz="2400" dirty="0" err="1"/>
              <a:t>Tần</a:t>
            </a:r>
            <a:r>
              <a:rPr lang="en-US" sz="2400" dirty="0"/>
              <a:t> </a:t>
            </a:r>
            <a:r>
              <a:rPr lang="en-US" sz="2400" dirty="0" err="1"/>
              <a:t>suất</a:t>
            </a:r>
            <a:r>
              <a:rPr lang="en-US" sz="2400" dirty="0"/>
              <a:t> </a:t>
            </a:r>
            <a:r>
              <a:rPr lang="en-US" sz="2400" dirty="0" err="1"/>
              <a:t>của</a:t>
            </a:r>
            <a:r>
              <a:rPr lang="en-US" sz="2400" dirty="0"/>
              <a:t> </a:t>
            </a:r>
            <a:r>
              <a:rPr lang="en-US" sz="2400" dirty="0" err="1"/>
              <a:t>tác</a:t>
            </a:r>
            <a:r>
              <a:rPr lang="en-US" sz="2400" dirty="0"/>
              <a:t> </a:t>
            </a:r>
            <a:r>
              <a:rPr lang="en-US" sz="2400" dirty="0" err="1"/>
              <a:t>vụ</a:t>
            </a:r>
            <a:r>
              <a:rPr lang="en-US" sz="2400" dirty="0"/>
              <a:t> </a:t>
            </a:r>
            <a:r>
              <a:rPr lang="en-US" sz="2400" dirty="0" err="1"/>
              <a:t>là</a:t>
            </a:r>
            <a:r>
              <a:rPr lang="en-US" sz="2400" dirty="0"/>
              <a:t> 1/p.</a:t>
            </a:r>
            <a:endParaRPr sz="2400" dirty="0"/>
          </a:p>
          <a:p>
            <a:pPr marL="342900" indent="-342900"/>
            <a:r>
              <a:rPr lang="en-US" sz="2400" dirty="0"/>
              <a:t>P1 </a:t>
            </a:r>
            <a:r>
              <a:rPr lang="en-US" sz="2400" dirty="0" err="1"/>
              <a:t>được</a:t>
            </a:r>
            <a:r>
              <a:rPr lang="en-US" sz="2400" dirty="0"/>
              <a:t> </a:t>
            </a:r>
            <a:r>
              <a:rPr lang="en-US" sz="2400" dirty="0" err="1"/>
              <a:t>gán</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cao</a:t>
            </a:r>
            <a:r>
              <a:rPr lang="en-US" sz="2400" dirty="0"/>
              <a:t> </a:t>
            </a:r>
            <a:r>
              <a:rPr lang="en-US" sz="2400" dirty="0" err="1"/>
              <a:t>hơn</a:t>
            </a:r>
            <a:r>
              <a:rPr lang="en-US" sz="2400" dirty="0"/>
              <a:t> P2.</a:t>
            </a:r>
            <a:endParaRPr sz="2400" dirty="0"/>
          </a:p>
        </p:txBody>
      </p:sp>
      <p:sp>
        <p:nvSpPr>
          <p:cNvPr id="380" name="Google Shape;380;g23ef20def8a_0_4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381" name="Google Shape;381;g23ef20def8a_0_43"/>
          <p:cNvPicPr preferRelativeResize="0"/>
          <p:nvPr/>
        </p:nvPicPr>
        <p:blipFill rotWithShape="1">
          <a:blip r:embed="rId3">
            <a:alphaModFix/>
          </a:blip>
          <a:srcRect/>
          <a:stretch/>
        </p:blipFill>
        <p:spPr>
          <a:xfrm>
            <a:off x="1905000" y="4287939"/>
            <a:ext cx="8099426" cy="1222375"/>
          </a:xfrm>
          <a:prstGeom prst="rect">
            <a:avLst/>
          </a:prstGeom>
          <a:noFill/>
          <a:ln>
            <a:noFill/>
          </a:ln>
        </p:spPr>
      </p:pic>
      <p:sp>
        <p:nvSpPr>
          <p:cNvPr id="382" name="Google Shape;382;g23ef20def8a_0_43"/>
          <p:cNvSpPr/>
          <p:nvPr/>
        </p:nvSpPr>
        <p:spPr>
          <a:xfrm>
            <a:off x="774145" y="5734278"/>
            <a:ext cx="10579654" cy="646200"/>
          </a:xfrm>
          <a:prstGeom prst="rect">
            <a:avLst/>
          </a:prstGeom>
          <a:noFill/>
          <a:ln>
            <a:noFill/>
          </a:ln>
        </p:spPr>
        <p:txBody>
          <a:bodyPr spcFirstLastPara="1" wrap="square" lIns="91425" tIns="45700" rIns="91425" bIns="45700" anchor="t" anchorCtr="0">
            <a:noAutofit/>
          </a:bodyPr>
          <a:lstStyle/>
          <a:p>
            <a:endParaRPr dirty="0">
              <a:solidFill>
                <a:schemeClr val="dk1"/>
              </a:solidFill>
              <a:latin typeface="Arial" panose="020B0604020202020204" pitchFamily="34" charset="0"/>
              <a:cs typeface="Arial" panose="020B0604020202020204" pitchFamily="34" charset="0"/>
              <a:sym typeface="Times New Roman"/>
            </a:endParaRPr>
          </a:p>
        </p:txBody>
      </p:sp>
      <p:sp>
        <p:nvSpPr>
          <p:cNvPr id="2" name="Slide Number Placeholder 1">
            <a:extLst>
              <a:ext uri="{FF2B5EF4-FFF2-40B4-BE49-F238E27FC236}">
                <a16:creationId xmlns:a16="http://schemas.microsoft.com/office/drawing/2014/main" id="{6D841BF9-A937-CCDF-F37E-619D2136612F}"/>
              </a:ext>
            </a:extLst>
          </p:cNvPr>
          <p:cNvSpPr>
            <a:spLocks noGrp="1"/>
          </p:cNvSpPr>
          <p:nvPr>
            <p:ph type="sldNum" sz="quarter" idx="12"/>
          </p:nvPr>
        </p:nvSpPr>
        <p:spPr/>
        <p:txBody>
          <a:bodyPr/>
          <a:lstStyle/>
          <a:p>
            <a:fld id="{00000000-1234-1234-1234-123412341234}" type="slidenum">
              <a:rPr lang="en-US" smtClean="0"/>
              <a:pPr/>
              <a:t>286</a:t>
            </a:fld>
            <a:endParaRPr lang="en-US"/>
          </a:p>
        </p:txBody>
      </p:sp>
      <p:sp>
        <p:nvSpPr>
          <p:cNvPr id="3" name="Google Shape;328;g23ef20def8a_0_0">
            <a:extLst>
              <a:ext uri="{FF2B5EF4-FFF2-40B4-BE49-F238E27FC236}">
                <a16:creationId xmlns:a16="http://schemas.microsoft.com/office/drawing/2014/main" id="{D0E6AB55-13F8-C192-0154-D1735FC64BB3}"/>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41026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7">
                                            <p:txEl>
                                              <p:pRg st="0" end="0"/>
                                            </p:txEl>
                                          </p:spTgt>
                                        </p:tgtEl>
                                        <p:attrNameLst>
                                          <p:attrName>style.visibility</p:attrName>
                                        </p:attrNameLst>
                                      </p:cBhvr>
                                      <p:to>
                                        <p:strVal val="visible"/>
                                      </p:to>
                                    </p:set>
                                    <p:anim calcmode="lin" valueType="num">
                                      <p:cBhvr additive="base">
                                        <p:cTn id="7" dur="500" fill="hold"/>
                                        <p:tgtEl>
                                          <p:spTgt spid="37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7">
                                            <p:txEl>
                                              <p:pRg st="1" end="1"/>
                                            </p:txEl>
                                          </p:spTgt>
                                        </p:tgtEl>
                                        <p:attrNameLst>
                                          <p:attrName>style.visibility</p:attrName>
                                        </p:attrNameLst>
                                      </p:cBhvr>
                                      <p:to>
                                        <p:strVal val="visible"/>
                                      </p:to>
                                    </p:set>
                                    <p:anim calcmode="lin" valueType="num">
                                      <p:cBhvr additive="base">
                                        <p:cTn id="13" dur="500" fill="hold"/>
                                        <p:tgtEl>
                                          <p:spTgt spid="37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1"/>
                                        </p:tgtEl>
                                        <p:attrNameLst>
                                          <p:attrName>style.visibility</p:attrName>
                                        </p:attrNameLst>
                                      </p:cBhvr>
                                      <p:to>
                                        <p:strVal val="visible"/>
                                      </p:to>
                                    </p:set>
                                    <p:anim calcmode="lin" valueType="num">
                                      <p:cBhvr additive="base">
                                        <p:cTn id="19" dur="500" fill="hold"/>
                                        <p:tgtEl>
                                          <p:spTgt spid="381"/>
                                        </p:tgtEl>
                                        <p:attrNameLst>
                                          <p:attrName>ppt_x</p:attrName>
                                        </p:attrNameLst>
                                      </p:cBhvr>
                                      <p:tavLst>
                                        <p:tav tm="0">
                                          <p:val>
                                            <p:strVal val="#ppt_x"/>
                                          </p:val>
                                        </p:tav>
                                        <p:tav tm="100000">
                                          <p:val>
                                            <p:strVal val="#ppt_x"/>
                                          </p:val>
                                        </p:tav>
                                      </p:tavLst>
                                    </p:anim>
                                    <p:anim calcmode="lin" valueType="num">
                                      <p:cBhvr additive="base">
                                        <p:cTn id="20" dur="500" fill="hold"/>
                                        <p:tgtEl>
                                          <p:spTgt spid="3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7">
                                            <p:txEl>
                                              <p:pRg st="2" end="2"/>
                                            </p:txEl>
                                          </p:spTgt>
                                        </p:tgtEl>
                                        <p:attrNameLst>
                                          <p:attrName>style.visibility</p:attrName>
                                        </p:attrNameLst>
                                      </p:cBhvr>
                                      <p:to>
                                        <p:strVal val="visible"/>
                                      </p:to>
                                    </p:set>
                                    <p:anim calcmode="lin" valueType="num">
                                      <p:cBhvr additive="base">
                                        <p:cTn id="25" dur="500" fill="hold"/>
                                        <p:tgtEl>
                                          <p:spTgt spid="377">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3ef20def8a_0_54"/>
          <p:cNvSpPr txBox="1">
            <a:spLocks noGrp="1"/>
          </p:cNvSpPr>
          <p:nvPr>
            <p:ph type="title"/>
          </p:nvPr>
        </p:nvSpPr>
        <p:spPr>
          <a:xfrm>
            <a:off x="774146" y="1121849"/>
            <a:ext cx="3498178" cy="494751"/>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Định thời</a:t>
            </a:r>
            <a:r>
              <a:rPr lang="en-US" sz="2400" dirty="0">
                <a:solidFill>
                  <a:schemeClr val="bg1"/>
                </a:solidFill>
                <a:latin typeface="Arial" panose="020B0604020202020204" pitchFamily="34" charset="0"/>
                <a:ea typeface="+mn-ea"/>
                <a:cs typeface="Arial" panose="020B0604020202020204" pitchFamily="34" charset="0"/>
              </a:rPr>
              <a:t> EDF</a:t>
            </a:r>
            <a:endParaRPr sz="2400" dirty="0">
              <a:solidFill>
                <a:schemeClr val="bg1"/>
              </a:solidFill>
              <a:latin typeface="Arial" panose="020B0604020202020204" pitchFamily="34" charset="0"/>
              <a:ea typeface="+mn-ea"/>
              <a:cs typeface="Arial" panose="020B0604020202020204" pitchFamily="34" charset="0"/>
            </a:endParaRPr>
          </a:p>
        </p:txBody>
      </p:sp>
      <p:sp>
        <p:nvSpPr>
          <p:cNvPr id="390" name="Google Shape;390;g23ef20def8a_0_5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391" name="Google Shape;391;g23ef20def8a_0_54"/>
          <p:cNvSpPr/>
          <p:nvPr/>
        </p:nvSpPr>
        <p:spPr>
          <a:xfrm>
            <a:off x="774145" y="5815369"/>
            <a:ext cx="10636645" cy="584700"/>
          </a:xfrm>
          <a:prstGeom prst="rect">
            <a:avLst/>
          </a:prstGeom>
          <a:noFill/>
          <a:ln>
            <a:noFill/>
          </a:ln>
        </p:spPr>
        <p:txBody>
          <a:bodyPr spcFirstLastPara="1" wrap="square" lIns="91425" tIns="45700" rIns="91425" bIns="45700" anchor="t" anchorCtr="0">
            <a:noAutofit/>
          </a:bodyPr>
          <a:lstStyle/>
          <a:p>
            <a:endParaRPr dirty="0">
              <a:solidFill>
                <a:schemeClr val="dk1"/>
              </a:solidFill>
              <a:latin typeface="Arial" panose="020B0604020202020204" pitchFamily="34" charset="0"/>
              <a:cs typeface="Arial" panose="020B0604020202020204" pitchFamily="34" charset="0"/>
              <a:sym typeface="Times New Roman"/>
            </a:endParaRPr>
          </a:p>
        </p:txBody>
      </p:sp>
      <p:sp>
        <p:nvSpPr>
          <p:cNvPr id="392" name="Google Shape;392;g23ef20def8a_0_54"/>
          <p:cNvSpPr txBox="1"/>
          <p:nvPr/>
        </p:nvSpPr>
        <p:spPr>
          <a:xfrm>
            <a:off x="774145" y="1827953"/>
            <a:ext cx="7732080" cy="1449382"/>
          </a:xfrm>
          <a:prstGeom prst="rect">
            <a:avLst/>
          </a:prstGeom>
          <a:blipFill rotWithShape="1">
            <a:blip r:embed="rId3">
              <a:alphaModFix/>
            </a:blip>
            <a:stretch>
              <a:fillRect l="-979" t="-3729" b="-7459"/>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pic>
        <p:nvPicPr>
          <p:cNvPr id="393" name="Google Shape;393;g23ef20def8a_0_54"/>
          <p:cNvPicPr preferRelativeResize="0"/>
          <p:nvPr/>
        </p:nvPicPr>
        <p:blipFill rotWithShape="1">
          <a:blip r:embed="rId4">
            <a:alphaModFix/>
          </a:blip>
          <a:srcRect/>
          <a:stretch/>
        </p:blipFill>
        <p:spPr>
          <a:xfrm>
            <a:off x="2209801" y="3352886"/>
            <a:ext cx="6549997" cy="2048154"/>
          </a:xfrm>
          <a:prstGeom prst="rect">
            <a:avLst/>
          </a:prstGeom>
          <a:noFill/>
          <a:ln>
            <a:noFill/>
          </a:ln>
        </p:spPr>
      </p:pic>
      <p:sp>
        <p:nvSpPr>
          <p:cNvPr id="3" name="Slide Number Placeholder 2">
            <a:extLst>
              <a:ext uri="{FF2B5EF4-FFF2-40B4-BE49-F238E27FC236}">
                <a16:creationId xmlns:a16="http://schemas.microsoft.com/office/drawing/2014/main" id="{9C05D33D-6D2C-4279-84F7-327E70242A3C}"/>
              </a:ext>
            </a:extLst>
          </p:cNvPr>
          <p:cNvSpPr>
            <a:spLocks noGrp="1"/>
          </p:cNvSpPr>
          <p:nvPr>
            <p:ph type="sldNum" sz="quarter" idx="12"/>
          </p:nvPr>
        </p:nvSpPr>
        <p:spPr/>
        <p:txBody>
          <a:bodyPr/>
          <a:lstStyle/>
          <a:p>
            <a:fld id="{00000000-1234-1234-1234-123412341234}" type="slidenum">
              <a:rPr lang="en-US" smtClean="0"/>
              <a:pPr/>
              <a:t>287</a:t>
            </a:fld>
            <a:endParaRPr lang="en-US"/>
          </a:p>
        </p:txBody>
      </p:sp>
      <p:sp>
        <p:nvSpPr>
          <p:cNvPr id="4" name="Google Shape;328;g23ef20def8a_0_0">
            <a:extLst>
              <a:ext uri="{FF2B5EF4-FFF2-40B4-BE49-F238E27FC236}">
                <a16:creationId xmlns:a16="http://schemas.microsoft.com/office/drawing/2014/main" id="{2B5988A1-C000-2F3A-CC96-FBC7990B005C}"/>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224137614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3ef20def8a_0_64"/>
          <p:cNvSpPr txBox="1">
            <a:spLocks noGrp="1"/>
          </p:cNvSpPr>
          <p:nvPr>
            <p:ph type="title"/>
          </p:nvPr>
        </p:nvSpPr>
        <p:spPr>
          <a:xfrm>
            <a:off x="774146" y="1193189"/>
            <a:ext cx="6418110" cy="494751"/>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p>
            <a:r>
              <a:rPr lang="en-US" sz="2400">
                <a:solidFill>
                  <a:schemeClr val="bg1"/>
                </a:solidFill>
                <a:latin typeface="Arial" panose="020B0604020202020204" pitchFamily="34" charset="0"/>
                <a:ea typeface="+mn-ea"/>
                <a:cs typeface="Arial" panose="020B0604020202020204" pitchFamily="34" charset="0"/>
              </a:rPr>
              <a:t>Định thời</a:t>
            </a:r>
            <a:r>
              <a:rPr lang="en-US" sz="2400" dirty="0">
                <a:solidFill>
                  <a:schemeClr val="bg1"/>
                </a:solidFill>
                <a:latin typeface="Arial" panose="020B0604020202020204" pitchFamily="34" charset="0"/>
                <a:ea typeface="+mn-ea"/>
                <a:cs typeface="Arial" panose="020B0604020202020204" pitchFamily="34" charset="0"/>
              </a:rPr>
              <a:t> Total Bandwidth Server (TBS)</a:t>
            </a:r>
            <a:endParaRPr sz="2400" dirty="0">
              <a:solidFill>
                <a:schemeClr val="bg1"/>
              </a:solidFill>
              <a:latin typeface="Arial" panose="020B0604020202020204" pitchFamily="34" charset="0"/>
              <a:ea typeface="+mn-ea"/>
              <a:cs typeface="Arial" panose="020B0604020202020204" pitchFamily="34" charset="0"/>
            </a:endParaRPr>
          </a:p>
        </p:txBody>
      </p:sp>
      <p:sp>
        <p:nvSpPr>
          <p:cNvPr id="401" name="Google Shape;401;g23ef20def8a_0_6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402" name="Google Shape;402;g23ef20def8a_0_64"/>
          <p:cNvSpPr txBox="1"/>
          <p:nvPr/>
        </p:nvSpPr>
        <p:spPr>
          <a:xfrm>
            <a:off x="808999" y="1871269"/>
            <a:ext cx="6635785" cy="1975109"/>
          </a:xfrm>
          <a:prstGeom prst="rect">
            <a:avLst/>
          </a:prstGeom>
          <a:blipFill rotWithShape="1">
            <a:blip r:embed="rId3">
              <a:alphaModFix/>
            </a:blip>
            <a:stretch>
              <a:fillRect l="-1269" t="-1899"/>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grpSp>
        <p:nvGrpSpPr>
          <p:cNvPr id="4" name="Group 3">
            <a:extLst>
              <a:ext uri="{FF2B5EF4-FFF2-40B4-BE49-F238E27FC236}">
                <a16:creationId xmlns:a16="http://schemas.microsoft.com/office/drawing/2014/main" id="{EBC0C1AA-1E6E-D8B4-9D86-C35A87ECF913}"/>
              </a:ext>
            </a:extLst>
          </p:cNvPr>
          <p:cNvGrpSpPr/>
          <p:nvPr/>
        </p:nvGrpSpPr>
        <p:grpSpPr>
          <a:xfrm>
            <a:off x="1795494" y="4029707"/>
            <a:ext cx="5796331" cy="1953115"/>
            <a:chOff x="1795494" y="3951813"/>
            <a:chExt cx="8624797" cy="2906187"/>
          </a:xfrm>
        </p:grpSpPr>
        <p:pic>
          <p:nvPicPr>
            <p:cNvPr id="403" name="Google Shape;403;g23ef20def8a_0_64"/>
            <p:cNvPicPr preferRelativeResize="0"/>
            <p:nvPr/>
          </p:nvPicPr>
          <p:blipFill rotWithShape="1">
            <a:blip r:embed="rId4">
              <a:alphaModFix/>
            </a:blip>
            <a:srcRect/>
            <a:stretch/>
          </p:blipFill>
          <p:spPr>
            <a:xfrm>
              <a:off x="1795494" y="4258182"/>
              <a:ext cx="8624797" cy="2599818"/>
            </a:xfrm>
            <a:prstGeom prst="rect">
              <a:avLst/>
            </a:prstGeom>
            <a:noFill/>
            <a:ln>
              <a:noFill/>
            </a:ln>
          </p:spPr>
        </p:pic>
        <p:sp>
          <p:nvSpPr>
            <p:cNvPr id="404" name="Google Shape;404;g23ef20def8a_0_64"/>
            <p:cNvSpPr txBox="1"/>
            <p:nvPr/>
          </p:nvSpPr>
          <p:spPr>
            <a:xfrm>
              <a:off x="3161772" y="3951813"/>
              <a:ext cx="248700" cy="276900"/>
            </a:xfrm>
            <a:prstGeom prst="rect">
              <a:avLst/>
            </a:prstGeom>
            <a:blipFill rotWithShape="1">
              <a:blip r:embed="rId5">
                <a:alphaModFix/>
              </a:blip>
              <a:stretch>
                <a:fillRect l="-12499" r="-9999" b="-17388"/>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405" name="Google Shape;405;g23ef20def8a_0_64"/>
            <p:cNvSpPr txBox="1"/>
            <p:nvPr/>
          </p:nvSpPr>
          <p:spPr>
            <a:xfrm>
              <a:off x="4495800" y="3974673"/>
              <a:ext cx="248700" cy="276900"/>
            </a:xfrm>
            <a:prstGeom prst="rect">
              <a:avLst/>
            </a:prstGeom>
            <a:blipFill rotWithShape="1">
              <a:blip r:embed="rId6">
                <a:alphaModFix/>
              </a:blip>
              <a:stretch>
                <a:fillRect l="-12499" r="-7499" b="-19999"/>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406" name="Google Shape;406;g23ef20def8a_0_64"/>
            <p:cNvSpPr txBox="1"/>
            <p:nvPr/>
          </p:nvSpPr>
          <p:spPr>
            <a:xfrm>
              <a:off x="7196084" y="3981183"/>
              <a:ext cx="248700" cy="276900"/>
            </a:xfrm>
            <a:prstGeom prst="rect">
              <a:avLst/>
            </a:prstGeom>
            <a:blipFill rotWithShape="1">
              <a:blip r:embed="rId7">
                <a:alphaModFix/>
              </a:blip>
              <a:stretch>
                <a:fillRect l="-12188" r="-9759" b="-17388"/>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407" name="Google Shape;407;g23ef20def8a_0_64"/>
            <p:cNvSpPr txBox="1"/>
            <p:nvPr/>
          </p:nvSpPr>
          <p:spPr>
            <a:xfrm>
              <a:off x="9415851" y="3981183"/>
              <a:ext cx="248700" cy="276900"/>
            </a:xfrm>
            <a:prstGeom prst="rect">
              <a:avLst/>
            </a:prstGeom>
            <a:blipFill rotWithShape="1">
              <a:blip r:embed="rId8">
                <a:alphaModFix/>
              </a:blip>
              <a:stretch>
                <a:fillRect l="-32498" r="-19998" b="-17388"/>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408" name="Google Shape;408;g23ef20def8a_0_64"/>
            <p:cNvSpPr txBox="1"/>
            <p:nvPr/>
          </p:nvSpPr>
          <p:spPr>
            <a:xfrm>
              <a:off x="6440303" y="3981183"/>
              <a:ext cx="248700" cy="276900"/>
            </a:xfrm>
            <a:prstGeom prst="rect">
              <a:avLst/>
            </a:prstGeom>
            <a:blipFill rotWithShape="1">
              <a:blip r:embed="rId9">
                <a:alphaModFix/>
              </a:blip>
              <a:stretch>
                <a:fillRect l="-7319" r="-9749" b="-8699"/>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sp>
          <p:nvSpPr>
            <p:cNvPr id="409" name="Google Shape;409;g23ef20def8a_0_64"/>
            <p:cNvSpPr txBox="1"/>
            <p:nvPr/>
          </p:nvSpPr>
          <p:spPr>
            <a:xfrm>
              <a:off x="5343722" y="3969753"/>
              <a:ext cx="248700" cy="276900"/>
            </a:xfrm>
            <a:prstGeom prst="rect">
              <a:avLst/>
            </a:prstGeom>
            <a:blipFill rotWithShape="1">
              <a:blip r:embed="rId10">
                <a:alphaModFix/>
              </a:blip>
              <a:stretch>
                <a:fillRect l="-32498" r="-19998" b="-17388"/>
              </a:stretch>
            </a:blipFill>
            <a:ln>
              <a:noFill/>
            </a:ln>
          </p:spPr>
          <p:txBody>
            <a:bodyPr spcFirstLastPara="1" wrap="square" lIns="91425" tIns="45700" rIns="91425" bIns="45700" anchor="t" anchorCtr="0">
              <a:noAutofit/>
            </a:bodyPr>
            <a:lstStyle/>
            <a:p>
              <a:r>
                <a:rPr lang="en-US" sz="1800">
                  <a:latin typeface="Times New Roman"/>
                  <a:ea typeface="Times New Roman"/>
                  <a:cs typeface="Times New Roman"/>
                  <a:sym typeface="Times New Roman"/>
                </a:rPr>
                <a:t> </a:t>
              </a:r>
              <a:endParaRPr/>
            </a:p>
          </p:txBody>
        </p:sp>
      </p:grpSp>
      <p:sp>
        <p:nvSpPr>
          <p:cNvPr id="3" name="Slide Number Placeholder 2">
            <a:extLst>
              <a:ext uri="{FF2B5EF4-FFF2-40B4-BE49-F238E27FC236}">
                <a16:creationId xmlns:a16="http://schemas.microsoft.com/office/drawing/2014/main" id="{FD21FF9B-9CA0-0376-C444-0B517E2B8F6F}"/>
              </a:ext>
            </a:extLst>
          </p:cNvPr>
          <p:cNvSpPr>
            <a:spLocks noGrp="1"/>
          </p:cNvSpPr>
          <p:nvPr>
            <p:ph type="sldNum" sz="quarter" idx="12"/>
          </p:nvPr>
        </p:nvSpPr>
        <p:spPr/>
        <p:txBody>
          <a:bodyPr/>
          <a:lstStyle/>
          <a:p>
            <a:fld id="{00000000-1234-1234-1234-123412341234}" type="slidenum">
              <a:rPr lang="en-US" smtClean="0"/>
              <a:pPr/>
              <a:t>288</a:t>
            </a:fld>
            <a:endParaRPr lang="en-US"/>
          </a:p>
        </p:txBody>
      </p:sp>
      <p:sp>
        <p:nvSpPr>
          <p:cNvPr id="5" name="Google Shape;328;g23ef20def8a_0_0">
            <a:extLst>
              <a:ext uri="{FF2B5EF4-FFF2-40B4-BE49-F238E27FC236}">
                <a16:creationId xmlns:a16="http://schemas.microsoft.com/office/drawing/2014/main" id="{9D28C727-50C7-84A5-8271-27835337BD8A}"/>
              </a:ext>
            </a:extLst>
          </p:cNvPr>
          <p:cNvSpPr txBox="1">
            <a:spLocks/>
          </p:cNvSpPr>
          <p:nvPr/>
        </p:nvSpPr>
        <p:spPr>
          <a:xfrm>
            <a:off x="774145" y="223964"/>
            <a:ext cx="10579655" cy="785896"/>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Tree>
    <p:extLst>
      <p:ext uri="{BB962C8B-B14F-4D97-AF65-F5344CB8AC3E}">
        <p14:creationId xmlns:p14="http://schemas.microsoft.com/office/powerpoint/2010/main" val="275228122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23ef20def8a_0_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7. </a:t>
            </a:r>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endParaRPr lang="en-US" dirty="0"/>
          </a:p>
        </p:txBody>
      </p:sp>
      <p:sp>
        <p:nvSpPr>
          <p:cNvPr id="416" name="Google Shape;416;g23ef20def8a_0_79"/>
          <p:cNvSpPr txBox="1">
            <a:spLocks noGrp="1"/>
          </p:cNvSpPr>
          <p:nvPr>
            <p:ph idx="1"/>
          </p:nvPr>
        </p:nvSpPr>
        <p:spPr>
          <a:xfrm>
            <a:off x="774145" y="1740972"/>
            <a:ext cx="4750675" cy="2195176"/>
          </a:xfrm>
          <a:prstGeom prst="rect">
            <a:avLst/>
          </a:prstGeom>
          <a:noFill/>
          <a:ln>
            <a:noFill/>
          </a:ln>
        </p:spPr>
        <p:txBody>
          <a:bodyPr spcFirstLastPara="1" wrap="square" lIns="91425" tIns="45700" rIns="91425" bIns="45700" anchor="t" anchorCtr="0">
            <a:noAutofit/>
          </a:bodyPr>
          <a:lstStyle/>
          <a:p>
            <a:pPr>
              <a:spcBef>
                <a:spcPts val="0"/>
              </a:spcBef>
            </a:pPr>
            <a:r>
              <a:rPr lang="en-US" sz="2400" dirty="0"/>
              <a:t>Partition Scheduling</a:t>
            </a:r>
            <a:endParaRPr sz="2400" dirty="0"/>
          </a:p>
          <a:p>
            <a:pPr lvl="1"/>
            <a:r>
              <a:rPr lang="en-US" sz="2000" dirty="0"/>
              <a:t> Partition EDF</a:t>
            </a:r>
            <a:endParaRPr sz="2000" dirty="0"/>
          </a:p>
          <a:p>
            <a:r>
              <a:rPr lang="en-US" sz="2400" dirty="0"/>
              <a:t>Semi-Partition Scheduling</a:t>
            </a:r>
            <a:endParaRPr sz="2400" dirty="0"/>
          </a:p>
          <a:p>
            <a:pPr lvl="1"/>
            <a:r>
              <a:rPr lang="en-US" sz="2000" dirty="0"/>
              <a:t> Semi Partition Reservation</a:t>
            </a:r>
            <a:endParaRPr sz="2000" dirty="0"/>
          </a:p>
        </p:txBody>
      </p:sp>
      <p:sp>
        <p:nvSpPr>
          <p:cNvPr id="419" name="Google Shape;419;g23ef20def8a_0_7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420" name="Google Shape;420;g23ef20def8a_0_79"/>
          <p:cNvSpPr/>
          <p:nvPr/>
        </p:nvSpPr>
        <p:spPr>
          <a:xfrm>
            <a:off x="774145" y="5162475"/>
            <a:ext cx="10643709" cy="923400"/>
          </a:xfrm>
          <a:prstGeom prst="rect">
            <a:avLst/>
          </a:prstGeom>
          <a:noFill/>
          <a:ln>
            <a:noFill/>
          </a:ln>
        </p:spPr>
        <p:txBody>
          <a:bodyPr spcFirstLastPara="1" wrap="square" lIns="91425" tIns="45700" rIns="91425" bIns="45700" anchor="t" anchorCtr="0">
            <a:noAutofit/>
          </a:bodyPr>
          <a:lstStyle/>
          <a:p>
            <a:pPr algn="just"/>
            <a:endParaRPr sz="1800" dirty="0">
              <a:solidFill>
                <a:schemeClr val="dk1"/>
              </a:solidFill>
              <a:latin typeface="Arial" panose="020B0604020202020204" pitchFamily="34" charset="0"/>
              <a:ea typeface="Century"/>
              <a:cs typeface="Arial" panose="020B0604020202020204" pitchFamily="34" charset="0"/>
              <a:sym typeface="Century"/>
            </a:endParaRPr>
          </a:p>
        </p:txBody>
      </p:sp>
      <p:sp>
        <p:nvSpPr>
          <p:cNvPr id="2" name="Slide Number Placeholder 1">
            <a:extLst>
              <a:ext uri="{FF2B5EF4-FFF2-40B4-BE49-F238E27FC236}">
                <a16:creationId xmlns:a16="http://schemas.microsoft.com/office/drawing/2014/main" id="{9146DAEF-C000-8646-F589-C600005CBD92}"/>
              </a:ext>
            </a:extLst>
          </p:cNvPr>
          <p:cNvSpPr>
            <a:spLocks noGrp="1"/>
          </p:cNvSpPr>
          <p:nvPr>
            <p:ph type="sldNum" sz="quarter" idx="12"/>
          </p:nvPr>
        </p:nvSpPr>
        <p:spPr/>
        <p:txBody>
          <a:bodyPr/>
          <a:lstStyle/>
          <a:p>
            <a:fld id="{00000000-1234-1234-1234-123412341234}" type="slidenum">
              <a:rPr lang="en-US" smtClean="0"/>
              <a:pPr/>
              <a:t>289</a:t>
            </a:fld>
            <a:endParaRPr lang="en-US"/>
          </a:p>
        </p:txBody>
      </p:sp>
      <p:sp>
        <p:nvSpPr>
          <p:cNvPr id="4" name="TextBox 3">
            <a:extLst>
              <a:ext uri="{FF2B5EF4-FFF2-40B4-BE49-F238E27FC236}">
                <a16:creationId xmlns:a16="http://schemas.microsoft.com/office/drawing/2014/main" id="{852C382B-CE9B-6B30-FF96-1BAB8A05858E}"/>
              </a:ext>
            </a:extLst>
          </p:cNvPr>
          <p:cNvSpPr txBox="1"/>
          <p:nvPr/>
        </p:nvSpPr>
        <p:spPr>
          <a:xfrm>
            <a:off x="5776472" y="1740972"/>
            <a:ext cx="6097280" cy="1949252"/>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Global Scheduling</a:t>
            </a:r>
          </a:p>
          <a:p>
            <a:pPr marL="857250" indent="-400050">
              <a:spcBef>
                <a:spcPts val="480"/>
              </a:spcBef>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Global EDF</a:t>
            </a:r>
            <a:endParaRPr lang="en-US" sz="2400" dirty="0">
              <a:latin typeface="Arial" panose="020B0604020202020204" pitchFamily="34" charset="0"/>
              <a:cs typeface="Arial" panose="020B0604020202020204" pitchFamily="34" charset="0"/>
            </a:endParaRPr>
          </a:p>
          <a:p>
            <a:pPr marL="857250" indent="-400050">
              <a:spcBef>
                <a:spcPts val="480"/>
              </a:spcBef>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PFAIR – Proportionate Fairness</a:t>
            </a:r>
            <a:endParaRPr lang="en-US" sz="2400" dirty="0">
              <a:latin typeface="Arial" panose="020B0604020202020204" pitchFamily="34" charset="0"/>
              <a:cs typeface="Arial" panose="020B0604020202020204" pitchFamily="34" charset="0"/>
            </a:endParaRPr>
          </a:p>
          <a:p>
            <a:pPr marL="857250" indent="-400050">
              <a:spcBef>
                <a:spcPts val="480"/>
              </a:spcBef>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RUN – Reduce to Uniprocessor</a:t>
            </a:r>
            <a:endParaRPr lang="en-US" sz="2400" dirty="0">
              <a:latin typeface="Arial" panose="020B0604020202020204" pitchFamily="34" charset="0"/>
              <a:cs typeface="Arial" panose="020B0604020202020204" pitchFamily="34" charset="0"/>
            </a:endParaRPr>
          </a:p>
          <a:p>
            <a:pPr marL="857250" indent="-400050">
              <a:spcBef>
                <a:spcPts val="480"/>
              </a:spcBef>
              <a:buSzPts val="2400"/>
              <a:buFont typeface="Arial" panose="020B0604020202020204" pitchFamily="34" charset="0"/>
              <a:buChar char="•"/>
            </a:pPr>
            <a:r>
              <a:rPr lang="en-US" sz="2000" dirty="0">
                <a:latin typeface="Arial" panose="020B0604020202020204" pitchFamily="34" charset="0"/>
                <a:cs typeface="Arial" panose="020B0604020202020204" pitchFamily="34" charset="0"/>
              </a:rPr>
              <a:t>Local Assignment Algorithm</a:t>
            </a:r>
            <a:endParaRPr lang="en-US" sz="2400" dirty="0">
              <a:latin typeface="Arial" panose="020B0604020202020204" pitchFamily="34" charset="0"/>
              <a:cs typeface="Arial" panose="020B0604020202020204" pitchFamily="34" charset="0"/>
            </a:endParaRPr>
          </a:p>
        </p:txBody>
      </p:sp>
      <p:sp>
        <p:nvSpPr>
          <p:cNvPr id="3" name="Google Shape;398;g23ef20def8a_0_64">
            <a:extLst>
              <a:ext uri="{FF2B5EF4-FFF2-40B4-BE49-F238E27FC236}">
                <a16:creationId xmlns:a16="http://schemas.microsoft.com/office/drawing/2014/main" id="{FD95D7C4-BF21-34F2-DFE4-EFB8CDA02AA8}"/>
              </a:ext>
            </a:extLst>
          </p:cNvPr>
          <p:cNvSpPr txBox="1">
            <a:spLocks/>
          </p:cNvSpPr>
          <p:nvPr/>
        </p:nvSpPr>
        <p:spPr>
          <a:xfrm>
            <a:off x="774146" y="1193189"/>
            <a:ext cx="4547867" cy="494751"/>
          </a:xfrm>
          <a:prstGeom prst="rect">
            <a:avLst/>
          </a:prstGeom>
          <a:gradFill>
            <a:gsLst>
              <a:gs pos="0">
                <a:srgbClr val="0072FF"/>
              </a:gs>
              <a:gs pos="100000">
                <a:srgbClr val="00C6FF"/>
              </a:gs>
            </a:gsLst>
            <a:lin ang="2700000" scaled="1"/>
          </a:gradFill>
        </p:spPr>
        <p:txBody>
          <a:bodyPr vert="horz" wrap="squar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Các</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giải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thuật</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khác</a:t>
            </a:r>
            <a:endParaRPr lang="en-US" sz="2400" dirty="0">
              <a:solidFill>
                <a:schemeClr val="bg1"/>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9837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anim calcmode="lin" valueType="num">
                                      <p:cBhvr additive="base">
                                        <p:cTn id="7" dur="500" fill="hold"/>
                                        <p:tgtEl>
                                          <p:spTgt spid="4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6">
                                            <p:txEl>
                                              <p:pRg st="1" end="1"/>
                                            </p:txEl>
                                          </p:spTgt>
                                        </p:tgtEl>
                                        <p:attrNameLst>
                                          <p:attrName>style.visibility</p:attrName>
                                        </p:attrNameLst>
                                      </p:cBhvr>
                                      <p:to>
                                        <p:strVal val="visible"/>
                                      </p:to>
                                    </p:set>
                                    <p:anim calcmode="lin" valueType="num">
                                      <p:cBhvr additive="base">
                                        <p:cTn id="11" dur="500" fill="hold"/>
                                        <p:tgtEl>
                                          <p:spTgt spid="4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16">
                                            <p:txEl>
                                              <p:pRg st="2" end="2"/>
                                            </p:txEl>
                                          </p:spTgt>
                                        </p:tgtEl>
                                        <p:attrNameLst>
                                          <p:attrName>style.visibility</p:attrName>
                                        </p:attrNameLst>
                                      </p:cBhvr>
                                      <p:to>
                                        <p:strVal val="visible"/>
                                      </p:to>
                                    </p:set>
                                    <p:anim calcmode="lin" valueType="num">
                                      <p:cBhvr additive="base">
                                        <p:cTn id="17" dur="500" fill="hold"/>
                                        <p:tgtEl>
                                          <p:spTgt spid="41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1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16">
                                            <p:txEl>
                                              <p:pRg st="3" end="3"/>
                                            </p:txEl>
                                          </p:spTgt>
                                        </p:tgtEl>
                                        <p:attrNameLst>
                                          <p:attrName>style.visibility</p:attrName>
                                        </p:attrNameLst>
                                      </p:cBhvr>
                                      <p:to>
                                        <p:strVal val="visible"/>
                                      </p:to>
                                    </p:set>
                                    <p:anim calcmode="lin" valueType="num">
                                      <p:cBhvr additive="base">
                                        <p:cTn id="21" dur="500" fill="hold"/>
                                        <p:tgtEl>
                                          <p:spTgt spid="41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t>3.1. </a:t>
            </a:r>
            <a:r>
              <a:rPr lang="en-US" dirty="0" err="1"/>
              <a:t>Hệ</a:t>
            </a:r>
            <a:r>
              <a:rPr lang="en-US" dirty="0"/>
              <a:t> </a:t>
            </a:r>
            <a:r>
              <a:rPr lang="en-US" dirty="0" err="1"/>
              <a:t>thống</a:t>
            </a:r>
            <a:r>
              <a:rPr lang="en-US" dirty="0"/>
              <a:t> </a:t>
            </a:r>
            <a:r>
              <a:rPr lang="en-US" dirty="0" err="1"/>
              <a:t>đơn</a:t>
            </a:r>
            <a:r>
              <a:rPr lang="en-US" dirty="0"/>
              <a:t> </a:t>
            </a:r>
            <a:r>
              <a:rPr lang="en-US" dirty="0" err="1"/>
              <a:t>bộ</a:t>
            </a:r>
            <a:r>
              <a:rPr lang="en-US" dirty="0"/>
              <a:t> </a:t>
            </a:r>
            <a:r>
              <a:rPr lang="en-US" dirty="0" err="1"/>
              <a:t>xử</a:t>
            </a:r>
            <a:r>
              <a:rPr lang="en-US" dirty="0"/>
              <a:t> </a:t>
            </a:r>
            <a:r>
              <a:rPr lang="en-US" dirty="0" err="1"/>
              <a:t>lý</a:t>
            </a:r>
            <a:endParaRPr kumimoji="1" lang="ja-JP" altLang="en-US" dirty="0"/>
          </a:p>
        </p:txBody>
      </p:sp>
      <p:sp>
        <p:nvSpPr>
          <p:cNvPr id="7" name="Content Placeholder 6"/>
          <p:cNvSpPr>
            <a:spLocks noGrp="1"/>
          </p:cNvSpPr>
          <p:nvPr>
            <p:ph idx="1"/>
          </p:nvPr>
        </p:nvSpPr>
        <p:spPr/>
        <p:txBody>
          <a:bodyPr/>
          <a:lstStyle/>
          <a:p>
            <a:r>
              <a:rPr lang="en-US" dirty="0" err="1"/>
              <a:t>Chỉ</a:t>
            </a:r>
            <a:r>
              <a:rPr lang="en-US" dirty="0"/>
              <a:t> </a:t>
            </a:r>
            <a:r>
              <a:rPr lang="en-US" dirty="0" err="1"/>
              <a:t>có</a:t>
            </a:r>
            <a:r>
              <a:rPr lang="en-US" dirty="0"/>
              <a:t> </a:t>
            </a:r>
            <a:r>
              <a:rPr lang="en-US" dirty="0" err="1"/>
              <a:t>một</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đa</a:t>
            </a:r>
            <a:r>
              <a:rPr lang="en-US" dirty="0"/>
              <a:t> </a:t>
            </a:r>
            <a:r>
              <a:rPr lang="en-US" dirty="0" err="1"/>
              <a:t>dụng</a:t>
            </a:r>
            <a:r>
              <a:rPr lang="en-US" dirty="0"/>
              <a:t> (general-purpose processor) </a:t>
            </a:r>
            <a:r>
              <a:rPr lang="en-US" dirty="0" err="1"/>
              <a:t>với</a:t>
            </a:r>
            <a:r>
              <a:rPr lang="en-US" dirty="0"/>
              <a:t> </a:t>
            </a:r>
            <a:r>
              <a:rPr lang="en-US" dirty="0" err="1"/>
              <a:t>một</a:t>
            </a:r>
            <a:r>
              <a:rPr lang="en-US" dirty="0"/>
              <a:t> </a:t>
            </a:r>
            <a:r>
              <a:rPr lang="en-US" dirty="0" err="1"/>
              <a:t>lõi</a:t>
            </a:r>
            <a:r>
              <a:rPr lang="en-US" dirty="0"/>
              <a:t> </a:t>
            </a:r>
            <a:r>
              <a:rPr lang="en-US" dirty="0" err="1"/>
              <a:t>duy</a:t>
            </a:r>
            <a:r>
              <a:rPr lang="en-US" dirty="0"/>
              <a:t> </a:t>
            </a:r>
            <a:r>
              <a:rPr lang="en-US" dirty="0" err="1"/>
              <a:t>nhất</a:t>
            </a:r>
            <a:r>
              <a:rPr lang="en-US" dirty="0"/>
              <a:t>: </a:t>
            </a:r>
            <a:r>
              <a:rPr lang="en-US" dirty="0" err="1"/>
              <a:t>thực</a:t>
            </a:r>
            <a:r>
              <a:rPr lang="en-US" dirty="0"/>
              <a:t> </a:t>
            </a:r>
            <a:r>
              <a:rPr lang="en-US" dirty="0" err="1"/>
              <a:t>thi</a:t>
            </a:r>
            <a:r>
              <a:rPr lang="en-US" dirty="0"/>
              <a:t> </a:t>
            </a:r>
            <a:r>
              <a:rPr lang="en-US" dirty="0" err="1"/>
              <a:t>các</a:t>
            </a:r>
            <a:r>
              <a:rPr lang="en-US" dirty="0"/>
              <a:t> </a:t>
            </a:r>
            <a:r>
              <a:rPr lang="en-US" dirty="0" err="1"/>
              <a:t>tập</a:t>
            </a:r>
            <a:r>
              <a:rPr lang="en-US" dirty="0"/>
              <a:t> </a:t>
            </a:r>
            <a:r>
              <a:rPr lang="en-US" dirty="0" err="1"/>
              <a:t>lệnh</a:t>
            </a:r>
            <a:r>
              <a:rPr lang="en-US" dirty="0"/>
              <a:t> </a:t>
            </a:r>
            <a:r>
              <a:rPr lang="en-US" dirty="0" err="1"/>
              <a:t>đa</a:t>
            </a:r>
            <a:r>
              <a:rPr lang="en-US" dirty="0"/>
              <a:t> </a:t>
            </a:r>
            <a:r>
              <a:rPr lang="en-US" dirty="0" err="1"/>
              <a:t>dụng</a:t>
            </a:r>
            <a:r>
              <a:rPr lang="en-US" dirty="0"/>
              <a:t> (bao </a:t>
            </a:r>
            <a:r>
              <a:rPr lang="en-US" dirty="0" err="1"/>
              <a:t>gồm</a:t>
            </a:r>
            <a:r>
              <a:rPr lang="en-US" dirty="0"/>
              <a:t> </a:t>
            </a:r>
            <a:r>
              <a:rPr lang="en-US" dirty="0" err="1"/>
              <a:t>các</a:t>
            </a:r>
            <a:r>
              <a:rPr lang="en-US" dirty="0"/>
              <a:t> </a:t>
            </a:r>
            <a:r>
              <a:rPr lang="en-US" dirty="0" err="1"/>
              <a:t>lệnh</a:t>
            </a:r>
            <a:r>
              <a:rPr lang="en-US" dirty="0"/>
              <a:t> </a:t>
            </a:r>
            <a:r>
              <a:rPr lang="en-US" dirty="0" err="1"/>
              <a:t>trong</a:t>
            </a:r>
            <a:r>
              <a:rPr lang="en-US" dirty="0"/>
              <a:t> </a:t>
            </a:r>
            <a:r>
              <a:rPr lang="en-US" dirty="0" err="1"/>
              <a:t>các</a:t>
            </a:r>
            <a:r>
              <a:rPr lang="en-US" dirty="0"/>
              <a:t> </a:t>
            </a:r>
            <a:r>
              <a:rPr lang="en-US" dirty="0" err="1"/>
              <a:t>tiến</a:t>
            </a:r>
            <a:r>
              <a:rPr lang="en-US" dirty="0"/>
              <a:t> </a:t>
            </a:r>
            <a:r>
              <a:rPr lang="en-US" dirty="0" err="1"/>
              <a:t>trình</a:t>
            </a:r>
            <a:r>
              <a:rPr lang="en-US" dirty="0"/>
              <a:t>).</a:t>
            </a:r>
          </a:p>
          <a:p>
            <a:r>
              <a:rPr lang="en-US" dirty="0" err="1"/>
              <a:t>Có</a:t>
            </a:r>
            <a:r>
              <a:rPr lang="en-US" dirty="0"/>
              <a:t> </a:t>
            </a:r>
            <a:r>
              <a:rPr lang="en-US" dirty="0" err="1"/>
              <a:t>thể</a:t>
            </a:r>
            <a:r>
              <a:rPr lang="en-US" dirty="0"/>
              <a:t> </a:t>
            </a:r>
            <a:r>
              <a:rPr lang="en-US" dirty="0" err="1"/>
              <a:t>kèm</a:t>
            </a:r>
            <a:r>
              <a:rPr lang="en-US" dirty="0"/>
              <a:t> </a:t>
            </a:r>
            <a:r>
              <a:rPr lang="en-US" dirty="0" err="1"/>
              <a:t>theo</a:t>
            </a:r>
            <a:r>
              <a:rPr lang="en-US" dirty="0"/>
              <a:t> </a:t>
            </a:r>
            <a:r>
              <a:rPr lang="en-US" dirty="0" err="1"/>
              <a:t>các</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riêng</a:t>
            </a:r>
            <a:r>
              <a:rPr lang="en-US" dirty="0"/>
              <a:t> </a:t>
            </a:r>
            <a:r>
              <a:rPr lang="en-US" dirty="0" err="1"/>
              <a:t>biệt</a:t>
            </a:r>
            <a:r>
              <a:rPr lang="en-US" dirty="0"/>
              <a:t> (special-purpose): </a:t>
            </a:r>
            <a:r>
              <a:rPr lang="en-US" dirty="0" err="1"/>
              <a:t>chỉ</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thi</a:t>
            </a:r>
            <a:r>
              <a:rPr lang="en-US" dirty="0"/>
              <a:t> </a:t>
            </a:r>
            <a:r>
              <a:rPr lang="en-US" dirty="0" err="1"/>
              <a:t>các</a:t>
            </a:r>
            <a:r>
              <a:rPr lang="en-US" dirty="0"/>
              <a:t> </a:t>
            </a:r>
            <a:r>
              <a:rPr lang="en-US" dirty="0" err="1"/>
              <a:t>tập</a:t>
            </a:r>
            <a:r>
              <a:rPr lang="en-US" dirty="0"/>
              <a:t> </a:t>
            </a:r>
            <a:r>
              <a:rPr lang="en-US" dirty="0" err="1"/>
              <a:t>lệnh</a:t>
            </a:r>
            <a:r>
              <a:rPr lang="en-US" dirty="0"/>
              <a:t> </a:t>
            </a:r>
            <a:r>
              <a:rPr lang="en-US" dirty="0" err="1"/>
              <a:t>hạn</a:t>
            </a:r>
            <a:r>
              <a:rPr lang="en-US" dirty="0"/>
              <a:t> </a:t>
            </a:r>
            <a:r>
              <a:rPr lang="en-US" dirty="0" err="1"/>
              <a:t>chế</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chạy</a:t>
            </a:r>
            <a:r>
              <a:rPr lang="en-US" dirty="0"/>
              <a:t> </a:t>
            </a:r>
            <a:r>
              <a:rPr lang="en-US" dirty="0" err="1"/>
              <a:t>tiến</a:t>
            </a:r>
            <a:r>
              <a:rPr lang="en-US" dirty="0"/>
              <a:t> </a:t>
            </a:r>
            <a:r>
              <a:rPr lang="en-US" dirty="0" err="1"/>
              <a:t>trình</a:t>
            </a:r>
            <a:r>
              <a:rPr lang="en-US" dirty="0"/>
              <a:t>.</a:t>
            </a:r>
            <a:endParaRPr lang="vi-VN"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29</a:t>
            </a:fld>
            <a:endParaRPr kumimoji="1" lang="ja-JP" altLang="en-US"/>
          </a:p>
        </p:txBody>
      </p:sp>
    </p:spTree>
    <p:extLst>
      <p:ext uri="{BB962C8B-B14F-4D97-AF65-F5344CB8AC3E}">
        <p14:creationId xmlns:p14="http://schemas.microsoft.com/office/powerpoint/2010/main" val="76465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61F1B-8049-C5F7-2A7F-BA4097BC2185}"/>
              </a:ext>
            </a:extLst>
          </p:cNvPr>
          <p:cNvSpPr>
            <a:spLocks noGrp="1"/>
          </p:cNvSpPr>
          <p:nvPr>
            <p:ph type="body" sz="quarter" idx="13"/>
          </p:nvPr>
        </p:nvSpPr>
        <p:spPr/>
        <p:txBody>
          <a:bodyPr>
            <a:normAutofit fontScale="77500" lnSpcReduction="20000"/>
          </a:bodyPr>
          <a:lstStyle/>
          <a:p>
            <a:r>
              <a:rPr lang="en-VN" dirty="0"/>
              <a:t>ĐỊNH THỜI TRÊN MỘT SỐ HỆ ĐIỀU HÀNH</a:t>
            </a:r>
          </a:p>
        </p:txBody>
      </p:sp>
      <p:sp>
        <p:nvSpPr>
          <p:cNvPr id="3" name="Text Placeholder 2">
            <a:extLst>
              <a:ext uri="{FF2B5EF4-FFF2-40B4-BE49-F238E27FC236}">
                <a16:creationId xmlns:a16="http://schemas.microsoft.com/office/drawing/2014/main" id="{46845E9E-1B49-2D29-9DE0-D56BC1A97DE4}"/>
              </a:ext>
            </a:extLst>
          </p:cNvPr>
          <p:cNvSpPr>
            <a:spLocks noGrp="1"/>
          </p:cNvSpPr>
          <p:nvPr>
            <p:ph type="body" sz="quarter" idx="14"/>
          </p:nvPr>
        </p:nvSpPr>
        <p:spPr/>
        <p:txBody>
          <a:bodyPr/>
          <a:lstStyle/>
          <a:p>
            <a:r>
              <a:rPr lang="en-VN" dirty="0"/>
              <a:t>8.1. Định thời trên Linux</a:t>
            </a:r>
          </a:p>
        </p:txBody>
      </p:sp>
      <p:sp>
        <p:nvSpPr>
          <p:cNvPr id="4" name="Text Placeholder 3">
            <a:extLst>
              <a:ext uri="{FF2B5EF4-FFF2-40B4-BE49-F238E27FC236}">
                <a16:creationId xmlns:a16="http://schemas.microsoft.com/office/drawing/2014/main" id="{A8AE3F87-D108-DC4B-6753-2EA91A268088}"/>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F1E51F12-ACE5-773E-CB34-DEACFA545860}"/>
              </a:ext>
            </a:extLst>
          </p:cNvPr>
          <p:cNvSpPr>
            <a:spLocks noGrp="1"/>
          </p:cNvSpPr>
          <p:nvPr>
            <p:ph type="body" sz="quarter" idx="16"/>
          </p:nvPr>
        </p:nvSpPr>
        <p:spPr/>
        <p:txBody>
          <a:bodyPr>
            <a:normAutofit lnSpcReduction="10000"/>
          </a:bodyPr>
          <a:lstStyle/>
          <a:p>
            <a:r>
              <a:rPr lang="en-VN" dirty="0"/>
              <a:t>08.</a:t>
            </a:r>
          </a:p>
        </p:txBody>
      </p:sp>
      <p:sp>
        <p:nvSpPr>
          <p:cNvPr id="6" name="Footer Placeholder 5">
            <a:extLst>
              <a:ext uri="{FF2B5EF4-FFF2-40B4-BE49-F238E27FC236}">
                <a16:creationId xmlns:a16="http://schemas.microsoft.com/office/drawing/2014/main" id="{943E0299-B57D-16A0-2159-CF27AEF63416}"/>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85DBC8F7-3AAF-70AF-B66E-F366DA492B28}"/>
              </a:ext>
            </a:extLst>
          </p:cNvPr>
          <p:cNvSpPr>
            <a:spLocks noGrp="1"/>
          </p:cNvSpPr>
          <p:nvPr>
            <p:ph type="sldNum" sz="quarter" idx="12"/>
          </p:nvPr>
        </p:nvSpPr>
        <p:spPr/>
        <p:txBody>
          <a:bodyPr/>
          <a:lstStyle/>
          <a:p>
            <a:fld id="{00000000-1234-1234-1234-123412341234}" type="slidenum">
              <a:rPr lang="en-US" smtClean="0"/>
              <a:pPr/>
              <a:t>290</a:t>
            </a:fld>
            <a:endParaRPr lang="en-US"/>
          </a:p>
        </p:txBody>
      </p:sp>
    </p:spTree>
    <p:extLst>
      <p:ext uri="{BB962C8B-B14F-4D97-AF65-F5344CB8AC3E}">
        <p14:creationId xmlns:p14="http://schemas.microsoft.com/office/powerpoint/2010/main" val="4243851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162" name="Google Shape;162;p20"/>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sz="2400" dirty="0" err="1"/>
              <a:t>Nhân</a:t>
            </a:r>
            <a:r>
              <a:rPr lang="en-US" sz="2400" dirty="0"/>
              <a:t> Linux 2.5 </a:t>
            </a:r>
            <a:r>
              <a:rPr lang="en-US" sz="2400" dirty="0" err="1"/>
              <a:t>trở</a:t>
            </a:r>
            <a:r>
              <a:rPr lang="en-US" sz="2400" dirty="0"/>
              <a:t> </a:t>
            </a:r>
            <a:r>
              <a:rPr lang="en-US" sz="2400" dirty="0" err="1"/>
              <a:t>về</a:t>
            </a:r>
            <a:r>
              <a:rPr lang="en-US" sz="2400" dirty="0"/>
              <a:t> </a:t>
            </a:r>
            <a:r>
              <a:rPr lang="en-US" sz="2400" dirty="0" err="1"/>
              <a:t>trước</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phiên</a:t>
            </a:r>
            <a:r>
              <a:rPr lang="en-US" sz="2400" dirty="0"/>
              <a:t> </a:t>
            </a:r>
            <a:r>
              <a:rPr lang="en-US" sz="2400" dirty="0" err="1"/>
              <a:t>bản</a:t>
            </a:r>
            <a:r>
              <a:rPr lang="en-US" sz="2400" dirty="0"/>
              <a:t> </a:t>
            </a:r>
            <a:r>
              <a:rPr lang="en-US" sz="2400" dirty="0" err="1"/>
              <a:t>định</a:t>
            </a:r>
            <a:r>
              <a:rPr lang="en-US" sz="2400" dirty="0"/>
              <a:t> </a:t>
            </a:r>
            <a:r>
              <a:rPr lang="en-US" sz="2400" dirty="0" err="1"/>
              <a:t>thời</a:t>
            </a:r>
            <a:r>
              <a:rPr lang="en-US" sz="2400" dirty="0"/>
              <a:t> UNIX </a:t>
            </a:r>
            <a:r>
              <a:rPr lang="en-US" sz="2400" dirty="0" err="1"/>
              <a:t>tiêu</a:t>
            </a:r>
            <a:r>
              <a:rPr lang="en-US" sz="2400" dirty="0"/>
              <a:t> </a:t>
            </a:r>
            <a:r>
              <a:rPr lang="en-US" sz="2400" dirty="0" err="1"/>
              <a:t>chuẩn</a:t>
            </a:r>
            <a:r>
              <a:rPr lang="en-US" sz="2400" dirty="0"/>
              <a:t>:</a:t>
            </a:r>
            <a:endParaRPr sz="2400" dirty="0"/>
          </a:p>
          <a:p>
            <a:pPr lvl="1"/>
            <a:r>
              <a:rPr lang="en-US" sz="2000" dirty="0" err="1"/>
              <a:t>Không</a:t>
            </a:r>
            <a:r>
              <a:rPr lang="en-US" sz="2000" dirty="0"/>
              <a:t> </a:t>
            </a:r>
            <a:r>
              <a:rPr lang="en-US" sz="2000" dirty="0" err="1"/>
              <a:t>hỗ</a:t>
            </a:r>
            <a:r>
              <a:rPr lang="en-US" sz="2000" dirty="0"/>
              <a:t> </a:t>
            </a:r>
            <a:r>
              <a:rPr lang="en-US" sz="2000" dirty="0" err="1"/>
              <a:t>trợ</a:t>
            </a:r>
            <a:r>
              <a:rPr lang="en-US" sz="2000" dirty="0"/>
              <a:t> </a:t>
            </a:r>
            <a:r>
              <a:rPr lang="en-US" sz="2000" dirty="0" err="1"/>
              <a:t>tốt</a:t>
            </a:r>
            <a:r>
              <a:rPr lang="en-US" sz="2000" dirty="0"/>
              <a:t> </a:t>
            </a:r>
            <a:r>
              <a:rPr lang="en-US" sz="2000" dirty="0" err="1"/>
              <a:t>các</a:t>
            </a:r>
            <a:r>
              <a:rPr lang="en-US" sz="2000" dirty="0"/>
              <a:t> </a:t>
            </a:r>
            <a:r>
              <a:rPr lang="en-US" sz="2000" dirty="0" err="1"/>
              <a:t>hệ</a:t>
            </a:r>
            <a:r>
              <a:rPr lang="en-US" sz="2000" dirty="0"/>
              <a:t> </a:t>
            </a:r>
            <a:r>
              <a:rPr lang="en-US" sz="2000" dirty="0" err="1"/>
              <a:t>thống</a:t>
            </a:r>
            <a:r>
              <a:rPr lang="en-US" sz="2000" dirty="0"/>
              <a:t> </a:t>
            </a:r>
            <a:r>
              <a:rPr lang="en-US" sz="2000" dirty="0" err="1"/>
              <a:t>nhiều</a:t>
            </a:r>
            <a:r>
              <a:rPr lang="en-US" sz="2000" dirty="0"/>
              <a:t> </a:t>
            </a:r>
            <a:r>
              <a:rPr lang="en-US" sz="2000" dirty="0" err="1"/>
              <a:t>bộ</a:t>
            </a:r>
            <a:r>
              <a:rPr lang="en-US" sz="2000" dirty="0"/>
              <a:t> </a:t>
            </a:r>
            <a:r>
              <a:rPr lang="en-US" sz="2000" dirty="0" err="1"/>
              <a:t>xử</a:t>
            </a:r>
            <a:r>
              <a:rPr lang="en-US" sz="2000" dirty="0"/>
              <a:t> </a:t>
            </a:r>
            <a:r>
              <a:rPr lang="en-US" sz="2000" dirty="0" err="1"/>
              <a:t>lý</a:t>
            </a:r>
            <a:r>
              <a:rPr lang="en-US" sz="2000" dirty="0"/>
              <a:t>.</a:t>
            </a:r>
            <a:endParaRPr sz="2000" dirty="0"/>
          </a:p>
          <a:p>
            <a:pPr lvl="1"/>
            <a:r>
              <a:rPr lang="en-US" sz="2000" dirty="0" err="1"/>
              <a:t>Hiệu</a:t>
            </a:r>
            <a:r>
              <a:rPr lang="en-US" sz="2000" dirty="0"/>
              <a:t> </a:t>
            </a:r>
            <a:r>
              <a:rPr lang="en-US" sz="2000" dirty="0" err="1"/>
              <a:t>năng</a:t>
            </a:r>
            <a:r>
              <a:rPr lang="en-US" sz="2000" dirty="0"/>
              <a:t> </a:t>
            </a:r>
            <a:r>
              <a:rPr lang="en-US" sz="2000" dirty="0" err="1"/>
              <a:t>kém</a:t>
            </a:r>
            <a:r>
              <a:rPr lang="en-US" sz="2000" dirty="0"/>
              <a:t> </a:t>
            </a:r>
            <a:r>
              <a:rPr lang="en-US" sz="2000" dirty="0" err="1"/>
              <a:t>nếu</a:t>
            </a:r>
            <a:r>
              <a:rPr lang="en-US" sz="2000" dirty="0"/>
              <a:t> </a:t>
            </a:r>
            <a:r>
              <a:rPr lang="en-US" sz="2000" dirty="0" err="1"/>
              <a:t>có</a:t>
            </a:r>
            <a:r>
              <a:rPr lang="en-US" sz="2000" dirty="0"/>
              <a:t> </a:t>
            </a:r>
            <a:r>
              <a:rPr lang="en-US" sz="2000" dirty="0" err="1"/>
              <a:t>số</a:t>
            </a:r>
            <a:r>
              <a:rPr lang="en-US" sz="2000" dirty="0"/>
              <a:t> </a:t>
            </a:r>
            <a:r>
              <a:rPr lang="en-US" sz="2000" dirty="0" err="1"/>
              <a:t>lượng</a:t>
            </a:r>
            <a:r>
              <a:rPr lang="en-US" sz="2000" dirty="0"/>
              <a:t> </a:t>
            </a:r>
            <a:r>
              <a:rPr lang="en-US" sz="2000" dirty="0" err="1"/>
              <a:t>lớn</a:t>
            </a:r>
            <a:r>
              <a:rPr lang="en-US" sz="2000" dirty="0"/>
              <a:t> </a:t>
            </a:r>
            <a:r>
              <a:rPr lang="en-US" sz="2000" dirty="0" err="1"/>
              <a:t>các</a:t>
            </a:r>
            <a:r>
              <a:rPr lang="en-US" sz="2000" dirty="0"/>
              <a:t> </a:t>
            </a:r>
            <a:r>
              <a:rPr lang="en-US" sz="2000" dirty="0" err="1"/>
              <a:t>tiến</a:t>
            </a:r>
            <a:r>
              <a:rPr lang="en-US" sz="2000" dirty="0"/>
              <a:t> </a:t>
            </a:r>
            <a:r>
              <a:rPr lang="en-US" sz="2000" dirty="0" err="1"/>
              <a:t>trình</a:t>
            </a:r>
            <a:r>
              <a:rPr lang="en-US" sz="2000" dirty="0"/>
              <a:t> </a:t>
            </a:r>
            <a:r>
              <a:rPr lang="en-US" sz="2000" dirty="0" err="1"/>
              <a:t>trong</a:t>
            </a:r>
            <a:r>
              <a:rPr lang="en-US" sz="2000" dirty="0"/>
              <a:t> </a:t>
            </a:r>
            <a:r>
              <a:rPr lang="en-US" sz="2000" dirty="0" err="1"/>
              <a:t>hệ</a:t>
            </a:r>
            <a:r>
              <a:rPr lang="en-US" sz="2000" dirty="0"/>
              <a:t> </a:t>
            </a:r>
            <a:r>
              <a:rPr lang="en-US" sz="2000" dirty="0" err="1"/>
              <a:t>thống</a:t>
            </a:r>
            <a:r>
              <a:rPr lang="en-US" sz="2000" dirty="0"/>
              <a:t>. </a:t>
            </a:r>
            <a:endParaRPr sz="2000" dirty="0"/>
          </a:p>
          <a:p>
            <a:r>
              <a:rPr lang="en-US" sz="2400" dirty="0" err="1"/>
              <a:t>Nhân</a:t>
            </a:r>
            <a:r>
              <a:rPr lang="en-US" sz="2400" dirty="0"/>
              <a:t> Linux 2.5 </a:t>
            </a:r>
            <a:r>
              <a:rPr lang="en-US" sz="2400" dirty="0" err="1"/>
              <a:t>sử</a:t>
            </a:r>
            <a:r>
              <a:rPr lang="en-US" sz="2400" dirty="0"/>
              <a:t> </a:t>
            </a:r>
            <a:r>
              <a:rPr lang="en-US" sz="2400" dirty="0" err="1"/>
              <a:t>dụng</a:t>
            </a:r>
            <a:r>
              <a:rPr lang="en-US" sz="2400" dirty="0"/>
              <a:t> </a:t>
            </a:r>
            <a:r>
              <a:rPr lang="en-US" sz="2400" dirty="0" err="1"/>
              <a:t>bộ</a:t>
            </a:r>
            <a:r>
              <a:rPr lang="en-US" sz="2400" dirty="0"/>
              <a:t> </a:t>
            </a:r>
            <a:r>
              <a:rPr lang="en-US" sz="2400" dirty="0" err="1"/>
              <a:t>định</a:t>
            </a:r>
            <a:r>
              <a:rPr lang="en-US" sz="2400" dirty="0"/>
              <a:t> </a:t>
            </a:r>
            <a:r>
              <a:rPr lang="en-US" sz="2400" dirty="0" err="1"/>
              <a:t>thời</a:t>
            </a:r>
            <a:r>
              <a:rPr lang="en-US" sz="2400" dirty="0"/>
              <a:t> O(1): </a:t>
            </a:r>
            <a:endParaRPr sz="2400" dirty="0"/>
          </a:p>
          <a:p>
            <a:pPr lvl="1"/>
            <a:r>
              <a:rPr lang="en-US" sz="2000" dirty="0" err="1"/>
              <a:t>Chạy</a:t>
            </a:r>
            <a:r>
              <a:rPr lang="en-US" sz="2000" dirty="0"/>
              <a:t> </a:t>
            </a:r>
            <a:r>
              <a:rPr lang="en-US" sz="2000" dirty="0" err="1"/>
              <a:t>với</a:t>
            </a:r>
            <a:r>
              <a:rPr lang="en-US" sz="2000" dirty="0"/>
              <a:t> </a:t>
            </a:r>
            <a:r>
              <a:rPr lang="en-US" sz="2000" dirty="0" err="1"/>
              <a:t>thời</a:t>
            </a:r>
            <a:r>
              <a:rPr lang="en-US" sz="2000" dirty="0"/>
              <a:t> </a:t>
            </a:r>
            <a:r>
              <a:rPr lang="en-US" sz="2000" dirty="0" err="1"/>
              <a:t>gian</a:t>
            </a:r>
            <a:r>
              <a:rPr lang="en-US" sz="2000" dirty="0"/>
              <a:t> </a:t>
            </a:r>
            <a:r>
              <a:rPr lang="en-US" sz="2000" dirty="0" err="1"/>
              <a:t>hằng</a:t>
            </a:r>
            <a:r>
              <a:rPr lang="en-US" sz="2000" dirty="0"/>
              <a:t> </a:t>
            </a:r>
            <a:r>
              <a:rPr lang="en-US" sz="2000" dirty="0" err="1"/>
              <a:t>số</a:t>
            </a:r>
            <a:r>
              <a:rPr lang="en-US" sz="2000" dirty="0"/>
              <a:t>.</a:t>
            </a:r>
            <a:endParaRPr sz="2000" dirty="0"/>
          </a:p>
          <a:p>
            <a:pPr lvl="1"/>
            <a:r>
              <a:rPr lang="en-US" sz="2000" dirty="0" err="1"/>
              <a:t>Định</a:t>
            </a:r>
            <a:r>
              <a:rPr lang="en-US" sz="2000" dirty="0"/>
              <a:t> </a:t>
            </a:r>
            <a:r>
              <a:rPr lang="en-US" sz="2000" dirty="0" err="1"/>
              <a:t>thời</a:t>
            </a:r>
            <a:r>
              <a:rPr lang="en-US" sz="2000" dirty="0"/>
              <a:t> </a:t>
            </a:r>
            <a:r>
              <a:rPr lang="en-US" sz="2000" dirty="0" err="1"/>
              <a:t>theo</a:t>
            </a:r>
            <a:r>
              <a:rPr lang="en-US" sz="2000" dirty="0"/>
              <a:t> </a:t>
            </a:r>
            <a:r>
              <a:rPr lang="en-US" sz="2000" dirty="0" err="1"/>
              <a:t>độ</a:t>
            </a:r>
            <a:r>
              <a:rPr lang="en-US" sz="2000" dirty="0"/>
              <a:t> </a:t>
            </a:r>
            <a:r>
              <a:rPr lang="en-US" sz="2000" dirty="0" err="1"/>
              <a:t>ưu</a:t>
            </a:r>
            <a:r>
              <a:rPr lang="en-US" sz="2000" dirty="0"/>
              <a:t> </a:t>
            </a:r>
            <a:r>
              <a:rPr lang="en-US" sz="2000" dirty="0" err="1"/>
              <a:t>tiên</a:t>
            </a:r>
            <a:r>
              <a:rPr lang="en-US" sz="2000" dirty="0"/>
              <a:t> </a:t>
            </a:r>
            <a:r>
              <a:rPr lang="en-US" sz="2000" dirty="0" err="1"/>
              <a:t>với</a:t>
            </a:r>
            <a:r>
              <a:rPr lang="en-US" sz="2000" dirty="0"/>
              <a:t> </a:t>
            </a:r>
            <a:r>
              <a:rPr lang="en-US" sz="2000" dirty="0" err="1"/>
              <a:t>chế</a:t>
            </a:r>
            <a:r>
              <a:rPr lang="en-US" sz="2000" dirty="0"/>
              <a:t> </a:t>
            </a:r>
            <a:r>
              <a:rPr lang="en-US" sz="2000" dirty="0" err="1"/>
              <a:t>độ</a:t>
            </a:r>
            <a:r>
              <a:rPr lang="en-US" sz="2000" dirty="0"/>
              <a:t> </a:t>
            </a:r>
            <a:r>
              <a:rPr lang="en-US" sz="2000" dirty="0" err="1"/>
              <a:t>trưng</a:t>
            </a:r>
            <a:r>
              <a:rPr lang="en-US" sz="2000" dirty="0"/>
              <a:t> </a:t>
            </a:r>
            <a:r>
              <a:rPr lang="en-US" sz="2000" dirty="0" err="1"/>
              <a:t>dụng</a:t>
            </a:r>
            <a:r>
              <a:rPr lang="en-US" sz="2000" dirty="0"/>
              <a:t>.</a:t>
            </a:r>
            <a:endParaRPr sz="2000" dirty="0"/>
          </a:p>
          <a:p>
            <a:pPr lvl="1"/>
            <a:r>
              <a:rPr lang="en-US" sz="2000" dirty="0" err="1"/>
              <a:t>Có</a:t>
            </a:r>
            <a:r>
              <a:rPr lang="en-US" sz="2000" dirty="0"/>
              <a:t> </a:t>
            </a:r>
            <a:r>
              <a:rPr lang="en-US" sz="2000" dirty="0" err="1"/>
              <a:t>hai</a:t>
            </a:r>
            <a:r>
              <a:rPr lang="en-US" sz="2000" dirty="0"/>
              <a:t> </a:t>
            </a:r>
            <a:r>
              <a:rPr lang="en-US" sz="2000" dirty="0" err="1"/>
              <a:t>khoảng</a:t>
            </a:r>
            <a:r>
              <a:rPr lang="en-US" sz="2000" dirty="0"/>
              <a:t> </a:t>
            </a:r>
            <a:r>
              <a:rPr lang="en-US" sz="2000" dirty="0" err="1"/>
              <a:t>ưu</a:t>
            </a:r>
            <a:r>
              <a:rPr lang="en-US" sz="2000" dirty="0"/>
              <a:t> </a:t>
            </a:r>
            <a:r>
              <a:rPr lang="en-US" sz="2000" dirty="0" err="1"/>
              <a:t>tiên</a:t>
            </a:r>
            <a:r>
              <a:rPr lang="en-US" sz="2000" dirty="0"/>
              <a:t>: time-sharing </a:t>
            </a:r>
            <a:r>
              <a:rPr lang="en-US" sz="2000" dirty="0" err="1"/>
              <a:t>và</a:t>
            </a:r>
            <a:r>
              <a:rPr lang="en-US" sz="2000" dirty="0"/>
              <a:t> real-time.</a:t>
            </a:r>
            <a:endParaRPr sz="2000" dirty="0"/>
          </a:p>
          <a:p>
            <a:pPr lvl="1"/>
            <a:r>
              <a:rPr lang="en-US" sz="2000" dirty="0" err="1"/>
              <a:t>Giá</a:t>
            </a:r>
            <a:r>
              <a:rPr lang="en-US" sz="2000" dirty="0"/>
              <a:t> </a:t>
            </a:r>
            <a:r>
              <a:rPr lang="en-US" sz="2000" dirty="0" err="1"/>
              <a:t>trị</a:t>
            </a:r>
            <a:r>
              <a:rPr lang="en-US" sz="2000" dirty="0"/>
              <a:t> </a:t>
            </a:r>
            <a:r>
              <a:rPr lang="en-US" sz="2000" dirty="0" err="1"/>
              <a:t>số</a:t>
            </a:r>
            <a:r>
              <a:rPr lang="en-US" sz="2000" dirty="0"/>
              <a:t> </a:t>
            </a:r>
            <a:r>
              <a:rPr lang="en-US" sz="2000" dirty="0" err="1"/>
              <a:t>nhỏ</a:t>
            </a:r>
            <a:r>
              <a:rPr lang="en-US" sz="2000" dirty="0"/>
              <a:t> </a:t>
            </a:r>
            <a:r>
              <a:rPr lang="en-US" sz="2000" dirty="0" err="1"/>
              <a:t>hơn</a:t>
            </a:r>
            <a:r>
              <a:rPr lang="en-US" sz="2000" dirty="0"/>
              <a:t> </a:t>
            </a:r>
            <a:r>
              <a:rPr lang="en-US" sz="2000" dirty="0" err="1"/>
              <a:t>biểu</a:t>
            </a:r>
            <a:r>
              <a:rPr lang="en-US" sz="2000" dirty="0"/>
              <a:t> </a:t>
            </a:r>
            <a:r>
              <a:rPr lang="en-US" sz="2000" dirty="0" err="1"/>
              <a:t>diễn</a:t>
            </a:r>
            <a:r>
              <a:rPr lang="en-US" sz="2000" dirty="0"/>
              <a:t> </a:t>
            </a:r>
            <a:r>
              <a:rPr lang="en-US" sz="2000" dirty="0" err="1"/>
              <a:t>độ</a:t>
            </a:r>
            <a:r>
              <a:rPr lang="en-US" sz="2000" dirty="0"/>
              <a:t> </a:t>
            </a:r>
            <a:r>
              <a:rPr lang="en-US" sz="2000" dirty="0" err="1"/>
              <a:t>ưu</a:t>
            </a:r>
            <a:r>
              <a:rPr lang="en-US" sz="2000" dirty="0"/>
              <a:t> </a:t>
            </a:r>
            <a:r>
              <a:rPr lang="en-US" sz="2000" dirty="0" err="1"/>
              <a:t>tiên</a:t>
            </a:r>
            <a:r>
              <a:rPr lang="en-US" sz="2000" dirty="0"/>
              <a:t> </a:t>
            </a:r>
            <a:r>
              <a:rPr lang="en-US" sz="2000" dirty="0" err="1"/>
              <a:t>lớn</a:t>
            </a:r>
            <a:r>
              <a:rPr lang="en-US" sz="2000" dirty="0"/>
              <a:t> </a:t>
            </a:r>
            <a:r>
              <a:rPr lang="en-US" sz="2000" dirty="0" err="1"/>
              <a:t>hơn</a:t>
            </a:r>
            <a:r>
              <a:rPr lang="en-US" sz="2000" dirty="0"/>
              <a:t>. </a:t>
            </a:r>
            <a:endParaRPr sz="2000" dirty="0"/>
          </a:p>
          <a:p>
            <a:pPr lvl="1"/>
            <a:r>
              <a:rPr lang="en-US" sz="2000" dirty="0" err="1"/>
              <a:t>Hoạt</a:t>
            </a:r>
            <a:r>
              <a:rPr lang="en-US" sz="2000" dirty="0"/>
              <a:t> </a:t>
            </a:r>
            <a:r>
              <a:rPr lang="en-US" sz="2000" dirty="0" err="1"/>
              <a:t>động</a:t>
            </a:r>
            <a:r>
              <a:rPr lang="en-US" sz="2000" dirty="0"/>
              <a:t> </a:t>
            </a:r>
            <a:r>
              <a:rPr lang="en-US" sz="2000" dirty="0" err="1"/>
              <a:t>tốt</a:t>
            </a:r>
            <a:r>
              <a:rPr lang="en-US" sz="2000" dirty="0"/>
              <a:t> </a:t>
            </a:r>
            <a:r>
              <a:rPr lang="en-US" sz="2000" dirty="0" err="1"/>
              <a:t>với</a:t>
            </a:r>
            <a:r>
              <a:rPr lang="en-US" sz="2000" dirty="0"/>
              <a:t> </a:t>
            </a:r>
            <a:r>
              <a:rPr lang="en-US" sz="2000" dirty="0" err="1"/>
              <a:t>các</a:t>
            </a:r>
            <a:r>
              <a:rPr lang="en-US" sz="2000" dirty="0"/>
              <a:t> </a:t>
            </a:r>
            <a:r>
              <a:rPr lang="en-US" sz="2000" dirty="0" err="1"/>
              <a:t>hệ</a:t>
            </a:r>
            <a:r>
              <a:rPr lang="en-US" sz="2000" dirty="0"/>
              <a:t> </a:t>
            </a:r>
            <a:r>
              <a:rPr lang="en-US" sz="2000" dirty="0" err="1"/>
              <a:t>thống</a:t>
            </a:r>
            <a:r>
              <a:rPr lang="en-US" sz="2000" dirty="0"/>
              <a:t> SMP </a:t>
            </a:r>
            <a:r>
              <a:rPr lang="en-US" sz="2000" dirty="0" err="1"/>
              <a:t>nhưng</a:t>
            </a:r>
            <a:r>
              <a:rPr lang="en-US" sz="2000" dirty="0"/>
              <a:t> </a:t>
            </a:r>
            <a:r>
              <a:rPr lang="en-US" sz="2000" dirty="0" err="1"/>
              <a:t>đáp</a:t>
            </a:r>
            <a:r>
              <a:rPr lang="en-US" sz="2000" dirty="0"/>
              <a:t> </a:t>
            </a:r>
            <a:r>
              <a:rPr lang="en-US" sz="2000" dirty="0" err="1"/>
              <a:t>ứng</a:t>
            </a:r>
            <a:r>
              <a:rPr lang="en-US" sz="2000" dirty="0"/>
              <a:t> </a:t>
            </a:r>
            <a:r>
              <a:rPr lang="en-US" sz="2000" dirty="0" err="1"/>
              <a:t>kém</a:t>
            </a:r>
            <a:r>
              <a:rPr lang="en-US" sz="2000" dirty="0"/>
              <a:t> </a:t>
            </a:r>
            <a:r>
              <a:rPr lang="en-US" sz="2000" dirty="0" err="1"/>
              <a:t>với</a:t>
            </a:r>
            <a:r>
              <a:rPr lang="en-US" sz="2000" dirty="0"/>
              <a:t> </a:t>
            </a:r>
            <a:r>
              <a:rPr lang="en-US" sz="2000" dirty="0" err="1"/>
              <a:t>các</a:t>
            </a:r>
            <a:r>
              <a:rPr lang="en-US" sz="2000" dirty="0"/>
              <a:t> </a:t>
            </a:r>
            <a:r>
              <a:rPr lang="en-US" sz="2000" dirty="0" err="1"/>
              <a:t>tiến</a:t>
            </a:r>
            <a:r>
              <a:rPr lang="en-US" sz="2000" dirty="0"/>
              <a:t> </a:t>
            </a:r>
            <a:r>
              <a:rPr lang="en-US" sz="2000" dirty="0" err="1"/>
              <a:t>trình</a:t>
            </a:r>
            <a:r>
              <a:rPr lang="en-US" sz="2000" dirty="0"/>
              <a:t> interactive.</a:t>
            </a:r>
            <a:endParaRPr sz="2000" dirty="0"/>
          </a:p>
        </p:txBody>
      </p:sp>
      <p:sp>
        <p:nvSpPr>
          <p:cNvPr id="165" name="Google Shape;165;p2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3E2B3EEA-18BE-DCB9-EEB1-2B4757B975B2}"/>
              </a:ext>
            </a:extLst>
          </p:cNvPr>
          <p:cNvSpPr>
            <a:spLocks noGrp="1"/>
          </p:cNvSpPr>
          <p:nvPr>
            <p:ph type="sldNum" sz="quarter" idx="12"/>
          </p:nvPr>
        </p:nvSpPr>
        <p:spPr/>
        <p:txBody>
          <a:bodyPr/>
          <a:lstStyle/>
          <a:p>
            <a:fld id="{00000000-1234-1234-1234-123412341234}" type="slidenum">
              <a:rPr lang="en-US" smtClean="0"/>
              <a:pPr/>
              <a:t>291</a:t>
            </a:fld>
            <a:endParaRPr lang="en-US"/>
          </a:p>
        </p:txBody>
      </p:sp>
    </p:spTree>
    <p:extLst>
      <p:ext uri="{BB962C8B-B14F-4D97-AF65-F5344CB8AC3E}">
        <p14:creationId xmlns:p14="http://schemas.microsoft.com/office/powerpoint/2010/main" val="408336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anim calcmode="lin" valueType="num">
                                      <p:cBhvr additive="base">
                                        <p:cTn id="7" dur="500" fill="hold"/>
                                        <p:tgtEl>
                                          <p:spTgt spid="1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2">
                                            <p:txEl>
                                              <p:pRg st="1" end="1"/>
                                            </p:txEl>
                                          </p:spTgt>
                                        </p:tgtEl>
                                        <p:attrNameLst>
                                          <p:attrName>style.visibility</p:attrName>
                                        </p:attrNameLst>
                                      </p:cBhvr>
                                      <p:to>
                                        <p:strVal val="visible"/>
                                      </p:to>
                                    </p:set>
                                    <p:anim calcmode="lin" valueType="num">
                                      <p:cBhvr additive="base">
                                        <p:cTn id="13" dur="500" fill="hold"/>
                                        <p:tgtEl>
                                          <p:spTgt spid="1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2">
                                            <p:txEl>
                                              <p:pRg st="2" end="2"/>
                                            </p:txEl>
                                          </p:spTgt>
                                        </p:tgtEl>
                                        <p:attrNameLst>
                                          <p:attrName>style.visibility</p:attrName>
                                        </p:attrNameLst>
                                      </p:cBhvr>
                                      <p:to>
                                        <p:strVal val="visible"/>
                                      </p:to>
                                    </p:set>
                                    <p:anim calcmode="lin" valueType="num">
                                      <p:cBhvr additive="base">
                                        <p:cTn id="17" dur="500" fill="hold"/>
                                        <p:tgtEl>
                                          <p:spTgt spid="16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2">
                                            <p:txEl>
                                              <p:pRg st="3" end="3"/>
                                            </p:txEl>
                                          </p:spTgt>
                                        </p:tgtEl>
                                        <p:attrNameLst>
                                          <p:attrName>style.visibility</p:attrName>
                                        </p:attrNameLst>
                                      </p:cBhvr>
                                      <p:to>
                                        <p:strVal val="visible"/>
                                      </p:to>
                                    </p:set>
                                    <p:anim calcmode="lin" valueType="num">
                                      <p:cBhvr additive="base">
                                        <p:cTn id="23" dur="500" fill="hold"/>
                                        <p:tgtEl>
                                          <p:spTgt spid="16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62">
                                            <p:txEl>
                                              <p:pRg st="4" end="4"/>
                                            </p:txEl>
                                          </p:spTgt>
                                        </p:tgtEl>
                                        <p:attrNameLst>
                                          <p:attrName>style.visibility</p:attrName>
                                        </p:attrNameLst>
                                      </p:cBhvr>
                                      <p:to>
                                        <p:strVal val="visible"/>
                                      </p:to>
                                    </p:set>
                                    <p:anim calcmode="lin" valueType="num">
                                      <p:cBhvr additive="base">
                                        <p:cTn id="29" dur="500" fill="hold"/>
                                        <p:tgtEl>
                                          <p:spTgt spid="16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62">
                                            <p:txEl>
                                              <p:pRg st="5" end="5"/>
                                            </p:txEl>
                                          </p:spTgt>
                                        </p:tgtEl>
                                        <p:attrNameLst>
                                          <p:attrName>style.visibility</p:attrName>
                                        </p:attrNameLst>
                                      </p:cBhvr>
                                      <p:to>
                                        <p:strVal val="visible"/>
                                      </p:to>
                                    </p:set>
                                    <p:anim calcmode="lin" valueType="num">
                                      <p:cBhvr additive="base">
                                        <p:cTn id="33" dur="500" fill="hold"/>
                                        <p:tgtEl>
                                          <p:spTgt spid="16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2">
                                            <p:txEl>
                                              <p:pRg st="6" end="6"/>
                                            </p:txEl>
                                          </p:spTgt>
                                        </p:tgtEl>
                                        <p:attrNameLst>
                                          <p:attrName>style.visibility</p:attrName>
                                        </p:attrNameLst>
                                      </p:cBhvr>
                                      <p:to>
                                        <p:strVal val="visible"/>
                                      </p:to>
                                    </p:set>
                                    <p:anim calcmode="lin" valueType="num">
                                      <p:cBhvr additive="base">
                                        <p:cTn id="37" dur="500" fill="hold"/>
                                        <p:tgtEl>
                                          <p:spTgt spid="16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2">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2">
                                            <p:txEl>
                                              <p:pRg st="7" end="7"/>
                                            </p:txEl>
                                          </p:spTgt>
                                        </p:tgtEl>
                                        <p:attrNameLst>
                                          <p:attrName>style.visibility</p:attrName>
                                        </p:attrNameLst>
                                      </p:cBhvr>
                                      <p:to>
                                        <p:strVal val="visible"/>
                                      </p:to>
                                    </p:set>
                                    <p:anim calcmode="lin" valueType="num">
                                      <p:cBhvr additive="base">
                                        <p:cTn id="41" dur="500" fill="hold"/>
                                        <p:tgtEl>
                                          <p:spTgt spid="16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2">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2">
                                            <p:txEl>
                                              <p:pRg st="8" end="8"/>
                                            </p:txEl>
                                          </p:spTgt>
                                        </p:tgtEl>
                                        <p:attrNameLst>
                                          <p:attrName>style.visibility</p:attrName>
                                        </p:attrNameLst>
                                      </p:cBhvr>
                                      <p:to>
                                        <p:strVal val="visible"/>
                                      </p:to>
                                    </p:set>
                                    <p:anim calcmode="lin" valueType="num">
                                      <p:cBhvr additive="base">
                                        <p:cTn id="45" dur="500" fill="hold"/>
                                        <p:tgtEl>
                                          <p:spTgt spid="162">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171" name="Google Shape;171;p21"/>
          <p:cNvSpPr txBox="1">
            <a:spLocks noGrp="1"/>
          </p:cNvSpPr>
          <p:nvPr>
            <p:ph idx="1"/>
          </p:nvPr>
        </p:nvSpPr>
        <p:spPr>
          <a:xfrm>
            <a:off x="774145" y="1823299"/>
            <a:ext cx="10579654" cy="4482115"/>
          </a:xfrm>
          <a:prstGeom prst="rect">
            <a:avLst/>
          </a:prstGeom>
          <a:noFill/>
          <a:ln>
            <a:noFill/>
          </a:ln>
        </p:spPr>
        <p:txBody>
          <a:bodyPr spcFirstLastPara="1" wrap="square" lIns="91425" tIns="45700" rIns="91425" bIns="45700" anchor="t" anchorCtr="0">
            <a:noAutofit/>
          </a:bodyPr>
          <a:lstStyle/>
          <a:p>
            <a:pPr algn="l">
              <a:spcBef>
                <a:spcPts val="0"/>
              </a:spcBef>
            </a:pPr>
            <a:r>
              <a:rPr lang="en-US" dirty="0" err="1"/>
              <a:t>Nhân</a:t>
            </a:r>
            <a:r>
              <a:rPr lang="en-US" dirty="0"/>
              <a:t> Linux </a:t>
            </a:r>
            <a:r>
              <a:rPr lang="en-US" dirty="0" err="1"/>
              <a:t>từ</a:t>
            </a:r>
            <a:r>
              <a:rPr lang="en-US" dirty="0"/>
              <a:t> 2.6.23 </a:t>
            </a:r>
            <a:r>
              <a:rPr lang="en-US" dirty="0" err="1"/>
              <a:t>sử</a:t>
            </a:r>
            <a:r>
              <a:rPr lang="en-US" dirty="0"/>
              <a:t> </a:t>
            </a:r>
            <a:r>
              <a:rPr lang="en-US" dirty="0" err="1"/>
              <a:t>dụng</a:t>
            </a:r>
            <a:r>
              <a:rPr lang="en-US" dirty="0"/>
              <a:t> </a:t>
            </a:r>
            <a:r>
              <a:rPr lang="en-US" dirty="0" err="1"/>
              <a:t>bộ</a:t>
            </a:r>
            <a:r>
              <a:rPr lang="en-US" dirty="0"/>
              <a:t> </a:t>
            </a:r>
            <a:r>
              <a:rPr lang="en-US" dirty="0" err="1"/>
              <a:t>định</a:t>
            </a:r>
            <a:r>
              <a:rPr lang="en-US" dirty="0"/>
              <a:t> </a:t>
            </a:r>
            <a:r>
              <a:rPr lang="en-US" dirty="0" err="1"/>
              <a:t>thời</a:t>
            </a:r>
            <a:r>
              <a:rPr lang="en-US" dirty="0"/>
              <a:t> CFS (Completely Fair Scheduler)</a:t>
            </a:r>
            <a:endParaRPr dirty="0"/>
          </a:p>
          <a:p>
            <a:pPr lvl="1" algn="l"/>
            <a:r>
              <a:rPr lang="en-US" dirty="0" err="1"/>
              <a:t>Định</a:t>
            </a:r>
            <a:r>
              <a:rPr lang="en-US" dirty="0"/>
              <a:t> </a:t>
            </a:r>
            <a:r>
              <a:rPr lang="en-US" dirty="0" err="1"/>
              <a:t>thời</a:t>
            </a:r>
            <a:r>
              <a:rPr lang="en-US" dirty="0"/>
              <a:t> </a:t>
            </a:r>
            <a:r>
              <a:rPr lang="en-US" dirty="0" err="1"/>
              <a:t>theo</a:t>
            </a:r>
            <a:r>
              <a:rPr lang="en-US" dirty="0"/>
              <a:t> </a:t>
            </a:r>
            <a:r>
              <a:rPr lang="en-US" dirty="0" err="1"/>
              <a:t>lớp</a:t>
            </a:r>
            <a:r>
              <a:rPr lang="en-US" dirty="0"/>
              <a:t>:</a:t>
            </a:r>
            <a:endParaRPr dirty="0"/>
          </a:p>
          <a:p>
            <a:pPr lvl="2" algn="l"/>
            <a:r>
              <a:rPr lang="en-US" dirty="0" err="1"/>
              <a:t>Mỗi</a:t>
            </a:r>
            <a:r>
              <a:rPr lang="en-US" dirty="0"/>
              <a:t> </a:t>
            </a:r>
            <a:r>
              <a:rPr lang="en-US" dirty="0" err="1"/>
              <a:t>lớp</a:t>
            </a:r>
            <a:r>
              <a:rPr lang="en-US" dirty="0"/>
              <a:t> </a:t>
            </a:r>
            <a:r>
              <a:rPr lang="en-US" dirty="0" err="1"/>
              <a:t>được</a:t>
            </a:r>
            <a:r>
              <a:rPr lang="en-US" dirty="0"/>
              <a:t> </a:t>
            </a:r>
            <a:r>
              <a:rPr lang="en-US" dirty="0" err="1"/>
              <a:t>gán</a:t>
            </a:r>
            <a:r>
              <a:rPr lang="en-US" dirty="0"/>
              <a:t> </a:t>
            </a:r>
            <a:r>
              <a:rPr lang="en-US" dirty="0" err="1"/>
              <a:t>một</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cụ</a:t>
            </a:r>
            <a:r>
              <a:rPr lang="en-US" dirty="0"/>
              <a:t> </a:t>
            </a:r>
            <a:r>
              <a:rPr lang="en-US" dirty="0" err="1"/>
              <a:t>thể</a:t>
            </a:r>
            <a:r>
              <a:rPr lang="en-US" dirty="0"/>
              <a:t>. </a:t>
            </a:r>
            <a:endParaRPr dirty="0"/>
          </a:p>
          <a:p>
            <a:pPr lvl="2" algn="l"/>
            <a:r>
              <a:rPr lang="en-US" dirty="0" err="1"/>
              <a:t>Bộ</a:t>
            </a:r>
            <a:r>
              <a:rPr lang="en-US" dirty="0"/>
              <a:t> </a:t>
            </a:r>
            <a:r>
              <a:rPr lang="en-US" dirty="0" err="1"/>
              <a:t>định</a:t>
            </a:r>
            <a:r>
              <a:rPr lang="en-US" dirty="0"/>
              <a:t> </a:t>
            </a:r>
            <a:r>
              <a:rPr lang="en-US" dirty="0" err="1"/>
              <a:t>thời</a:t>
            </a:r>
            <a:r>
              <a:rPr lang="en-US" dirty="0"/>
              <a:t> </a:t>
            </a:r>
            <a:r>
              <a:rPr lang="en-US" dirty="0" err="1"/>
              <a:t>chọn</a:t>
            </a:r>
            <a:r>
              <a:rPr lang="en-US" dirty="0"/>
              <a:t> </a:t>
            </a:r>
            <a:r>
              <a:rPr lang="en-US" dirty="0" err="1"/>
              <a:t>tác</a:t>
            </a:r>
            <a:r>
              <a:rPr lang="en-US" dirty="0"/>
              <a:t> </a:t>
            </a:r>
            <a:r>
              <a:rPr lang="en-US" dirty="0" err="1"/>
              <a:t>vụ</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nhất</a:t>
            </a:r>
            <a:r>
              <a:rPr lang="en-US" dirty="0"/>
              <a:t> </a:t>
            </a:r>
            <a:r>
              <a:rPr lang="en-US" dirty="0" err="1"/>
              <a:t>trong</a:t>
            </a:r>
            <a:r>
              <a:rPr lang="en-US" dirty="0"/>
              <a:t> </a:t>
            </a:r>
            <a:r>
              <a:rPr lang="en-US" dirty="0" err="1"/>
              <a:t>lớp</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nhất</a:t>
            </a:r>
            <a:r>
              <a:rPr lang="en-US" dirty="0"/>
              <a:t>.</a:t>
            </a:r>
            <a:endParaRPr dirty="0"/>
          </a:p>
          <a:p>
            <a:pPr lvl="2" algn="l"/>
            <a:r>
              <a:rPr lang="en-US" dirty="0" err="1"/>
              <a:t>Thời</a:t>
            </a:r>
            <a:r>
              <a:rPr lang="en-US" dirty="0"/>
              <a:t> </a:t>
            </a:r>
            <a:r>
              <a:rPr lang="en-US" dirty="0" err="1"/>
              <a:t>gian</a:t>
            </a:r>
            <a:r>
              <a:rPr lang="en-US" dirty="0"/>
              <a:t> </a:t>
            </a:r>
            <a:r>
              <a:rPr lang="en-US" dirty="0" err="1"/>
              <a:t>sử</a:t>
            </a:r>
            <a:r>
              <a:rPr lang="en-US" dirty="0"/>
              <a:t> </a:t>
            </a:r>
            <a:r>
              <a:rPr lang="en-US" dirty="0" err="1"/>
              <a:t>dụng</a:t>
            </a:r>
            <a:r>
              <a:rPr lang="en-US" dirty="0"/>
              <a:t> CPU </a:t>
            </a:r>
            <a:r>
              <a:rPr lang="en-US" dirty="0" err="1"/>
              <a:t>của</a:t>
            </a:r>
            <a:r>
              <a:rPr lang="en-US" dirty="0"/>
              <a:t> </a:t>
            </a:r>
            <a:r>
              <a:rPr lang="en-US" dirty="0" err="1"/>
              <a:t>mỗi</a:t>
            </a:r>
            <a:r>
              <a:rPr lang="en-US" dirty="0"/>
              <a:t> </a:t>
            </a:r>
            <a:r>
              <a:rPr lang="en-US" dirty="0" err="1"/>
              <a:t>tác</a:t>
            </a:r>
            <a:r>
              <a:rPr lang="en-US" dirty="0"/>
              <a:t> </a:t>
            </a:r>
            <a:r>
              <a:rPr lang="en-US" dirty="0" err="1"/>
              <a:t>vụ</a:t>
            </a:r>
            <a:r>
              <a:rPr lang="en-US" dirty="0"/>
              <a:t> </a:t>
            </a:r>
            <a:r>
              <a:rPr lang="en-US" dirty="0" err="1"/>
              <a:t>không</a:t>
            </a:r>
            <a:r>
              <a:rPr lang="en-US" dirty="0"/>
              <a:t> </a:t>
            </a:r>
            <a:r>
              <a:rPr lang="en-US" dirty="0" err="1"/>
              <a:t>dựa</a:t>
            </a:r>
            <a:r>
              <a:rPr lang="en-US" dirty="0"/>
              <a:t> </a:t>
            </a:r>
            <a:r>
              <a:rPr lang="en-US" dirty="0" err="1"/>
              <a:t>trên</a:t>
            </a:r>
            <a:r>
              <a:rPr lang="en-US" dirty="0"/>
              <a:t> quantum time </a:t>
            </a:r>
            <a:r>
              <a:rPr lang="en-US" dirty="0" err="1"/>
              <a:t>cố</a:t>
            </a:r>
            <a:r>
              <a:rPr lang="en-US" dirty="0"/>
              <a:t> </a:t>
            </a:r>
            <a:r>
              <a:rPr lang="en-US" dirty="0" err="1"/>
              <a:t>định</a:t>
            </a:r>
            <a:r>
              <a:rPr lang="en-US" dirty="0"/>
              <a:t> </a:t>
            </a:r>
            <a:r>
              <a:rPr lang="en-US" dirty="0" err="1"/>
              <a:t>mà</a:t>
            </a:r>
            <a:r>
              <a:rPr lang="en-US" dirty="0"/>
              <a:t> </a:t>
            </a:r>
            <a:r>
              <a:rPr lang="en-US" dirty="0" err="1"/>
              <a:t>dựa</a:t>
            </a:r>
            <a:r>
              <a:rPr lang="en-US" dirty="0"/>
              <a:t> </a:t>
            </a:r>
            <a:r>
              <a:rPr lang="en-US" dirty="0" err="1"/>
              <a:t>trên</a:t>
            </a:r>
            <a:r>
              <a:rPr lang="en-US" dirty="0"/>
              <a:t> </a:t>
            </a:r>
            <a:r>
              <a:rPr lang="en-US" dirty="0" err="1"/>
              <a:t>tỷ</a:t>
            </a:r>
            <a:r>
              <a:rPr lang="en-US" dirty="0"/>
              <a:t> </a:t>
            </a:r>
            <a:r>
              <a:rPr lang="en-US" dirty="0" err="1"/>
              <a:t>lệ</a:t>
            </a:r>
            <a:r>
              <a:rPr lang="en-US" dirty="0"/>
              <a:t> </a:t>
            </a:r>
            <a:r>
              <a:rPr lang="en-US" dirty="0" err="1"/>
              <a:t>giờ</a:t>
            </a:r>
            <a:r>
              <a:rPr lang="en-US" dirty="0"/>
              <a:t> CPU.</a:t>
            </a:r>
            <a:endParaRPr dirty="0"/>
          </a:p>
          <a:p>
            <a:pPr lvl="2" algn="l"/>
            <a:r>
              <a:rPr lang="en-US" dirty="0" err="1"/>
              <a:t>Nhân</a:t>
            </a:r>
            <a:r>
              <a:rPr lang="en-US" dirty="0"/>
              <a:t> Linux </a:t>
            </a:r>
            <a:r>
              <a:rPr lang="en-US" dirty="0" err="1"/>
              <a:t>cài</a:t>
            </a:r>
            <a:r>
              <a:rPr lang="en-US" dirty="0"/>
              <a:t> </a:t>
            </a:r>
            <a:r>
              <a:rPr lang="en-US" dirty="0" err="1"/>
              <a:t>đặt</a:t>
            </a:r>
            <a:r>
              <a:rPr lang="en-US" dirty="0"/>
              <a:t> </a:t>
            </a:r>
            <a:r>
              <a:rPr lang="en-US" dirty="0" err="1"/>
              <a:t>sẵn</a:t>
            </a:r>
            <a:r>
              <a:rPr lang="en-US" dirty="0"/>
              <a:t> 2 </a:t>
            </a:r>
            <a:r>
              <a:rPr lang="en-US" dirty="0" err="1"/>
              <a:t>lớp</a:t>
            </a:r>
            <a:r>
              <a:rPr lang="en-US" dirty="0"/>
              <a:t>: default </a:t>
            </a:r>
            <a:r>
              <a:rPr lang="en-US" dirty="0" err="1"/>
              <a:t>và</a:t>
            </a:r>
            <a:r>
              <a:rPr lang="en-US" dirty="0"/>
              <a:t> real-time. </a:t>
            </a:r>
            <a:r>
              <a:rPr lang="en-US" dirty="0" err="1"/>
              <a:t>Các</a:t>
            </a:r>
            <a:r>
              <a:rPr lang="en-US" dirty="0"/>
              <a:t> </a:t>
            </a:r>
            <a:r>
              <a:rPr lang="en-US" dirty="0" err="1"/>
              <a:t>lớp</a:t>
            </a:r>
            <a:r>
              <a:rPr lang="en-US" dirty="0"/>
              <a:t> </a:t>
            </a:r>
            <a:r>
              <a:rPr lang="en-US" dirty="0" err="1"/>
              <a:t>khác</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thêm</a:t>
            </a:r>
            <a:r>
              <a:rPr lang="en-US" dirty="0"/>
              <a:t> </a:t>
            </a:r>
            <a:r>
              <a:rPr lang="en-US" dirty="0" err="1"/>
              <a:t>vào</a:t>
            </a:r>
            <a:r>
              <a:rPr lang="en-US" dirty="0"/>
              <a:t>. </a:t>
            </a:r>
            <a:endParaRPr dirty="0"/>
          </a:p>
        </p:txBody>
      </p:sp>
      <p:sp>
        <p:nvSpPr>
          <p:cNvPr id="174" name="Google Shape;174;p2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512B0568-FBF4-2450-01BB-0CC5EDE08E25}"/>
              </a:ext>
            </a:extLst>
          </p:cNvPr>
          <p:cNvSpPr>
            <a:spLocks noGrp="1"/>
          </p:cNvSpPr>
          <p:nvPr>
            <p:ph type="sldNum" sz="quarter" idx="12"/>
          </p:nvPr>
        </p:nvSpPr>
        <p:spPr/>
        <p:txBody>
          <a:bodyPr/>
          <a:lstStyle/>
          <a:p>
            <a:fld id="{00000000-1234-1234-1234-123412341234}" type="slidenum">
              <a:rPr lang="en-US" smtClean="0"/>
              <a:pPr/>
              <a:t>292</a:t>
            </a:fld>
            <a:endParaRPr lang="en-US"/>
          </a:p>
        </p:txBody>
      </p:sp>
      <p:sp>
        <p:nvSpPr>
          <p:cNvPr id="3" name="Google Shape;143;p10">
            <a:extLst>
              <a:ext uri="{FF2B5EF4-FFF2-40B4-BE49-F238E27FC236}">
                <a16:creationId xmlns:a16="http://schemas.microsoft.com/office/drawing/2014/main" id="{DC5AA7BD-784C-2E8A-B5A5-048B2791CAD2}"/>
              </a:ext>
            </a:extLst>
          </p:cNvPr>
          <p:cNvSpPr txBox="1">
            <a:spLocks/>
          </p:cNvSpPr>
          <p:nvPr/>
        </p:nvSpPr>
        <p:spPr>
          <a:xfrm>
            <a:off x="774145" y="1169204"/>
            <a:ext cx="2707793"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Bộ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CFS</a:t>
            </a:r>
          </a:p>
        </p:txBody>
      </p:sp>
    </p:spTree>
    <p:extLst>
      <p:ext uri="{BB962C8B-B14F-4D97-AF65-F5344CB8AC3E}">
        <p14:creationId xmlns:p14="http://schemas.microsoft.com/office/powerpoint/2010/main" val="73941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
                                            <p:txEl>
                                              <p:pRg st="1" end="1"/>
                                            </p:txEl>
                                          </p:spTgt>
                                        </p:tgtEl>
                                        <p:attrNameLst>
                                          <p:attrName>style.visibility</p:attrName>
                                        </p:attrNameLst>
                                      </p:cBhvr>
                                      <p:to>
                                        <p:strVal val="visible"/>
                                      </p:to>
                                    </p:set>
                                    <p:anim calcmode="lin" valueType="num">
                                      <p:cBhvr additive="base">
                                        <p:cTn id="7" dur="500" fill="hold"/>
                                        <p:tgtEl>
                                          <p:spTgt spid="1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1">
                                            <p:txEl>
                                              <p:pRg st="2" end="2"/>
                                            </p:txEl>
                                          </p:spTgt>
                                        </p:tgtEl>
                                        <p:attrNameLst>
                                          <p:attrName>style.visibility</p:attrName>
                                        </p:attrNameLst>
                                      </p:cBhvr>
                                      <p:to>
                                        <p:strVal val="visible"/>
                                      </p:to>
                                    </p:set>
                                    <p:anim calcmode="lin" valueType="num">
                                      <p:cBhvr additive="base">
                                        <p:cTn id="13" dur="500" fill="hold"/>
                                        <p:tgtEl>
                                          <p:spTgt spid="17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anim calcmode="lin" valueType="num">
                                      <p:cBhvr additive="base">
                                        <p:cTn id="19" dur="500" fill="hold"/>
                                        <p:tgtEl>
                                          <p:spTgt spid="17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1">
                                            <p:txEl>
                                              <p:pRg st="4" end="4"/>
                                            </p:txEl>
                                          </p:spTgt>
                                        </p:tgtEl>
                                        <p:attrNameLst>
                                          <p:attrName>style.visibility</p:attrName>
                                        </p:attrNameLst>
                                      </p:cBhvr>
                                      <p:to>
                                        <p:strVal val="visible"/>
                                      </p:to>
                                    </p:set>
                                    <p:anim calcmode="lin" valueType="num">
                                      <p:cBhvr additive="base">
                                        <p:cTn id="25" dur="500" fill="hold"/>
                                        <p:tgtEl>
                                          <p:spTgt spid="1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1">
                                            <p:txEl>
                                              <p:pRg st="5" end="5"/>
                                            </p:txEl>
                                          </p:spTgt>
                                        </p:tgtEl>
                                        <p:attrNameLst>
                                          <p:attrName>style.visibility</p:attrName>
                                        </p:attrNameLst>
                                      </p:cBhvr>
                                      <p:to>
                                        <p:strVal val="visible"/>
                                      </p:to>
                                    </p:set>
                                    <p:anim calcmode="lin" valueType="num">
                                      <p:cBhvr additive="base">
                                        <p:cTn id="31" dur="500" fill="hold"/>
                                        <p:tgtEl>
                                          <p:spTgt spid="17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180" name="Google Shape;180;p22"/>
          <p:cNvSpPr txBox="1">
            <a:spLocks noGrp="1"/>
          </p:cNvSpPr>
          <p:nvPr>
            <p:ph idx="1"/>
          </p:nvPr>
        </p:nvSpPr>
        <p:spPr>
          <a:xfrm>
            <a:off x="774145" y="1823299"/>
            <a:ext cx="10579654" cy="2731137"/>
          </a:xfrm>
          <a:prstGeom prst="rect">
            <a:avLst/>
          </a:prstGeom>
          <a:noFill/>
          <a:ln>
            <a:noFill/>
          </a:ln>
        </p:spPr>
        <p:txBody>
          <a:bodyPr spcFirstLastPara="1" wrap="square" lIns="91425" tIns="45700" rIns="91425" bIns="45700" anchor="t" anchorCtr="0">
            <a:noAutofit/>
          </a:bodyPr>
          <a:lstStyle/>
          <a:p>
            <a:pPr marL="228600" lvl="1" indent="-222250" algn="l">
              <a:spcBef>
                <a:spcPts val="0"/>
              </a:spcBef>
            </a:pPr>
            <a:r>
              <a:rPr lang="en-US" dirty="0" err="1"/>
              <a:t>Thời</a:t>
            </a:r>
            <a:r>
              <a:rPr lang="en-US" dirty="0"/>
              <a:t> </a:t>
            </a:r>
            <a:r>
              <a:rPr lang="en-US" dirty="0" err="1"/>
              <a:t>gian</a:t>
            </a:r>
            <a:r>
              <a:rPr lang="en-US" dirty="0"/>
              <a:t> </a:t>
            </a:r>
            <a:r>
              <a:rPr lang="en-US" dirty="0" err="1"/>
              <a:t>sử</a:t>
            </a:r>
            <a:r>
              <a:rPr lang="en-US" dirty="0"/>
              <a:t> </a:t>
            </a:r>
            <a:r>
              <a:rPr lang="en-US" dirty="0" err="1"/>
              <a:t>dụng</a:t>
            </a:r>
            <a:r>
              <a:rPr lang="en-US" dirty="0"/>
              <a:t> CPU:</a:t>
            </a:r>
            <a:endParaRPr dirty="0"/>
          </a:p>
          <a:p>
            <a:pPr marL="673100" lvl="2" indent="-230188" algn="l"/>
            <a:r>
              <a:rPr lang="en-US" dirty="0" err="1"/>
              <a:t>Được</a:t>
            </a:r>
            <a:r>
              <a:rPr lang="en-US" dirty="0"/>
              <a:t> </a:t>
            </a:r>
            <a:r>
              <a:rPr lang="en-US" dirty="0" err="1"/>
              <a:t>tính</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nice </a:t>
            </a:r>
            <a:r>
              <a:rPr lang="en-US" dirty="0" err="1"/>
              <a:t>được</a:t>
            </a:r>
            <a:r>
              <a:rPr lang="en-US" dirty="0"/>
              <a:t> </a:t>
            </a:r>
            <a:r>
              <a:rPr lang="en-US" dirty="0" err="1"/>
              <a:t>gán</a:t>
            </a:r>
            <a:r>
              <a:rPr lang="en-US" dirty="0"/>
              <a:t> </a:t>
            </a:r>
            <a:r>
              <a:rPr lang="en-US" dirty="0" err="1"/>
              <a:t>cho</a:t>
            </a:r>
            <a:r>
              <a:rPr lang="en-US" dirty="0"/>
              <a:t> </a:t>
            </a:r>
            <a:r>
              <a:rPr lang="en-US" dirty="0" err="1"/>
              <a:t>mỗi</a:t>
            </a:r>
            <a:r>
              <a:rPr lang="en-US" dirty="0"/>
              <a:t> </a:t>
            </a:r>
            <a:r>
              <a:rPr lang="en-US" dirty="0" err="1"/>
              <a:t>tác</a:t>
            </a:r>
            <a:r>
              <a:rPr lang="en-US" dirty="0"/>
              <a:t> </a:t>
            </a:r>
            <a:r>
              <a:rPr lang="en-US" dirty="0" err="1"/>
              <a:t>vụ</a:t>
            </a:r>
            <a:r>
              <a:rPr lang="en-US" dirty="0"/>
              <a:t>, </a:t>
            </a:r>
            <a:r>
              <a:rPr lang="en-US" dirty="0" err="1"/>
              <a:t>có</a:t>
            </a:r>
            <a:r>
              <a:rPr lang="en-US" dirty="0"/>
              <a:t> </a:t>
            </a:r>
            <a:r>
              <a:rPr lang="en-US" dirty="0" err="1"/>
              <a:t>giá</a:t>
            </a:r>
            <a:r>
              <a:rPr lang="en-US" dirty="0"/>
              <a:t> </a:t>
            </a:r>
            <a:r>
              <a:rPr lang="en-US" dirty="0" err="1"/>
              <a:t>trị</a:t>
            </a:r>
            <a:r>
              <a:rPr lang="en-US" dirty="0"/>
              <a:t> </a:t>
            </a:r>
            <a:r>
              <a:rPr lang="en-US" dirty="0" err="1"/>
              <a:t>từ</a:t>
            </a:r>
            <a:r>
              <a:rPr lang="en-US" dirty="0"/>
              <a:t> -20 </a:t>
            </a:r>
            <a:r>
              <a:rPr lang="en-US" dirty="0" err="1"/>
              <a:t>đến</a:t>
            </a:r>
            <a:r>
              <a:rPr lang="en-US" dirty="0"/>
              <a:t> 19. </a:t>
            </a:r>
            <a:endParaRPr dirty="0"/>
          </a:p>
          <a:p>
            <a:pPr marL="673100" lvl="2" indent="-230188" algn="l"/>
            <a:r>
              <a:rPr lang="en-US" dirty="0" err="1"/>
              <a:t>Giá</a:t>
            </a:r>
            <a:r>
              <a:rPr lang="en-US" dirty="0"/>
              <a:t> </a:t>
            </a:r>
            <a:r>
              <a:rPr lang="en-US" dirty="0" err="1"/>
              <a:t>trị</a:t>
            </a:r>
            <a:r>
              <a:rPr lang="en-US" dirty="0"/>
              <a:t> </a:t>
            </a:r>
            <a:r>
              <a:rPr lang="en-US" dirty="0" err="1"/>
              <a:t>thấp</a:t>
            </a:r>
            <a:r>
              <a:rPr lang="en-US" dirty="0"/>
              <a:t> </a:t>
            </a:r>
            <a:r>
              <a:rPr lang="en-US" dirty="0" err="1"/>
              <a:t>hơn</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hơn</a:t>
            </a:r>
            <a:r>
              <a:rPr lang="en-US" dirty="0"/>
              <a:t>.</a:t>
            </a:r>
            <a:endParaRPr dirty="0"/>
          </a:p>
          <a:p>
            <a:pPr marL="673100" lvl="2" indent="-230188" algn="l"/>
            <a:r>
              <a:rPr lang="en-US" dirty="0"/>
              <a:t>Target latency – </a:t>
            </a:r>
            <a:r>
              <a:rPr lang="en-US" dirty="0" err="1"/>
              <a:t>khoảng</a:t>
            </a:r>
            <a:r>
              <a:rPr lang="en-US" dirty="0"/>
              <a:t> </a:t>
            </a:r>
            <a:r>
              <a:rPr lang="en-US" dirty="0" err="1"/>
              <a:t>thời</a:t>
            </a:r>
            <a:r>
              <a:rPr lang="en-US" dirty="0"/>
              <a:t> </a:t>
            </a:r>
            <a:r>
              <a:rPr lang="en-US" dirty="0" err="1"/>
              <a:t>gian</a:t>
            </a:r>
            <a:r>
              <a:rPr lang="en-US" dirty="0"/>
              <a:t> </a:t>
            </a:r>
            <a:r>
              <a:rPr lang="en-US" dirty="0" err="1"/>
              <a:t>mà</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cần</a:t>
            </a:r>
            <a:r>
              <a:rPr lang="en-US" dirty="0"/>
              <a:t> </a:t>
            </a:r>
            <a:r>
              <a:rPr lang="en-US" dirty="0" err="1"/>
              <a:t>được</a:t>
            </a:r>
            <a:r>
              <a:rPr lang="en-US" dirty="0"/>
              <a:t> </a:t>
            </a:r>
            <a:r>
              <a:rPr lang="en-US" dirty="0" err="1"/>
              <a:t>chạy</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lần</a:t>
            </a:r>
            <a:r>
              <a:rPr lang="en-US" dirty="0"/>
              <a:t>. </a:t>
            </a:r>
            <a:endParaRPr dirty="0"/>
          </a:p>
          <a:p>
            <a:pPr marL="673100" lvl="2" indent="-230188" algn="l"/>
            <a:r>
              <a:rPr lang="en-US" dirty="0"/>
              <a:t>Target latency </a:t>
            </a:r>
            <a:r>
              <a:rPr lang="en-US" dirty="0" err="1"/>
              <a:t>có</a:t>
            </a:r>
            <a:r>
              <a:rPr lang="en-US" dirty="0"/>
              <a:t> </a:t>
            </a:r>
            <a:r>
              <a:rPr lang="en-US" dirty="0" err="1"/>
              <a:t>thể</a:t>
            </a:r>
            <a:r>
              <a:rPr lang="en-US" dirty="0"/>
              <a:t> </a:t>
            </a:r>
            <a:r>
              <a:rPr lang="en-US" dirty="0" err="1"/>
              <a:t>tăng</a:t>
            </a:r>
            <a:r>
              <a:rPr lang="en-US" dirty="0"/>
              <a:t> </a:t>
            </a:r>
            <a:r>
              <a:rPr lang="en-US" dirty="0" err="1"/>
              <a:t>lên</a:t>
            </a:r>
            <a:r>
              <a:rPr lang="en-US" dirty="0"/>
              <a:t> </a:t>
            </a:r>
            <a:r>
              <a:rPr lang="en-US" dirty="0" err="1"/>
              <a:t>nếu</a:t>
            </a:r>
            <a:r>
              <a:rPr lang="en-US" dirty="0"/>
              <a:t> </a:t>
            </a:r>
            <a:r>
              <a:rPr lang="en-US" dirty="0" err="1"/>
              <a:t>số</a:t>
            </a:r>
            <a:r>
              <a:rPr lang="en-US" dirty="0"/>
              <a:t> </a:t>
            </a:r>
            <a:r>
              <a:rPr lang="en-US" dirty="0" err="1"/>
              <a:t>lượng</a:t>
            </a:r>
            <a:r>
              <a:rPr lang="en-US" dirty="0"/>
              <a:t> </a:t>
            </a:r>
            <a:r>
              <a:rPr lang="en-US" dirty="0" err="1"/>
              <a:t>tiến</a:t>
            </a:r>
            <a:r>
              <a:rPr lang="en-US" dirty="0"/>
              <a:t> </a:t>
            </a:r>
            <a:r>
              <a:rPr lang="en-US" dirty="0" err="1"/>
              <a:t>trình</a:t>
            </a:r>
            <a:r>
              <a:rPr lang="en-US" dirty="0"/>
              <a:t> </a:t>
            </a:r>
            <a:r>
              <a:rPr lang="en-US" dirty="0" err="1"/>
              <a:t>tăng</a:t>
            </a:r>
            <a:r>
              <a:rPr lang="en-US" dirty="0"/>
              <a:t> </a:t>
            </a:r>
            <a:r>
              <a:rPr lang="en-US" dirty="0" err="1"/>
              <a:t>lên</a:t>
            </a:r>
            <a:r>
              <a:rPr lang="en-US" dirty="0"/>
              <a:t>.</a:t>
            </a:r>
            <a:endParaRPr dirty="0"/>
          </a:p>
        </p:txBody>
      </p:sp>
      <p:sp>
        <p:nvSpPr>
          <p:cNvPr id="183" name="Google Shape;183;p2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222B11C6-CE1C-1787-FE02-1E9E7C917F04}"/>
              </a:ext>
            </a:extLst>
          </p:cNvPr>
          <p:cNvSpPr>
            <a:spLocks noGrp="1"/>
          </p:cNvSpPr>
          <p:nvPr>
            <p:ph type="sldNum" sz="quarter" idx="12"/>
          </p:nvPr>
        </p:nvSpPr>
        <p:spPr/>
        <p:txBody>
          <a:bodyPr/>
          <a:lstStyle/>
          <a:p>
            <a:fld id="{00000000-1234-1234-1234-123412341234}" type="slidenum">
              <a:rPr lang="en-US" smtClean="0"/>
              <a:pPr/>
              <a:t>293</a:t>
            </a:fld>
            <a:endParaRPr lang="en-US"/>
          </a:p>
        </p:txBody>
      </p:sp>
      <p:sp>
        <p:nvSpPr>
          <p:cNvPr id="3" name="Google Shape;143;p10">
            <a:extLst>
              <a:ext uri="{FF2B5EF4-FFF2-40B4-BE49-F238E27FC236}">
                <a16:creationId xmlns:a16="http://schemas.microsoft.com/office/drawing/2014/main" id="{011A5D49-5A2B-B614-715A-3D1035B71704}"/>
              </a:ext>
            </a:extLst>
          </p:cNvPr>
          <p:cNvSpPr txBox="1">
            <a:spLocks/>
          </p:cNvSpPr>
          <p:nvPr/>
        </p:nvSpPr>
        <p:spPr>
          <a:xfrm>
            <a:off x="774145" y="1169204"/>
            <a:ext cx="2707793"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Bộ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CFS</a:t>
            </a:r>
          </a:p>
        </p:txBody>
      </p:sp>
    </p:spTree>
    <p:extLst>
      <p:ext uri="{BB962C8B-B14F-4D97-AF65-F5344CB8AC3E}">
        <p14:creationId xmlns:p14="http://schemas.microsoft.com/office/powerpoint/2010/main" val="189896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anim calcmode="lin" valueType="num">
                                      <p:cBhvr additive="base">
                                        <p:cTn id="17"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0">
                                            <p:txEl>
                                              <p:pRg st="3" end="3"/>
                                            </p:txEl>
                                          </p:spTgt>
                                        </p:tgtEl>
                                        <p:attrNameLst>
                                          <p:attrName>style.visibility</p:attrName>
                                        </p:attrNameLst>
                                      </p:cBhvr>
                                      <p:to>
                                        <p:strVal val="visible"/>
                                      </p:to>
                                    </p:set>
                                    <p:anim calcmode="lin" valueType="num">
                                      <p:cBhvr additive="base">
                                        <p:cTn id="23"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0">
                                            <p:txEl>
                                              <p:pRg st="4" end="4"/>
                                            </p:txEl>
                                          </p:spTgt>
                                        </p:tgtEl>
                                        <p:attrNameLst>
                                          <p:attrName>style.visibility</p:attrName>
                                        </p:attrNameLst>
                                      </p:cBhvr>
                                      <p:to>
                                        <p:strVal val="visible"/>
                                      </p:to>
                                    </p:set>
                                    <p:anim calcmode="lin" valueType="num">
                                      <p:cBhvr additive="base">
                                        <p:cTn id="27" dur="500" fill="hold"/>
                                        <p:tgtEl>
                                          <p:spTgt spid="18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180" name="Google Shape;180;p22"/>
          <p:cNvSpPr txBox="1">
            <a:spLocks noGrp="1"/>
          </p:cNvSpPr>
          <p:nvPr>
            <p:ph idx="1"/>
          </p:nvPr>
        </p:nvSpPr>
        <p:spPr>
          <a:xfrm>
            <a:off x="774145" y="1823299"/>
            <a:ext cx="10579654" cy="2910066"/>
          </a:xfrm>
          <a:prstGeom prst="rect">
            <a:avLst/>
          </a:prstGeom>
          <a:noFill/>
          <a:ln>
            <a:noFill/>
          </a:ln>
        </p:spPr>
        <p:txBody>
          <a:bodyPr spcFirstLastPara="1" wrap="square" lIns="91425" tIns="45700" rIns="91425" bIns="45700" anchor="t" anchorCtr="0">
            <a:noAutofit/>
          </a:bodyPr>
          <a:lstStyle/>
          <a:p>
            <a:pPr marL="228600" lvl="1" indent="-222250" algn="l"/>
            <a:r>
              <a:rPr lang="vi-VN" dirty="0"/>
              <a:t>CFS xác định tác vụ được thực thi kế tiếp qua virtual run time</a:t>
            </a:r>
            <a:r>
              <a:rPr lang="vi-VN" dirty="0">
                <a:solidFill>
                  <a:srgbClr val="000000"/>
                </a:solidFill>
              </a:rPr>
              <a:t>:</a:t>
            </a:r>
            <a:endParaRPr lang="vi-VN" dirty="0"/>
          </a:p>
          <a:p>
            <a:pPr marL="673100" lvl="2" indent="-230188" algn="l"/>
            <a:r>
              <a:rPr lang="vi-VN" dirty="0"/>
              <a:t>Mỗi tác vụ có giá trị virtual run time riêng, được kết hợp với một hệ số đặc biệt dựa trên độ ưu tiên. </a:t>
            </a:r>
          </a:p>
          <a:p>
            <a:pPr marL="673100" lvl="2" indent="-230188" algn="l"/>
            <a:r>
              <a:rPr lang="vi-VN" dirty="0"/>
              <a:t>Các tiến trình có độ ưu tiên bình thường có virtual run time tương đương với thời gian chạy thực tế.</a:t>
            </a:r>
          </a:p>
          <a:p>
            <a:pPr marL="673100" lvl="2" indent="-230188" algn="l"/>
            <a:r>
              <a:rPr lang="vi-VN" dirty="0"/>
              <a:t>Chọn tiến trình có virtual run time nhỏ nhất để thực thi tiếp.</a:t>
            </a:r>
          </a:p>
        </p:txBody>
      </p:sp>
      <p:sp>
        <p:nvSpPr>
          <p:cNvPr id="183" name="Google Shape;183;p2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222B11C6-CE1C-1787-FE02-1E9E7C917F04}"/>
              </a:ext>
            </a:extLst>
          </p:cNvPr>
          <p:cNvSpPr>
            <a:spLocks noGrp="1"/>
          </p:cNvSpPr>
          <p:nvPr>
            <p:ph type="sldNum" sz="quarter" idx="12"/>
          </p:nvPr>
        </p:nvSpPr>
        <p:spPr/>
        <p:txBody>
          <a:bodyPr/>
          <a:lstStyle/>
          <a:p>
            <a:fld id="{00000000-1234-1234-1234-123412341234}" type="slidenum">
              <a:rPr lang="en-US" smtClean="0"/>
              <a:pPr/>
              <a:t>294</a:t>
            </a:fld>
            <a:endParaRPr lang="en-US"/>
          </a:p>
        </p:txBody>
      </p:sp>
      <p:sp>
        <p:nvSpPr>
          <p:cNvPr id="3" name="Google Shape;143;p10">
            <a:extLst>
              <a:ext uri="{FF2B5EF4-FFF2-40B4-BE49-F238E27FC236}">
                <a16:creationId xmlns:a16="http://schemas.microsoft.com/office/drawing/2014/main" id="{011A5D49-5A2B-B614-715A-3D1035B71704}"/>
              </a:ext>
            </a:extLst>
          </p:cNvPr>
          <p:cNvSpPr txBox="1">
            <a:spLocks/>
          </p:cNvSpPr>
          <p:nvPr/>
        </p:nvSpPr>
        <p:spPr>
          <a:xfrm>
            <a:off x="774145" y="1169204"/>
            <a:ext cx="2707793"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Bộ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CFS</a:t>
            </a:r>
          </a:p>
        </p:txBody>
      </p:sp>
    </p:spTree>
    <p:extLst>
      <p:ext uri="{BB962C8B-B14F-4D97-AF65-F5344CB8AC3E}">
        <p14:creationId xmlns:p14="http://schemas.microsoft.com/office/powerpoint/2010/main" val="130348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 calcmode="lin" valueType="num">
                                      <p:cBhvr additive="base">
                                        <p:cTn id="7" dur="500" fill="hold"/>
                                        <p:tgtEl>
                                          <p:spTgt spid="18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0">
                                            <p:txEl>
                                              <p:pRg st="1" end="1"/>
                                            </p:txEl>
                                          </p:spTgt>
                                        </p:tgtEl>
                                        <p:attrNameLst>
                                          <p:attrName>style.visibility</p:attrName>
                                        </p:attrNameLst>
                                      </p:cBhvr>
                                      <p:to>
                                        <p:strVal val="visible"/>
                                      </p:to>
                                    </p:set>
                                    <p:anim calcmode="lin" valueType="num">
                                      <p:cBhvr additive="base">
                                        <p:cTn id="13" dur="500" fill="hold"/>
                                        <p:tgtEl>
                                          <p:spTgt spid="18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0">
                                            <p:txEl>
                                              <p:pRg st="2" end="2"/>
                                            </p:txEl>
                                          </p:spTgt>
                                        </p:tgtEl>
                                        <p:attrNameLst>
                                          <p:attrName>style.visibility</p:attrName>
                                        </p:attrNameLst>
                                      </p:cBhvr>
                                      <p:to>
                                        <p:strVal val="visible"/>
                                      </p:to>
                                    </p:set>
                                    <p:anim calcmode="lin" valueType="num">
                                      <p:cBhvr additive="base">
                                        <p:cTn id="19" dur="500" fill="hold"/>
                                        <p:tgtEl>
                                          <p:spTgt spid="18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0">
                                            <p:txEl>
                                              <p:pRg st="3" end="3"/>
                                            </p:txEl>
                                          </p:spTgt>
                                        </p:tgtEl>
                                        <p:attrNameLst>
                                          <p:attrName>style.visibility</p:attrName>
                                        </p:attrNameLst>
                                      </p:cBhvr>
                                      <p:to>
                                        <p:strVal val="visible"/>
                                      </p:to>
                                    </p:set>
                                    <p:anim calcmode="lin" valueType="num">
                                      <p:cBhvr additive="base">
                                        <p:cTn id="25" dur="500" fill="hold"/>
                                        <p:tgtEl>
                                          <p:spTgt spid="18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189" name="Google Shape;189;p23"/>
          <p:cNvSpPr txBox="1">
            <a:spLocks noGrp="1"/>
          </p:cNvSpPr>
          <p:nvPr>
            <p:ph idx="1"/>
          </p:nvPr>
        </p:nvSpPr>
        <p:spPr>
          <a:xfrm>
            <a:off x="774145" y="1810127"/>
            <a:ext cx="10579654" cy="3660905"/>
          </a:xfrm>
          <a:prstGeom prst="rect">
            <a:avLst/>
          </a:prstGeom>
          <a:noFill/>
          <a:ln>
            <a:noFill/>
          </a:ln>
        </p:spPr>
        <p:txBody>
          <a:bodyPr spcFirstLastPara="1" wrap="square" lIns="91425" tIns="45700" rIns="91425" bIns="45700" anchor="t" anchorCtr="0">
            <a:noAutofit/>
          </a:bodyPr>
          <a:lstStyle/>
          <a:p>
            <a:pPr>
              <a:spcBef>
                <a:spcPts val="0"/>
              </a:spcBef>
            </a:pPr>
            <a:r>
              <a:rPr lang="en-US" dirty="0" err="1"/>
              <a:t>Định</a:t>
            </a:r>
            <a:r>
              <a:rPr lang="en-US" dirty="0"/>
              <a:t> </a:t>
            </a:r>
            <a:r>
              <a:rPr lang="en-US" dirty="0" err="1"/>
              <a:t>thời</a:t>
            </a:r>
            <a:r>
              <a:rPr lang="en-US" dirty="0"/>
              <a:t> real-time </a:t>
            </a:r>
            <a:r>
              <a:rPr lang="en-US" dirty="0" err="1"/>
              <a:t>dựa</a:t>
            </a:r>
            <a:r>
              <a:rPr lang="en-US" dirty="0"/>
              <a:t> </a:t>
            </a:r>
            <a:r>
              <a:rPr lang="en-US" dirty="0" err="1"/>
              <a:t>trên</a:t>
            </a:r>
            <a:r>
              <a:rPr lang="en-US" dirty="0"/>
              <a:t> </a:t>
            </a:r>
            <a:r>
              <a:rPr lang="en-US" dirty="0" err="1"/>
              <a:t>tiêu</a:t>
            </a:r>
            <a:r>
              <a:rPr lang="en-US" dirty="0"/>
              <a:t> </a:t>
            </a:r>
            <a:r>
              <a:rPr lang="en-US" dirty="0" err="1"/>
              <a:t>chuẩn</a:t>
            </a:r>
            <a:r>
              <a:rPr lang="en-US" dirty="0"/>
              <a:t> POSIX. </a:t>
            </a:r>
            <a:endParaRPr dirty="0"/>
          </a:p>
          <a:p>
            <a:pPr lvl="1"/>
            <a:r>
              <a:rPr lang="en-US" dirty="0" err="1"/>
              <a:t>Các</a:t>
            </a:r>
            <a:r>
              <a:rPr lang="en-US" dirty="0"/>
              <a:t> </a:t>
            </a:r>
            <a:r>
              <a:rPr lang="en-US" dirty="0" err="1"/>
              <a:t>tác</a:t>
            </a:r>
            <a:r>
              <a:rPr lang="en-US" dirty="0"/>
              <a:t> </a:t>
            </a:r>
            <a:r>
              <a:rPr lang="en-US" dirty="0" err="1"/>
              <a:t>vụ</a:t>
            </a:r>
            <a:r>
              <a:rPr lang="en-US" dirty="0"/>
              <a:t> real-time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tĩnh</a:t>
            </a:r>
            <a:r>
              <a:rPr lang="en-US" dirty="0"/>
              <a:t>.</a:t>
            </a:r>
            <a:endParaRPr dirty="0"/>
          </a:p>
          <a:p>
            <a:r>
              <a:rPr lang="en-US" dirty="0" err="1"/>
              <a:t>Độ</a:t>
            </a:r>
            <a:r>
              <a:rPr lang="en-US" dirty="0"/>
              <a:t> </a:t>
            </a:r>
            <a:r>
              <a:rPr lang="en-US" dirty="0" err="1"/>
              <a:t>ưu</a:t>
            </a:r>
            <a:r>
              <a:rPr lang="en-US" dirty="0"/>
              <a:t> </a:t>
            </a:r>
            <a:r>
              <a:rPr lang="en-US" dirty="0" err="1"/>
              <a:t>tiên</a:t>
            </a:r>
            <a:r>
              <a:rPr lang="en-US" dirty="0"/>
              <a:t> </a:t>
            </a:r>
            <a:r>
              <a:rPr lang="en-US" dirty="0" err="1"/>
              <a:t>được</a:t>
            </a:r>
            <a:r>
              <a:rPr lang="en-US" dirty="0"/>
              <a:t> chia </a:t>
            </a:r>
            <a:r>
              <a:rPr lang="en-US" dirty="0" err="1"/>
              <a:t>thành</a:t>
            </a:r>
            <a:r>
              <a:rPr lang="en-US" dirty="0"/>
              <a:t> 2 </a:t>
            </a:r>
            <a:r>
              <a:rPr lang="en-US" dirty="0" err="1"/>
              <a:t>phần</a:t>
            </a:r>
            <a:r>
              <a:rPr lang="en-US" dirty="0"/>
              <a:t>: real-time (</a:t>
            </a:r>
            <a:r>
              <a:rPr lang="en-US" dirty="0" err="1"/>
              <a:t>từ</a:t>
            </a:r>
            <a:r>
              <a:rPr lang="en-US" dirty="0"/>
              <a:t> 0 </a:t>
            </a:r>
            <a:r>
              <a:rPr lang="en-US" dirty="0" err="1"/>
              <a:t>đến</a:t>
            </a:r>
            <a:r>
              <a:rPr lang="en-US" dirty="0"/>
              <a:t> 99) </a:t>
            </a:r>
            <a:r>
              <a:rPr lang="en-US" dirty="0" err="1"/>
              <a:t>và</a:t>
            </a:r>
            <a:r>
              <a:rPr lang="en-US" dirty="0"/>
              <a:t> normal (</a:t>
            </a:r>
            <a:r>
              <a:rPr lang="en-US" dirty="0" err="1"/>
              <a:t>từ</a:t>
            </a:r>
            <a:r>
              <a:rPr lang="en-US" dirty="0"/>
              <a:t> 100 </a:t>
            </a:r>
            <a:r>
              <a:rPr lang="en-US" dirty="0" err="1"/>
              <a:t>đến</a:t>
            </a:r>
            <a:r>
              <a:rPr lang="en-US" dirty="0"/>
              <a:t> 139).</a:t>
            </a:r>
            <a:endParaRPr dirty="0"/>
          </a:p>
          <a:p>
            <a:r>
              <a:rPr lang="en-US" dirty="0" err="1"/>
              <a:t>Giá</a:t>
            </a:r>
            <a:r>
              <a:rPr lang="en-US" dirty="0"/>
              <a:t> </a:t>
            </a:r>
            <a:r>
              <a:rPr lang="en-US" dirty="0" err="1"/>
              <a:t>trị</a:t>
            </a:r>
            <a:r>
              <a:rPr lang="en-US" dirty="0"/>
              <a:t> nice -20 </a:t>
            </a:r>
            <a:r>
              <a:rPr lang="en-US" dirty="0" err="1"/>
              <a:t>tương</a:t>
            </a:r>
            <a:r>
              <a:rPr lang="en-US" dirty="0"/>
              <a:t> </a:t>
            </a:r>
            <a:r>
              <a:rPr lang="en-US" dirty="0" err="1"/>
              <a:t>ứng</a:t>
            </a:r>
            <a:r>
              <a:rPr lang="en-US" dirty="0"/>
              <a:t> </a:t>
            </a:r>
            <a:r>
              <a:rPr lang="en-US" dirty="0" err="1"/>
              <a:t>với</a:t>
            </a:r>
            <a:r>
              <a:rPr lang="en-US" dirty="0"/>
              <a:t> </a:t>
            </a:r>
            <a:r>
              <a:rPr lang="en-US" dirty="0" err="1"/>
              <a:t>độ</a:t>
            </a:r>
            <a:r>
              <a:rPr lang="en-US" dirty="0"/>
              <a:t> </a:t>
            </a:r>
            <a:r>
              <a:rPr lang="en-US" dirty="0" err="1"/>
              <a:t>ưu</a:t>
            </a:r>
            <a:r>
              <a:rPr lang="en-US" dirty="0"/>
              <a:t> </a:t>
            </a:r>
            <a:r>
              <a:rPr lang="en-US" dirty="0" err="1"/>
              <a:t>tiên</a:t>
            </a:r>
            <a:r>
              <a:rPr lang="en-US" dirty="0"/>
              <a:t> 100, +19 </a:t>
            </a:r>
            <a:r>
              <a:rPr lang="en-US" dirty="0" err="1"/>
              <a:t>tương</a:t>
            </a:r>
            <a:r>
              <a:rPr lang="en-US" dirty="0"/>
              <a:t> </a:t>
            </a:r>
            <a:r>
              <a:rPr lang="en-US" dirty="0" err="1"/>
              <a:t>ứng</a:t>
            </a:r>
            <a:r>
              <a:rPr lang="en-US" dirty="0"/>
              <a:t> </a:t>
            </a:r>
            <a:r>
              <a:rPr lang="en-US" dirty="0" err="1"/>
              <a:t>với</a:t>
            </a:r>
            <a:r>
              <a:rPr lang="en-US" dirty="0"/>
              <a:t> </a:t>
            </a:r>
            <a:r>
              <a:rPr lang="en-US" dirty="0" err="1"/>
              <a:t>độ</a:t>
            </a:r>
            <a:r>
              <a:rPr lang="en-US" dirty="0"/>
              <a:t> </a:t>
            </a:r>
            <a:r>
              <a:rPr lang="en-US" dirty="0" err="1"/>
              <a:t>ưu</a:t>
            </a:r>
            <a:r>
              <a:rPr lang="en-US" dirty="0"/>
              <a:t> </a:t>
            </a:r>
            <a:r>
              <a:rPr lang="en-US" dirty="0" err="1"/>
              <a:t>tiên</a:t>
            </a:r>
            <a:r>
              <a:rPr lang="en-US" dirty="0"/>
              <a:t> 139.</a:t>
            </a:r>
            <a:endParaRPr dirty="0"/>
          </a:p>
        </p:txBody>
      </p:sp>
      <p:sp>
        <p:nvSpPr>
          <p:cNvPr id="192" name="Google Shape;192;p2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D5FC3C0F-16E4-840D-FE07-54DA7F3078E3}"/>
              </a:ext>
            </a:extLst>
          </p:cNvPr>
          <p:cNvSpPr>
            <a:spLocks noGrp="1"/>
          </p:cNvSpPr>
          <p:nvPr>
            <p:ph type="sldNum" sz="quarter" idx="12"/>
          </p:nvPr>
        </p:nvSpPr>
        <p:spPr/>
        <p:txBody>
          <a:bodyPr/>
          <a:lstStyle/>
          <a:p>
            <a:fld id="{00000000-1234-1234-1234-123412341234}" type="slidenum">
              <a:rPr lang="en-US" smtClean="0"/>
              <a:pPr/>
              <a:t>295</a:t>
            </a:fld>
            <a:endParaRPr lang="en-US"/>
          </a:p>
        </p:txBody>
      </p:sp>
      <p:sp>
        <p:nvSpPr>
          <p:cNvPr id="3" name="Google Shape;143;p10">
            <a:extLst>
              <a:ext uri="{FF2B5EF4-FFF2-40B4-BE49-F238E27FC236}">
                <a16:creationId xmlns:a16="http://schemas.microsoft.com/office/drawing/2014/main" id="{350110FD-90CD-B42E-8DDA-36BF862E9F11}"/>
              </a:ext>
            </a:extLst>
          </p:cNvPr>
          <p:cNvSpPr txBox="1">
            <a:spLocks/>
          </p:cNvSpPr>
          <p:nvPr/>
        </p:nvSpPr>
        <p:spPr>
          <a:xfrm>
            <a:off x="774145" y="1169204"/>
            <a:ext cx="3478837"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Bộ</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Real-time</a:t>
            </a:r>
          </a:p>
        </p:txBody>
      </p:sp>
      <p:pic>
        <p:nvPicPr>
          <p:cNvPr id="193" name="Google Shape;193;p23"/>
          <p:cNvPicPr preferRelativeResize="0"/>
          <p:nvPr/>
        </p:nvPicPr>
        <p:blipFill rotWithShape="1">
          <a:blip r:embed="rId3">
            <a:clrChange>
              <a:clrFrom>
                <a:srgbClr val="FFFFFF"/>
              </a:clrFrom>
              <a:clrTo>
                <a:srgbClr val="FFFFFF">
                  <a:alpha val="0"/>
                </a:srgbClr>
              </a:clrTo>
            </a:clrChange>
            <a:alphaModFix/>
          </a:blip>
          <a:srcRect/>
          <a:stretch/>
        </p:blipFill>
        <p:spPr>
          <a:xfrm>
            <a:off x="5272086" y="4804971"/>
            <a:ext cx="6081713" cy="1703387"/>
          </a:xfrm>
          <a:prstGeom prst="rect">
            <a:avLst/>
          </a:prstGeom>
          <a:noFill/>
          <a:ln>
            <a:noFill/>
          </a:ln>
        </p:spPr>
      </p:pic>
    </p:spTree>
    <p:extLst>
      <p:ext uri="{BB962C8B-B14F-4D97-AF65-F5344CB8AC3E}">
        <p14:creationId xmlns:p14="http://schemas.microsoft.com/office/powerpoint/2010/main" val="317860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 calcmode="lin" valueType="num">
                                      <p:cBhvr additive="base">
                                        <p:cTn id="7" dur="500" fill="hold"/>
                                        <p:tgtEl>
                                          <p:spTgt spid="1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9">
                                            <p:txEl>
                                              <p:pRg st="1" end="1"/>
                                            </p:txEl>
                                          </p:spTgt>
                                        </p:tgtEl>
                                        <p:attrNameLst>
                                          <p:attrName>style.visibility</p:attrName>
                                        </p:attrNameLst>
                                      </p:cBhvr>
                                      <p:to>
                                        <p:strVal val="visible"/>
                                      </p:to>
                                    </p:set>
                                    <p:anim calcmode="lin" valueType="num">
                                      <p:cBhvr additive="base">
                                        <p:cTn id="13" dur="500" fill="hold"/>
                                        <p:tgtEl>
                                          <p:spTgt spid="18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9">
                                            <p:txEl>
                                              <p:pRg st="2" end="2"/>
                                            </p:txEl>
                                          </p:spTgt>
                                        </p:tgtEl>
                                        <p:attrNameLst>
                                          <p:attrName>style.visibility</p:attrName>
                                        </p:attrNameLst>
                                      </p:cBhvr>
                                      <p:to>
                                        <p:strVal val="visible"/>
                                      </p:to>
                                    </p:set>
                                    <p:anim calcmode="lin" valueType="num">
                                      <p:cBhvr additive="base">
                                        <p:cTn id="19" dur="500" fill="hold"/>
                                        <p:tgtEl>
                                          <p:spTgt spid="18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3"/>
                                        </p:tgtEl>
                                        <p:attrNameLst>
                                          <p:attrName>style.visibility</p:attrName>
                                        </p:attrNameLst>
                                      </p:cBhvr>
                                      <p:to>
                                        <p:strVal val="visible"/>
                                      </p:to>
                                    </p:set>
                                    <p:anim calcmode="lin" valueType="num">
                                      <p:cBhvr additive="base">
                                        <p:cTn id="25" dur="500" fill="hold"/>
                                        <p:tgtEl>
                                          <p:spTgt spid="193"/>
                                        </p:tgtEl>
                                        <p:attrNameLst>
                                          <p:attrName>ppt_x</p:attrName>
                                        </p:attrNameLst>
                                      </p:cBhvr>
                                      <p:tavLst>
                                        <p:tav tm="0">
                                          <p:val>
                                            <p:strVal val="#ppt_x"/>
                                          </p:val>
                                        </p:tav>
                                        <p:tav tm="100000">
                                          <p:val>
                                            <p:strVal val="#ppt_x"/>
                                          </p:val>
                                        </p:tav>
                                      </p:tavLst>
                                    </p:anim>
                                    <p:anim calcmode="lin" valueType="num">
                                      <p:cBhvr additive="base">
                                        <p:cTn id="26"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9">
                                            <p:txEl>
                                              <p:pRg st="3" end="3"/>
                                            </p:txEl>
                                          </p:spTgt>
                                        </p:tgtEl>
                                        <p:attrNameLst>
                                          <p:attrName>style.visibility</p:attrName>
                                        </p:attrNameLst>
                                      </p:cBhvr>
                                      <p:to>
                                        <p:strVal val="visible"/>
                                      </p:to>
                                    </p:set>
                                    <p:anim calcmode="lin" valueType="num">
                                      <p:cBhvr additive="base">
                                        <p:cTn id="31" dur="500" fill="hold"/>
                                        <p:tgtEl>
                                          <p:spTgt spid="18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8.1. </a:t>
            </a:r>
            <a:r>
              <a:rPr lang="en-US" dirty="0" err="1"/>
              <a:t>Định</a:t>
            </a:r>
            <a:r>
              <a:rPr lang="en-US" dirty="0"/>
              <a:t> </a:t>
            </a:r>
            <a:r>
              <a:rPr lang="en-US" dirty="0" err="1"/>
              <a:t>thời</a:t>
            </a:r>
            <a:r>
              <a:rPr lang="en-US" dirty="0"/>
              <a:t> </a:t>
            </a:r>
            <a:r>
              <a:rPr lang="en-US" dirty="0" err="1"/>
              <a:t>trên</a:t>
            </a:r>
            <a:r>
              <a:rPr lang="en-US" dirty="0"/>
              <a:t> Linux</a:t>
            </a:r>
            <a:endParaRPr dirty="0"/>
          </a:p>
        </p:txBody>
      </p:sp>
      <p:sp>
        <p:nvSpPr>
          <p:cNvPr id="200" name="Google Shape;200;p24"/>
          <p:cNvSpPr txBox="1">
            <a:spLocks noGrp="1"/>
          </p:cNvSpPr>
          <p:nvPr>
            <p:ph idx="1"/>
          </p:nvPr>
        </p:nvSpPr>
        <p:spPr>
          <a:xfrm>
            <a:off x="806173" y="2014660"/>
            <a:ext cx="10579654" cy="1492271"/>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Sử</a:t>
            </a:r>
            <a:r>
              <a:rPr lang="en-US" dirty="0"/>
              <a:t> </a:t>
            </a:r>
            <a:r>
              <a:rPr lang="en-US" dirty="0" err="1"/>
              <a:t>dụng</a:t>
            </a:r>
            <a:r>
              <a:rPr lang="en-US" dirty="0"/>
              <a:t> </a:t>
            </a:r>
            <a:r>
              <a:rPr lang="en-US" dirty="0" err="1"/>
              <a:t>bộ</a:t>
            </a:r>
            <a:r>
              <a:rPr lang="en-US" dirty="0"/>
              <a:t> </a:t>
            </a:r>
            <a:r>
              <a:rPr lang="en-US" dirty="0" err="1"/>
              <a:t>định</a:t>
            </a:r>
            <a:r>
              <a:rPr lang="en-US" dirty="0"/>
              <a:t> </a:t>
            </a:r>
            <a:r>
              <a:rPr lang="en-US" dirty="0" err="1"/>
              <a:t>thời</a:t>
            </a:r>
            <a:r>
              <a:rPr lang="en-US" dirty="0"/>
              <a:t> </a:t>
            </a:r>
            <a:r>
              <a:rPr lang="en-US" dirty="0" err="1"/>
              <a:t>của</a:t>
            </a:r>
            <a:r>
              <a:rPr lang="en-US" dirty="0"/>
              <a:t> Linux.</a:t>
            </a:r>
            <a:endParaRPr dirty="0"/>
          </a:p>
          <a:p>
            <a:pPr marL="342900" indent="-342900"/>
            <a:r>
              <a:rPr lang="en-US" dirty="0" err="1"/>
              <a:t>Độ</a:t>
            </a:r>
            <a:r>
              <a:rPr lang="en-US" dirty="0"/>
              <a:t> </a:t>
            </a:r>
            <a:r>
              <a:rPr lang="en-US" dirty="0" err="1"/>
              <a:t>ưu</a:t>
            </a:r>
            <a:r>
              <a:rPr lang="en-US" dirty="0"/>
              <a:t> </a:t>
            </a:r>
            <a:r>
              <a:rPr lang="en-US" dirty="0" err="1"/>
              <a:t>tiên</a:t>
            </a:r>
            <a:r>
              <a:rPr lang="en-US" dirty="0"/>
              <a:t> </a:t>
            </a:r>
            <a:r>
              <a:rPr lang="en-US" dirty="0" err="1"/>
              <a:t>được</a:t>
            </a:r>
            <a:r>
              <a:rPr lang="en-US" dirty="0"/>
              <a:t> </a:t>
            </a:r>
            <a:r>
              <a:rPr lang="en-US" dirty="0" err="1"/>
              <a:t>phân</a:t>
            </a:r>
            <a:r>
              <a:rPr lang="en-US" dirty="0"/>
              <a:t> chia </a:t>
            </a:r>
            <a:r>
              <a:rPr lang="en-US" dirty="0" err="1"/>
              <a:t>theo</a:t>
            </a:r>
            <a:r>
              <a:rPr lang="en-US" dirty="0"/>
              <a:t> </a:t>
            </a:r>
            <a:r>
              <a:rPr lang="en-US" dirty="0" err="1"/>
              <a:t>nhóm</a:t>
            </a:r>
            <a:r>
              <a:rPr lang="en-US" dirty="0"/>
              <a:t> </a:t>
            </a:r>
            <a:r>
              <a:rPr lang="en-US" dirty="0" err="1"/>
              <a:t>của</a:t>
            </a:r>
            <a:r>
              <a:rPr lang="en-US" dirty="0"/>
              <a:t> </a:t>
            </a:r>
            <a:r>
              <a:rPr lang="en-US" dirty="0" err="1"/>
              <a:t>các</a:t>
            </a:r>
            <a:r>
              <a:rPr lang="en-US" dirty="0"/>
              <a:t> </a:t>
            </a:r>
            <a:r>
              <a:rPr lang="en-US" dirty="0" err="1"/>
              <a:t>tiến</a:t>
            </a:r>
            <a:r>
              <a:rPr lang="en-US" dirty="0"/>
              <a:t> </a:t>
            </a:r>
            <a:r>
              <a:rPr lang="en-US" dirty="0" err="1"/>
              <a:t>trình</a:t>
            </a:r>
            <a:r>
              <a:rPr lang="en-US" dirty="0"/>
              <a:t>.</a:t>
            </a:r>
            <a:endParaRPr dirty="0"/>
          </a:p>
        </p:txBody>
      </p:sp>
      <p:sp>
        <p:nvSpPr>
          <p:cNvPr id="203" name="Google Shape;203;p24"/>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204" name="Google Shape;204;p24" descr="A screenshot of a cell phone&#10;&#10;Description automatically generated"/>
          <p:cNvPicPr preferRelativeResize="0"/>
          <p:nvPr/>
        </p:nvPicPr>
        <p:blipFill rotWithShape="1">
          <a:blip r:embed="rId3">
            <a:alphaModFix/>
          </a:blip>
          <a:srcRect/>
          <a:stretch/>
        </p:blipFill>
        <p:spPr>
          <a:xfrm>
            <a:off x="7672825" y="3270626"/>
            <a:ext cx="3680974" cy="3029373"/>
          </a:xfrm>
          <a:prstGeom prst="rect">
            <a:avLst/>
          </a:prstGeom>
          <a:noFill/>
          <a:ln>
            <a:noFill/>
          </a:ln>
        </p:spPr>
      </p:pic>
      <p:sp>
        <p:nvSpPr>
          <p:cNvPr id="2" name="Slide Number Placeholder 1">
            <a:extLst>
              <a:ext uri="{FF2B5EF4-FFF2-40B4-BE49-F238E27FC236}">
                <a16:creationId xmlns:a16="http://schemas.microsoft.com/office/drawing/2014/main" id="{F291F914-009D-0244-5299-F9C5767D93A6}"/>
              </a:ext>
            </a:extLst>
          </p:cNvPr>
          <p:cNvSpPr>
            <a:spLocks noGrp="1"/>
          </p:cNvSpPr>
          <p:nvPr>
            <p:ph type="sldNum" sz="quarter" idx="12"/>
          </p:nvPr>
        </p:nvSpPr>
        <p:spPr/>
        <p:txBody>
          <a:bodyPr/>
          <a:lstStyle/>
          <a:p>
            <a:fld id="{00000000-1234-1234-1234-123412341234}" type="slidenum">
              <a:rPr lang="en-US" smtClean="0"/>
              <a:pPr/>
              <a:t>296</a:t>
            </a:fld>
            <a:endParaRPr lang="en-US"/>
          </a:p>
        </p:txBody>
      </p:sp>
      <p:sp>
        <p:nvSpPr>
          <p:cNvPr id="4" name="TextBox 3">
            <a:extLst>
              <a:ext uri="{FF2B5EF4-FFF2-40B4-BE49-F238E27FC236}">
                <a16:creationId xmlns:a16="http://schemas.microsoft.com/office/drawing/2014/main" id="{71445443-1B37-F6A5-0136-E074447CCCB6}"/>
              </a:ext>
            </a:extLst>
          </p:cNvPr>
          <p:cNvSpPr txBox="1"/>
          <p:nvPr/>
        </p:nvSpPr>
        <p:spPr>
          <a:xfrm>
            <a:off x="838201" y="3270626"/>
            <a:ext cx="6402742" cy="1714444"/>
          </a:xfrm>
          <a:prstGeom prst="rect">
            <a:avLst/>
          </a:prstGeom>
          <a:noFill/>
        </p:spPr>
        <p:txBody>
          <a:bodyPr wrap="square">
            <a:spAutoFit/>
          </a:bodyPr>
          <a:lstStyle/>
          <a:p>
            <a:pPr marL="342900" indent="-342900" algn="just">
              <a:lnSpc>
                <a:spcPct val="130000"/>
              </a:lnSpc>
              <a:spcAft>
                <a:spcPts val="300"/>
              </a:spcAft>
              <a:buFont typeface="Arial" panose="020B0604020202020204" pitchFamily="34" charset="0"/>
              <a:buChar char="•"/>
            </a:pPr>
            <a:r>
              <a:rPr lang="vi-VN" sz="2800" dirty="0">
                <a:latin typeface="Arial" panose="020B0604020202020204" pitchFamily="34" charset="0"/>
                <a:cs typeface="Arial" panose="020B0604020202020204" pitchFamily="34" charset="0"/>
              </a:rPr>
              <a:t>Để thu hồi tài nguyên, Android có thể hủy (kill) các tiến trình dựa trên độ ưu tiên của chúng. </a:t>
            </a:r>
          </a:p>
        </p:txBody>
      </p:sp>
      <p:sp>
        <p:nvSpPr>
          <p:cNvPr id="6" name="Google Shape;143;p10">
            <a:extLst>
              <a:ext uri="{FF2B5EF4-FFF2-40B4-BE49-F238E27FC236}">
                <a16:creationId xmlns:a16="http://schemas.microsoft.com/office/drawing/2014/main" id="{05241E79-1A63-6955-3C93-21C6EA19EAB8}"/>
              </a:ext>
            </a:extLst>
          </p:cNvPr>
          <p:cNvSpPr txBox="1">
            <a:spLocks/>
          </p:cNvSpPr>
          <p:nvPr/>
        </p:nvSpPr>
        <p:spPr>
          <a:xfrm>
            <a:off x="774145" y="1169204"/>
            <a:ext cx="3465821" cy="494751"/>
          </a:xfrm>
          <a:prstGeom prst="rect">
            <a:avLst/>
          </a:prstGeom>
          <a:gradFill>
            <a:gsLst>
              <a:gs pos="0">
                <a:srgbClr val="0072FF"/>
              </a:gs>
              <a:gs pos="100000">
                <a:srgbClr val="00C6FF"/>
              </a:gs>
            </a:gsLst>
            <a:lin ang="2700000" scaled="1"/>
          </a:gradFill>
        </p:spPr>
        <p:txBody>
          <a:bodyPr vert="horz" wrap="none" lIns="91440" tIns="45720" rIns="91440" bIns="45720" rtlCol="0" anchor="ctr">
            <a:spAutoFit/>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sz="2400" dirty="0" err="1">
                <a:solidFill>
                  <a:schemeClr val="bg1"/>
                </a:solidFill>
                <a:latin typeface="Arial" panose="020B0604020202020204" pitchFamily="34" charset="0"/>
                <a:ea typeface="+mn-ea"/>
                <a:cs typeface="Arial" panose="020B0604020202020204" pitchFamily="34" charset="0"/>
              </a:rPr>
              <a:t>Định</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thời</a:t>
            </a:r>
            <a:r>
              <a:rPr lang="en-US" sz="2400" dirty="0">
                <a:solidFill>
                  <a:schemeClr val="bg1"/>
                </a:solidFill>
                <a:latin typeface="Arial" panose="020B0604020202020204" pitchFamily="34" charset="0"/>
                <a:ea typeface="+mn-ea"/>
                <a:cs typeface="Arial" panose="020B0604020202020204" pitchFamily="34" charset="0"/>
              </a:rPr>
              <a:t> </a:t>
            </a:r>
            <a:r>
              <a:rPr lang="en-US" sz="2400" dirty="0" err="1">
                <a:solidFill>
                  <a:schemeClr val="bg1"/>
                </a:solidFill>
                <a:latin typeface="Arial" panose="020B0604020202020204" pitchFamily="34" charset="0"/>
                <a:ea typeface="+mn-ea"/>
                <a:cs typeface="Arial" panose="020B0604020202020204" pitchFamily="34" charset="0"/>
              </a:rPr>
              <a:t>trên</a:t>
            </a:r>
            <a:r>
              <a:rPr lang="en-US" sz="2400" dirty="0">
                <a:solidFill>
                  <a:schemeClr val="bg1"/>
                </a:solidFill>
                <a:latin typeface="Arial" panose="020B0604020202020204" pitchFamily="34" charset="0"/>
                <a:ea typeface="+mn-ea"/>
                <a:cs typeface="Arial" panose="020B0604020202020204" pitchFamily="34" charset="0"/>
              </a:rPr>
              <a:t> Android</a:t>
            </a:r>
          </a:p>
        </p:txBody>
      </p:sp>
    </p:spTree>
    <p:extLst>
      <p:ext uri="{BB962C8B-B14F-4D97-AF65-F5344CB8AC3E}">
        <p14:creationId xmlns:p14="http://schemas.microsoft.com/office/powerpoint/2010/main" val="417608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anim calcmode="lin" valueType="num">
                                      <p:cBhvr additive="base">
                                        <p:cTn id="7" dur="500" fill="hold"/>
                                        <p:tgtEl>
                                          <p:spTgt spid="20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0">
                                            <p:txEl>
                                              <p:pRg st="1" end="1"/>
                                            </p:txEl>
                                          </p:spTgt>
                                        </p:tgtEl>
                                        <p:attrNameLst>
                                          <p:attrName>style.visibility</p:attrName>
                                        </p:attrNameLst>
                                      </p:cBhvr>
                                      <p:to>
                                        <p:strVal val="visible"/>
                                      </p:to>
                                    </p:set>
                                    <p:anim calcmode="lin" valueType="num">
                                      <p:cBhvr additive="base">
                                        <p:cTn id="13" dur="500" fill="hold"/>
                                        <p:tgtEl>
                                          <p:spTgt spid="20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base">
                                        <p:cTn id="19" dur="500" fill="hold"/>
                                        <p:tgtEl>
                                          <p:spTgt spid="204"/>
                                        </p:tgtEl>
                                        <p:attrNameLst>
                                          <p:attrName>ppt_x</p:attrName>
                                        </p:attrNameLst>
                                      </p:cBhvr>
                                      <p:tavLst>
                                        <p:tav tm="0">
                                          <p:val>
                                            <p:strVal val="#ppt_x"/>
                                          </p:val>
                                        </p:tav>
                                        <p:tav tm="100000">
                                          <p:val>
                                            <p:strVal val="#ppt_x"/>
                                          </p:val>
                                        </p:tav>
                                      </p:tavLst>
                                    </p:anim>
                                    <p:anim calcmode="lin" valueType="num">
                                      <p:cBhvr additive="base">
                                        <p:cTn id="20"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61F1B-8049-C5F7-2A7F-BA4097BC2185}"/>
              </a:ext>
            </a:extLst>
          </p:cNvPr>
          <p:cNvSpPr>
            <a:spLocks noGrp="1"/>
          </p:cNvSpPr>
          <p:nvPr>
            <p:ph type="body" sz="quarter" idx="13"/>
          </p:nvPr>
        </p:nvSpPr>
        <p:spPr/>
        <p:txBody>
          <a:bodyPr>
            <a:normAutofit fontScale="77500" lnSpcReduction="20000"/>
          </a:bodyPr>
          <a:lstStyle/>
          <a:p>
            <a:r>
              <a:rPr lang="en-VN" dirty="0"/>
              <a:t>ĐỊNH THỜI TRÊN MỘT SỐ HỆ ĐIỀU HÀNH</a:t>
            </a:r>
          </a:p>
        </p:txBody>
      </p:sp>
      <p:sp>
        <p:nvSpPr>
          <p:cNvPr id="3" name="Text Placeholder 2">
            <a:extLst>
              <a:ext uri="{FF2B5EF4-FFF2-40B4-BE49-F238E27FC236}">
                <a16:creationId xmlns:a16="http://schemas.microsoft.com/office/drawing/2014/main" id="{46845E9E-1B49-2D29-9DE0-D56BC1A97DE4}"/>
              </a:ext>
            </a:extLst>
          </p:cNvPr>
          <p:cNvSpPr>
            <a:spLocks noGrp="1"/>
          </p:cNvSpPr>
          <p:nvPr>
            <p:ph type="body" sz="quarter" idx="14"/>
          </p:nvPr>
        </p:nvSpPr>
        <p:spPr/>
        <p:txBody>
          <a:bodyPr/>
          <a:lstStyle/>
          <a:p>
            <a:r>
              <a:rPr lang="en-VN" dirty="0"/>
              <a:t>8.2. Định thời trên Windows</a:t>
            </a:r>
          </a:p>
        </p:txBody>
      </p:sp>
      <p:sp>
        <p:nvSpPr>
          <p:cNvPr id="4" name="Text Placeholder 3">
            <a:extLst>
              <a:ext uri="{FF2B5EF4-FFF2-40B4-BE49-F238E27FC236}">
                <a16:creationId xmlns:a16="http://schemas.microsoft.com/office/drawing/2014/main" id="{A8AE3F87-D108-DC4B-6753-2EA91A268088}"/>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F1E51F12-ACE5-773E-CB34-DEACFA545860}"/>
              </a:ext>
            </a:extLst>
          </p:cNvPr>
          <p:cNvSpPr>
            <a:spLocks noGrp="1"/>
          </p:cNvSpPr>
          <p:nvPr>
            <p:ph type="body" sz="quarter" idx="16"/>
          </p:nvPr>
        </p:nvSpPr>
        <p:spPr/>
        <p:txBody>
          <a:bodyPr>
            <a:normAutofit lnSpcReduction="10000"/>
          </a:bodyPr>
          <a:lstStyle/>
          <a:p>
            <a:r>
              <a:rPr lang="en-VN" dirty="0"/>
              <a:t>08.</a:t>
            </a:r>
          </a:p>
        </p:txBody>
      </p:sp>
      <p:sp>
        <p:nvSpPr>
          <p:cNvPr id="6" name="Footer Placeholder 5">
            <a:extLst>
              <a:ext uri="{FF2B5EF4-FFF2-40B4-BE49-F238E27FC236}">
                <a16:creationId xmlns:a16="http://schemas.microsoft.com/office/drawing/2014/main" id="{943E0299-B57D-16A0-2159-CF27AEF63416}"/>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85DBC8F7-3AAF-70AF-B66E-F366DA492B28}"/>
              </a:ext>
            </a:extLst>
          </p:cNvPr>
          <p:cNvSpPr>
            <a:spLocks noGrp="1"/>
          </p:cNvSpPr>
          <p:nvPr>
            <p:ph type="sldNum" sz="quarter" idx="12"/>
          </p:nvPr>
        </p:nvSpPr>
        <p:spPr/>
        <p:txBody>
          <a:bodyPr/>
          <a:lstStyle/>
          <a:p>
            <a:fld id="{00000000-1234-1234-1234-123412341234}" type="slidenum">
              <a:rPr lang="en-US" smtClean="0"/>
              <a:pPr/>
              <a:t>297</a:t>
            </a:fld>
            <a:endParaRPr lang="en-US"/>
          </a:p>
        </p:txBody>
      </p:sp>
    </p:spTree>
    <p:extLst>
      <p:ext uri="{BB962C8B-B14F-4D97-AF65-F5344CB8AC3E}">
        <p14:creationId xmlns:p14="http://schemas.microsoft.com/office/powerpoint/2010/main" val="40778297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sp>
        <p:nvSpPr>
          <p:cNvPr id="210" name="Google Shape;210;p2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Định</a:t>
            </a:r>
            <a:r>
              <a:rPr lang="en-US" sz="2400" dirty="0"/>
              <a:t> </a:t>
            </a:r>
            <a:r>
              <a:rPr lang="en-US" sz="2400" dirty="0" err="1"/>
              <a:t>thời</a:t>
            </a:r>
            <a:r>
              <a:rPr lang="en-US" sz="2400" dirty="0"/>
              <a:t> </a:t>
            </a:r>
            <a:r>
              <a:rPr lang="en-US" sz="2400" dirty="0" err="1"/>
              <a:t>theo</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với</a:t>
            </a:r>
            <a:r>
              <a:rPr lang="en-US" sz="2400" dirty="0"/>
              <a:t> </a:t>
            </a:r>
            <a:r>
              <a:rPr lang="en-US" sz="2400" dirty="0" err="1"/>
              <a:t>chế</a:t>
            </a:r>
            <a:r>
              <a:rPr lang="en-US" sz="2400" dirty="0"/>
              <a:t> </a:t>
            </a:r>
            <a:r>
              <a:rPr lang="en-US" sz="2400" dirty="0" err="1"/>
              <a:t>độ</a:t>
            </a:r>
            <a:r>
              <a:rPr lang="en-US" sz="2400" dirty="0"/>
              <a:t> </a:t>
            </a:r>
            <a:r>
              <a:rPr lang="en-US" sz="2400" dirty="0" err="1"/>
              <a:t>trưng</a:t>
            </a:r>
            <a:r>
              <a:rPr lang="en-US" sz="2400" dirty="0"/>
              <a:t> </a:t>
            </a:r>
            <a:r>
              <a:rPr lang="en-US" sz="2400" dirty="0" err="1"/>
              <a:t>dụng</a:t>
            </a:r>
            <a:r>
              <a:rPr lang="en-US" sz="2400" dirty="0"/>
              <a:t>.</a:t>
            </a:r>
            <a:endParaRPr sz="2400" dirty="0"/>
          </a:p>
          <a:p>
            <a:pPr marL="342900" indent="-342900"/>
            <a:r>
              <a:rPr lang="en-US" sz="2400" dirty="0" err="1"/>
              <a:t>Tác</a:t>
            </a:r>
            <a:r>
              <a:rPr lang="en-US" sz="2400" dirty="0"/>
              <a:t> </a:t>
            </a:r>
            <a:r>
              <a:rPr lang="en-US" sz="2400" dirty="0" err="1"/>
              <a:t>vụ</a:t>
            </a:r>
            <a:r>
              <a:rPr lang="en-US" sz="2400" dirty="0"/>
              <a:t> </a:t>
            </a:r>
            <a:r>
              <a:rPr lang="en-US" sz="2400" dirty="0" err="1"/>
              <a:t>có</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cao</a:t>
            </a:r>
            <a:r>
              <a:rPr lang="en-US" sz="2400" dirty="0"/>
              <a:t> </a:t>
            </a:r>
            <a:r>
              <a:rPr lang="en-US" sz="2400" dirty="0" err="1"/>
              <a:t>nhất</a:t>
            </a:r>
            <a:r>
              <a:rPr lang="en-US" sz="2400" dirty="0"/>
              <a:t> </a:t>
            </a:r>
            <a:r>
              <a:rPr lang="en-US" sz="2400" dirty="0" err="1"/>
              <a:t>luôn</a:t>
            </a:r>
            <a:r>
              <a:rPr lang="en-US" sz="2400" dirty="0"/>
              <a:t> </a:t>
            </a:r>
            <a:r>
              <a:rPr lang="en-US" sz="2400" dirty="0" err="1"/>
              <a:t>được</a:t>
            </a:r>
            <a:r>
              <a:rPr lang="en-US" sz="2400" dirty="0"/>
              <a:t> </a:t>
            </a:r>
            <a:r>
              <a:rPr lang="en-US" sz="2400" dirty="0" err="1"/>
              <a:t>chạy</a:t>
            </a:r>
            <a:r>
              <a:rPr lang="en-US" sz="2400" dirty="0"/>
              <a:t> </a:t>
            </a:r>
            <a:r>
              <a:rPr lang="en-US" sz="2400" dirty="0" err="1"/>
              <a:t>tiếp</a:t>
            </a:r>
            <a:r>
              <a:rPr lang="en-US" sz="2400" dirty="0"/>
              <a:t>.</a:t>
            </a:r>
            <a:endParaRPr sz="2400" dirty="0"/>
          </a:p>
          <a:p>
            <a:pPr marL="342900" indent="-342900"/>
            <a:r>
              <a:rPr lang="en-US" sz="2400" dirty="0" err="1"/>
              <a:t>Tiến</a:t>
            </a:r>
            <a:r>
              <a:rPr lang="en-US" sz="2400" dirty="0"/>
              <a:t> </a:t>
            </a:r>
            <a:r>
              <a:rPr lang="en-US" sz="2400" dirty="0" err="1"/>
              <a:t>trình</a:t>
            </a:r>
            <a:r>
              <a:rPr lang="en-US" sz="2400" dirty="0"/>
              <a:t> </a:t>
            </a:r>
            <a:r>
              <a:rPr lang="en-US" sz="2400" dirty="0" err="1"/>
              <a:t>sẽ</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cho</a:t>
            </a:r>
            <a:r>
              <a:rPr lang="en-US" sz="2400" dirty="0"/>
              <a:t> </a:t>
            </a:r>
            <a:r>
              <a:rPr lang="en-US" sz="2400" dirty="0" err="1"/>
              <a:t>đến</a:t>
            </a:r>
            <a:r>
              <a:rPr lang="en-US" sz="2400" dirty="0"/>
              <a:t> </a:t>
            </a:r>
            <a:r>
              <a:rPr lang="en-US" sz="2400" dirty="0" err="1"/>
              <a:t>khi</a:t>
            </a:r>
            <a:r>
              <a:rPr lang="en-US" sz="2400" dirty="0"/>
              <a:t> (1) block </a:t>
            </a:r>
            <a:r>
              <a:rPr lang="en-US" sz="2400" dirty="0" err="1"/>
              <a:t>bởi</a:t>
            </a:r>
            <a:r>
              <a:rPr lang="en-US" sz="2400" dirty="0"/>
              <a:t> system call, (2) </a:t>
            </a:r>
            <a:r>
              <a:rPr lang="en-US" sz="2400" dirty="0" err="1"/>
              <a:t>hết</a:t>
            </a:r>
            <a:r>
              <a:rPr lang="en-US" sz="2400" dirty="0"/>
              <a:t> quantum time, (3) </a:t>
            </a:r>
            <a:r>
              <a:rPr lang="en-US" sz="2400" dirty="0" err="1"/>
              <a:t>bị</a:t>
            </a:r>
            <a:r>
              <a:rPr lang="en-US" sz="2400" dirty="0"/>
              <a:t> </a:t>
            </a:r>
            <a:r>
              <a:rPr lang="en-US" sz="2400" dirty="0" err="1"/>
              <a:t>thay</a:t>
            </a:r>
            <a:r>
              <a:rPr lang="en-US" sz="2400" dirty="0"/>
              <a:t> </a:t>
            </a:r>
            <a:r>
              <a:rPr lang="en-US" sz="2400" dirty="0" err="1"/>
              <a:t>thế</a:t>
            </a:r>
            <a:r>
              <a:rPr lang="en-US" sz="2400" dirty="0"/>
              <a:t> </a:t>
            </a:r>
            <a:r>
              <a:rPr lang="en-US" sz="2400" dirty="0" err="1"/>
              <a:t>bởi</a:t>
            </a:r>
            <a:r>
              <a:rPr lang="en-US" sz="2400" dirty="0"/>
              <a:t> </a:t>
            </a:r>
            <a:r>
              <a:rPr lang="en-US" sz="2400" dirty="0" err="1"/>
              <a:t>một</a:t>
            </a:r>
            <a:r>
              <a:rPr lang="en-US" sz="2400" dirty="0"/>
              <a:t> </a:t>
            </a:r>
            <a:r>
              <a:rPr lang="en-US" sz="2400" dirty="0" err="1"/>
              <a:t>tiến</a:t>
            </a:r>
            <a:r>
              <a:rPr lang="en-US" sz="2400" dirty="0"/>
              <a:t> </a:t>
            </a:r>
            <a:r>
              <a:rPr lang="en-US" sz="2400" dirty="0" err="1"/>
              <a:t>trình</a:t>
            </a:r>
            <a:r>
              <a:rPr lang="en-US" sz="2400" dirty="0"/>
              <a:t> </a:t>
            </a:r>
            <a:r>
              <a:rPr lang="en-US" sz="2400" dirty="0" err="1"/>
              <a:t>khác</a:t>
            </a:r>
            <a:r>
              <a:rPr lang="en-US" sz="2400" dirty="0"/>
              <a:t> </a:t>
            </a:r>
            <a:r>
              <a:rPr lang="en-US" sz="2400" dirty="0" err="1"/>
              <a:t>có</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cao</a:t>
            </a:r>
            <a:r>
              <a:rPr lang="en-US" sz="2400" dirty="0"/>
              <a:t> </a:t>
            </a:r>
            <a:r>
              <a:rPr lang="en-US" sz="2400" dirty="0" err="1"/>
              <a:t>hơn</a:t>
            </a:r>
            <a:r>
              <a:rPr lang="en-US" sz="2400" dirty="0"/>
              <a:t>.</a:t>
            </a:r>
            <a:endParaRPr sz="2400" dirty="0"/>
          </a:p>
          <a:p>
            <a:pPr marL="342900" indent="-342900"/>
            <a:r>
              <a:rPr lang="en-US" sz="2400" dirty="0" err="1"/>
              <a:t>Sử</a:t>
            </a:r>
            <a:r>
              <a:rPr lang="en-US" sz="2400" dirty="0"/>
              <a:t> </a:t>
            </a:r>
            <a:r>
              <a:rPr lang="en-US" sz="2400" dirty="0" err="1"/>
              <a:t>dụng</a:t>
            </a:r>
            <a:r>
              <a:rPr lang="en-US" sz="2400" dirty="0"/>
              <a:t> 32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được</a:t>
            </a:r>
            <a:r>
              <a:rPr lang="en-US" sz="2400" dirty="0"/>
              <a:t> chia </a:t>
            </a:r>
            <a:r>
              <a:rPr lang="en-US" sz="2400" dirty="0" err="1"/>
              <a:t>thành</a:t>
            </a:r>
            <a:r>
              <a:rPr lang="en-US" sz="2400" dirty="0"/>
              <a:t> 2 </a:t>
            </a:r>
            <a:r>
              <a:rPr lang="en-US" sz="2400" dirty="0" err="1"/>
              <a:t>lớp</a:t>
            </a:r>
            <a:r>
              <a:rPr lang="en-US" sz="2400" dirty="0"/>
              <a:t>: variable (1-15) </a:t>
            </a:r>
            <a:r>
              <a:rPr lang="en-US" sz="2400" dirty="0" err="1"/>
              <a:t>và</a:t>
            </a:r>
            <a:r>
              <a:rPr lang="en-US" sz="2400" dirty="0"/>
              <a:t> real-time (16-31). </a:t>
            </a:r>
            <a:r>
              <a:rPr lang="en-US" sz="2400" dirty="0" err="1"/>
              <a:t>Độ</a:t>
            </a:r>
            <a:r>
              <a:rPr lang="en-US" sz="2400" dirty="0"/>
              <a:t> </a:t>
            </a:r>
            <a:r>
              <a:rPr lang="en-US" sz="2400" dirty="0" err="1"/>
              <a:t>ưu</a:t>
            </a:r>
            <a:r>
              <a:rPr lang="en-US" sz="2400" dirty="0"/>
              <a:t> </a:t>
            </a:r>
            <a:r>
              <a:rPr lang="en-US" sz="2400" dirty="0" err="1"/>
              <a:t>tiên</a:t>
            </a:r>
            <a:r>
              <a:rPr lang="en-US" sz="2400" dirty="0"/>
              <a:t> 0 </a:t>
            </a:r>
            <a:r>
              <a:rPr lang="en-US" sz="2400" dirty="0" err="1"/>
              <a:t>dành</a:t>
            </a:r>
            <a:r>
              <a:rPr lang="en-US" sz="2400" dirty="0"/>
              <a:t> </a:t>
            </a:r>
            <a:r>
              <a:rPr lang="en-US" sz="2400" dirty="0" err="1"/>
              <a:t>cho</a:t>
            </a:r>
            <a:r>
              <a:rPr lang="en-US" sz="2400" dirty="0"/>
              <a:t> </a:t>
            </a:r>
            <a:r>
              <a:rPr lang="en-US" sz="2400" dirty="0" err="1"/>
              <a:t>quản</a:t>
            </a:r>
            <a:r>
              <a:rPr lang="en-US" sz="2400" dirty="0"/>
              <a:t> </a:t>
            </a:r>
            <a:r>
              <a:rPr lang="en-US" sz="2400" dirty="0" err="1"/>
              <a:t>lý</a:t>
            </a:r>
            <a:r>
              <a:rPr lang="en-US" sz="2400" dirty="0"/>
              <a:t> </a:t>
            </a:r>
            <a:r>
              <a:rPr lang="en-US" sz="2400" dirty="0" err="1"/>
              <a:t>bộ</a:t>
            </a:r>
            <a:r>
              <a:rPr lang="en-US" sz="2400" dirty="0"/>
              <a:t> </a:t>
            </a:r>
            <a:r>
              <a:rPr lang="en-US" sz="2400" dirty="0" err="1"/>
              <a:t>nhớ</a:t>
            </a:r>
            <a:r>
              <a:rPr lang="en-US" sz="2400" dirty="0"/>
              <a:t>. </a:t>
            </a:r>
            <a:endParaRPr sz="2400" dirty="0"/>
          </a:p>
          <a:p>
            <a:pPr marL="342900" indent="-342900"/>
            <a:r>
              <a:rPr lang="en-US" sz="2400" dirty="0" err="1"/>
              <a:t>Mỗi</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có</a:t>
            </a:r>
            <a:r>
              <a:rPr lang="en-US" sz="2400" dirty="0"/>
              <a:t> </a:t>
            </a:r>
            <a:r>
              <a:rPr lang="en-US" sz="2400" dirty="0" err="1"/>
              <a:t>hàng</a:t>
            </a:r>
            <a:r>
              <a:rPr lang="en-US" sz="2400" dirty="0"/>
              <a:t> </a:t>
            </a:r>
            <a:r>
              <a:rPr lang="en-US" sz="2400" dirty="0" err="1"/>
              <a:t>đợi</a:t>
            </a:r>
            <a:r>
              <a:rPr lang="en-US" sz="2400" dirty="0"/>
              <a:t> </a:t>
            </a:r>
            <a:r>
              <a:rPr lang="en-US" sz="2400" dirty="0" err="1"/>
              <a:t>riêng</a:t>
            </a:r>
            <a:r>
              <a:rPr lang="en-US" sz="2400" dirty="0"/>
              <a:t>. </a:t>
            </a:r>
            <a:endParaRPr sz="2400" dirty="0"/>
          </a:p>
          <a:p>
            <a:pPr marL="342900" indent="-342900" algn="l"/>
            <a:r>
              <a:rPr lang="en-US" sz="2400" dirty="0"/>
              <a:t>Idle thread </a:t>
            </a:r>
            <a:r>
              <a:rPr lang="en-US" sz="2400" dirty="0" err="1"/>
              <a:t>được</a:t>
            </a:r>
            <a:r>
              <a:rPr lang="en-US" sz="2400" dirty="0"/>
              <a:t> </a:t>
            </a:r>
            <a:r>
              <a:rPr lang="en-US" sz="2400" dirty="0" err="1"/>
              <a:t>chạy</a:t>
            </a:r>
            <a:r>
              <a:rPr lang="en-US" sz="2400" dirty="0"/>
              <a:t> </a:t>
            </a:r>
            <a:r>
              <a:rPr lang="en-US" sz="2400" dirty="0" err="1"/>
              <a:t>nếu</a:t>
            </a:r>
            <a:r>
              <a:rPr lang="en-US" sz="2400" dirty="0"/>
              <a:t> </a:t>
            </a:r>
            <a:r>
              <a:rPr lang="en-US" sz="2400" dirty="0" err="1"/>
              <a:t>không</a:t>
            </a:r>
            <a:r>
              <a:rPr lang="en-US" sz="2400" dirty="0"/>
              <a:t> </a:t>
            </a:r>
            <a:r>
              <a:rPr lang="en-US" sz="2400" dirty="0" err="1"/>
              <a:t>có</a:t>
            </a:r>
            <a:r>
              <a:rPr lang="en-US" sz="2400" dirty="0"/>
              <a:t> </a:t>
            </a:r>
            <a:r>
              <a:rPr lang="en-US" sz="2400" dirty="0" err="1"/>
              <a:t>bất</a:t>
            </a:r>
            <a:r>
              <a:rPr lang="en-US" sz="2400" dirty="0"/>
              <a:t> </a:t>
            </a:r>
            <a:r>
              <a:rPr lang="en-US" sz="2400" dirty="0" err="1"/>
              <a:t>cứ</a:t>
            </a:r>
            <a:r>
              <a:rPr lang="en-US" sz="2400" dirty="0"/>
              <a:t> </a:t>
            </a:r>
            <a:r>
              <a:rPr lang="en-US" sz="2400" dirty="0" err="1"/>
              <a:t>tác</a:t>
            </a:r>
            <a:r>
              <a:rPr lang="en-US" sz="2400" dirty="0"/>
              <a:t> </a:t>
            </a:r>
            <a:r>
              <a:rPr lang="en-US" sz="2400" dirty="0" err="1"/>
              <a:t>vụ</a:t>
            </a:r>
            <a:r>
              <a:rPr lang="en-US" sz="2400" dirty="0"/>
              <a:t> </a:t>
            </a:r>
            <a:r>
              <a:rPr lang="en-US" sz="2400" dirty="0" err="1"/>
              <a:t>nào</a:t>
            </a:r>
            <a:r>
              <a:rPr lang="en-US" sz="2400" dirty="0"/>
              <a:t> </a:t>
            </a:r>
            <a:r>
              <a:rPr lang="en-US" sz="2400" dirty="0" err="1"/>
              <a:t>trong</a:t>
            </a:r>
            <a:r>
              <a:rPr lang="en-US" sz="2400" dirty="0"/>
              <a:t> </a:t>
            </a:r>
            <a:r>
              <a:rPr lang="en-US" sz="2400" dirty="0" err="1"/>
              <a:t>hàng</a:t>
            </a:r>
            <a:r>
              <a:rPr lang="en-US" sz="2400" dirty="0"/>
              <a:t> </a:t>
            </a:r>
            <a:r>
              <a:rPr lang="en-US" sz="2400" dirty="0" err="1"/>
              <a:t>đợi</a:t>
            </a:r>
            <a:r>
              <a:rPr lang="en-US" sz="2400" dirty="0"/>
              <a:t>.</a:t>
            </a:r>
            <a:endParaRPr sz="2400" dirty="0"/>
          </a:p>
        </p:txBody>
      </p:sp>
      <p:sp>
        <p:nvSpPr>
          <p:cNvPr id="213" name="Google Shape;213;p2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5D88E4F-B28E-836F-9BE8-570C1E342B58}"/>
              </a:ext>
            </a:extLst>
          </p:cNvPr>
          <p:cNvSpPr>
            <a:spLocks noGrp="1"/>
          </p:cNvSpPr>
          <p:nvPr>
            <p:ph type="sldNum" sz="quarter" idx="12"/>
          </p:nvPr>
        </p:nvSpPr>
        <p:spPr/>
        <p:txBody>
          <a:bodyPr/>
          <a:lstStyle/>
          <a:p>
            <a:fld id="{00000000-1234-1234-1234-123412341234}" type="slidenum">
              <a:rPr lang="en-US" smtClean="0"/>
              <a:pPr/>
              <a:t>298</a:t>
            </a:fld>
            <a:endParaRPr lang="en-US"/>
          </a:p>
        </p:txBody>
      </p:sp>
    </p:spTree>
    <p:extLst>
      <p:ext uri="{BB962C8B-B14F-4D97-AF65-F5344CB8AC3E}">
        <p14:creationId xmlns:p14="http://schemas.microsoft.com/office/powerpoint/2010/main" val="9800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anim calcmode="lin" valueType="num">
                                      <p:cBhvr additive="base">
                                        <p:cTn id="7" dur="500" fill="hold"/>
                                        <p:tgtEl>
                                          <p:spTgt spid="2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0">
                                            <p:txEl>
                                              <p:pRg st="1" end="1"/>
                                            </p:txEl>
                                          </p:spTgt>
                                        </p:tgtEl>
                                        <p:attrNameLst>
                                          <p:attrName>style.visibility</p:attrName>
                                        </p:attrNameLst>
                                      </p:cBhvr>
                                      <p:to>
                                        <p:strVal val="visible"/>
                                      </p:to>
                                    </p:set>
                                    <p:anim calcmode="lin" valueType="num">
                                      <p:cBhvr additive="base">
                                        <p:cTn id="13" dur="500" fill="hold"/>
                                        <p:tgtEl>
                                          <p:spTgt spid="2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0">
                                            <p:txEl>
                                              <p:pRg st="2" end="2"/>
                                            </p:txEl>
                                          </p:spTgt>
                                        </p:tgtEl>
                                        <p:attrNameLst>
                                          <p:attrName>style.visibility</p:attrName>
                                        </p:attrNameLst>
                                      </p:cBhvr>
                                      <p:to>
                                        <p:strVal val="visible"/>
                                      </p:to>
                                    </p:set>
                                    <p:anim calcmode="lin" valueType="num">
                                      <p:cBhvr additive="base">
                                        <p:cTn id="19" dur="500" fill="hold"/>
                                        <p:tgtEl>
                                          <p:spTgt spid="2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0">
                                            <p:txEl>
                                              <p:pRg st="3" end="3"/>
                                            </p:txEl>
                                          </p:spTgt>
                                        </p:tgtEl>
                                        <p:attrNameLst>
                                          <p:attrName>style.visibility</p:attrName>
                                        </p:attrNameLst>
                                      </p:cBhvr>
                                      <p:to>
                                        <p:strVal val="visible"/>
                                      </p:to>
                                    </p:set>
                                    <p:anim calcmode="lin" valueType="num">
                                      <p:cBhvr additive="base">
                                        <p:cTn id="25" dur="500" fill="hold"/>
                                        <p:tgtEl>
                                          <p:spTgt spid="2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0">
                                            <p:txEl>
                                              <p:pRg st="4" end="4"/>
                                            </p:txEl>
                                          </p:spTgt>
                                        </p:tgtEl>
                                        <p:attrNameLst>
                                          <p:attrName>style.visibility</p:attrName>
                                        </p:attrNameLst>
                                      </p:cBhvr>
                                      <p:to>
                                        <p:strVal val="visible"/>
                                      </p:to>
                                    </p:set>
                                    <p:anim calcmode="lin" valueType="num">
                                      <p:cBhvr additive="base">
                                        <p:cTn id="31" dur="500" fill="hold"/>
                                        <p:tgtEl>
                                          <p:spTgt spid="2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0">
                                            <p:txEl>
                                              <p:pRg st="5" end="5"/>
                                            </p:txEl>
                                          </p:spTgt>
                                        </p:tgtEl>
                                        <p:attrNameLst>
                                          <p:attrName>style.visibility</p:attrName>
                                        </p:attrNameLst>
                                      </p:cBhvr>
                                      <p:to>
                                        <p:strVal val="visible"/>
                                      </p:to>
                                    </p:set>
                                    <p:anim calcmode="lin" valueType="num">
                                      <p:cBhvr additive="base">
                                        <p:cTn id="37" dur="500" fill="hold"/>
                                        <p:tgtEl>
                                          <p:spTgt spid="2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sp>
        <p:nvSpPr>
          <p:cNvPr id="219" name="Google Shape;219;p26"/>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dirty="0" err="1"/>
              <a:t>Các</a:t>
            </a:r>
            <a:r>
              <a:rPr lang="en-US" dirty="0"/>
              <a:t> </a:t>
            </a:r>
            <a:r>
              <a:rPr lang="en-US" dirty="0" err="1"/>
              <a:t>hàm</a:t>
            </a:r>
            <a:r>
              <a:rPr lang="en-US" dirty="0"/>
              <a:t> </a:t>
            </a:r>
            <a:r>
              <a:rPr lang="en-US" dirty="0" err="1"/>
              <a:t>thư</a:t>
            </a:r>
            <a:r>
              <a:rPr lang="en-US" dirty="0"/>
              <a:t> </a:t>
            </a:r>
            <a:r>
              <a:rPr lang="en-US" dirty="0" err="1"/>
              <a:t>viện</a:t>
            </a:r>
            <a:r>
              <a:rPr lang="en-US" dirty="0"/>
              <a:t> Windows API </a:t>
            </a:r>
            <a:r>
              <a:rPr lang="en-US" dirty="0" err="1"/>
              <a:t>cung</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a:t>
            </a:r>
            <a:r>
              <a:rPr lang="en-US" dirty="0" err="1"/>
              <a:t>các</a:t>
            </a:r>
            <a:r>
              <a:rPr lang="en-US" dirty="0"/>
              <a:t> </a:t>
            </a:r>
            <a:r>
              <a:rPr lang="en-US" dirty="0" err="1"/>
              <a:t>lớp</a:t>
            </a:r>
            <a:r>
              <a:rPr lang="en-US" dirty="0"/>
              <a:t> </a:t>
            </a:r>
            <a:r>
              <a:rPr lang="en-US" dirty="0" err="1"/>
              <a:t>ưu</a:t>
            </a:r>
            <a:r>
              <a:rPr lang="en-US" dirty="0"/>
              <a:t> </a:t>
            </a:r>
            <a:r>
              <a:rPr lang="en-US" dirty="0" err="1"/>
              <a:t>tiên</a:t>
            </a:r>
            <a:r>
              <a:rPr lang="en-US" dirty="0"/>
              <a:t> </a:t>
            </a:r>
            <a:r>
              <a:rPr lang="en-US" dirty="0" err="1"/>
              <a:t>sau</a:t>
            </a:r>
            <a:r>
              <a:rPr lang="en-US" dirty="0"/>
              <a:t>:</a:t>
            </a:r>
            <a:endParaRPr dirty="0"/>
          </a:p>
          <a:p>
            <a:pPr lvl="1" algn="l">
              <a:spcBef>
                <a:spcPts val="400"/>
              </a:spcBef>
              <a:buSzPts val="2000"/>
            </a:pPr>
            <a:r>
              <a:rPr lang="en-US" dirty="0"/>
              <a:t>REALTIME_PRIORITY_CLASS, HIGH_PRIORITY_CLASS, ABOVE_NORMAL_PRIORITY_CLASS,NORMAL_PRIORITY_CLASS, BELOW_NORMAL_PRIORITY_CLASS, IDLE_PRIORITY_CLASS.</a:t>
            </a:r>
            <a:endParaRPr dirty="0"/>
          </a:p>
          <a:p>
            <a:pPr algn="l"/>
            <a:r>
              <a:rPr lang="en-US" dirty="0" err="1"/>
              <a:t>Tiến</a:t>
            </a:r>
            <a:r>
              <a:rPr lang="en-US" dirty="0"/>
              <a:t> </a:t>
            </a:r>
            <a:r>
              <a:rPr lang="en-US" dirty="0" err="1"/>
              <a:t>trình</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các</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tương</a:t>
            </a:r>
            <a:r>
              <a:rPr lang="en-US" dirty="0"/>
              <a:t> </a:t>
            </a:r>
            <a:r>
              <a:rPr lang="en-US" dirty="0" err="1"/>
              <a:t>đối</a:t>
            </a:r>
            <a:r>
              <a:rPr lang="en-US" dirty="0"/>
              <a:t> </a:t>
            </a:r>
            <a:r>
              <a:rPr lang="en-US" dirty="0" err="1"/>
              <a:t>sau</a:t>
            </a:r>
            <a:r>
              <a:rPr lang="en-US" dirty="0"/>
              <a:t>: </a:t>
            </a:r>
            <a:endParaRPr dirty="0"/>
          </a:p>
          <a:p>
            <a:pPr lvl="1" algn="l">
              <a:spcBef>
                <a:spcPts val="440"/>
              </a:spcBef>
              <a:buSzPts val="2200"/>
            </a:pPr>
            <a:r>
              <a:rPr lang="en-US" dirty="0"/>
              <a:t>TIME_CRITICAL, HIGHEST, ABOVE_NORMAL, </a:t>
            </a:r>
            <a:r>
              <a:rPr lang="en-US" b="1" dirty="0">
                <a:gradFill>
                  <a:gsLst>
                    <a:gs pos="0">
                      <a:srgbClr val="0072FF"/>
                    </a:gs>
                    <a:gs pos="100000">
                      <a:srgbClr val="00C6FF"/>
                    </a:gs>
                  </a:gsLst>
                  <a:lin ang="2700000" scaled="1"/>
                </a:gradFill>
              </a:rPr>
              <a:t>NORMAL</a:t>
            </a:r>
            <a:r>
              <a:rPr lang="en-US" dirty="0"/>
              <a:t>, BELOW_NORMAL, LOWEST, IDLE</a:t>
            </a:r>
            <a:endParaRPr dirty="0"/>
          </a:p>
        </p:txBody>
      </p:sp>
      <p:sp>
        <p:nvSpPr>
          <p:cNvPr id="222" name="Google Shape;222;p2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3ABA0FE-5B71-2801-2239-CA1FE4A7450D}"/>
              </a:ext>
            </a:extLst>
          </p:cNvPr>
          <p:cNvSpPr>
            <a:spLocks noGrp="1"/>
          </p:cNvSpPr>
          <p:nvPr>
            <p:ph type="sldNum" sz="quarter" idx="12"/>
          </p:nvPr>
        </p:nvSpPr>
        <p:spPr/>
        <p:txBody>
          <a:bodyPr/>
          <a:lstStyle/>
          <a:p>
            <a:fld id="{00000000-1234-1234-1234-123412341234}" type="slidenum">
              <a:rPr lang="en-US" smtClean="0"/>
              <a:pPr/>
              <a:t>299</a:t>
            </a:fld>
            <a:endParaRPr lang="en-US"/>
          </a:p>
        </p:txBody>
      </p:sp>
    </p:spTree>
    <p:extLst>
      <p:ext uri="{BB962C8B-B14F-4D97-AF65-F5344CB8AC3E}">
        <p14:creationId xmlns:p14="http://schemas.microsoft.com/office/powerpoint/2010/main" val="38780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9">
                                            <p:txEl>
                                              <p:pRg st="1" end="1"/>
                                            </p:txEl>
                                          </p:spTgt>
                                        </p:tgtEl>
                                        <p:attrNameLst>
                                          <p:attrName>style.visibility</p:attrName>
                                        </p:attrNameLst>
                                      </p:cBhvr>
                                      <p:to>
                                        <p:strVal val="visible"/>
                                      </p:to>
                                    </p:set>
                                    <p:anim calcmode="lin" valueType="num">
                                      <p:cBhvr additive="base">
                                        <p:cTn id="11" dur="500" fill="hold"/>
                                        <p:tgtEl>
                                          <p:spTgt spid="2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 calcmode="lin" valueType="num">
                                      <p:cBhvr additive="base">
                                        <p:cTn id="17" dur="500" fill="hold"/>
                                        <p:tgtEl>
                                          <p:spTgt spid="2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9">
                                            <p:txEl>
                                              <p:pRg st="3" end="3"/>
                                            </p:txEl>
                                          </p:spTgt>
                                        </p:tgtEl>
                                        <p:attrNameLst>
                                          <p:attrName>style.visibility</p:attrName>
                                        </p:attrNameLst>
                                      </p:cBhvr>
                                      <p:to>
                                        <p:strVal val="visible"/>
                                      </p:to>
                                    </p:set>
                                    <p:anim calcmode="lin" valueType="num">
                                      <p:cBhvr additive="base">
                                        <p:cTn id="21" dur="500" fill="hold"/>
                                        <p:tgtEl>
                                          <p:spTgt spid="2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3</a:t>
            </a:fld>
            <a:endParaRPr kumimoji="1" lang="ja-JP" altLang="en-US"/>
          </a:p>
        </p:txBody>
      </p:sp>
      <p:sp>
        <p:nvSpPr>
          <p:cNvPr id="3" name="コンテンツ プレースホルダー 2"/>
          <p:cNvSpPr>
            <a:spLocks noGrp="1"/>
          </p:cNvSpPr>
          <p:nvPr>
            <p:ph type="body" sz="quarter" idx="13"/>
          </p:nvPr>
        </p:nvSpPr>
        <p:spPr/>
        <p:txBody>
          <a:bodyPr/>
          <a:lstStyle/>
          <a:p>
            <a:r>
              <a:rPr lang="vi-VN" altLang="ja-JP" dirty="0"/>
              <a:t>Tổng quan</a:t>
            </a:r>
            <a:r>
              <a:rPr lang="en-US" altLang="ja-JP" dirty="0"/>
              <a:t> </a:t>
            </a:r>
            <a:r>
              <a:rPr lang="en-US" altLang="ja-JP" dirty="0" err="1"/>
              <a:t>về</a:t>
            </a:r>
            <a:r>
              <a:rPr lang="en-US" altLang="ja-JP" dirty="0"/>
              <a:t> </a:t>
            </a:r>
            <a:r>
              <a:rPr lang="en-US" altLang="ja-JP" dirty="0" err="1"/>
              <a:t>hệ</a:t>
            </a:r>
            <a:r>
              <a:rPr lang="en-US" altLang="ja-JP" dirty="0"/>
              <a:t> </a:t>
            </a:r>
            <a:r>
              <a:rPr lang="en-US" altLang="ja-JP" dirty="0" err="1"/>
              <a:t>điều</a:t>
            </a:r>
            <a:r>
              <a:rPr lang="en-US" altLang="ja-JP" dirty="0"/>
              <a:t> </a:t>
            </a:r>
            <a:r>
              <a:rPr lang="en-US" altLang="ja-JP" dirty="0" err="1"/>
              <a:t>hành</a:t>
            </a:r>
            <a:endParaRPr lang="vi-VN" altLang="ja-JP" dirty="0"/>
          </a:p>
          <a:p>
            <a:r>
              <a:rPr lang="en-US" altLang="ja-JP" dirty="0" err="1"/>
              <a:t>Hoạt</a:t>
            </a:r>
            <a:r>
              <a:rPr lang="en-US" altLang="ja-JP" dirty="0"/>
              <a:t> </a:t>
            </a:r>
            <a:r>
              <a:rPr lang="en-US" altLang="ja-JP" dirty="0" err="1"/>
              <a:t>động</a:t>
            </a:r>
            <a:r>
              <a:rPr lang="en-US" altLang="ja-JP" dirty="0"/>
              <a:t> </a:t>
            </a:r>
            <a:r>
              <a:rPr lang="en-US" altLang="ja-JP" dirty="0" err="1"/>
              <a:t>bên</a:t>
            </a:r>
            <a:r>
              <a:rPr lang="en-US" altLang="ja-JP" dirty="0"/>
              <a:t> </a:t>
            </a:r>
            <a:r>
              <a:rPr lang="en-US" altLang="ja-JP" dirty="0" err="1"/>
              <a:t>trong</a:t>
            </a:r>
            <a:r>
              <a:rPr lang="en-US" altLang="ja-JP" dirty="0"/>
              <a:t> </a:t>
            </a:r>
            <a:r>
              <a:rPr lang="en-US" altLang="ja-JP" dirty="0" err="1"/>
              <a:t>máy</a:t>
            </a:r>
            <a:r>
              <a:rPr lang="en-US" altLang="ja-JP" dirty="0"/>
              <a:t> </a:t>
            </a:r>
            <a:r>
              <a:rPr lang="en-US" altLang="ja-JP" dirty="0" err="1"/>
              <a:t>tính</a:t>
            </a:r>
            <a:endParaRPr lang="en-US" altLang="ja-JP" dirty="0"/>
          </a:p>
          <a:p>
            <a:r>
              <a:rPr lang="en-US" altLang="ja-JP" dirty="0" err="1"/>
              <a:t>Kiến</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lang="vi-VN" altLang="ja-JP" dirty="0"/>
          </a:p>
          <a:p>
            <a:r>
              <a:rPr lang="en-US" altLang="ja-JP" dirty="0" err="1"/>
              <a:t>Các</a:t>
            </a:r>
            <a:r>
              <a:rPr lang="en-US" altLang="ja-JP" dirty="0"/>
              <a:t> </a:t>
            </a:r>
            <a:r>
              <a:rPr lang="en-US" altLang="ja-JP" dirty="0" err="1"/>
              <a:t>thao</a:t>
            </a:r>
            <a:r>
              <a:rPr lang="en-US" altLang="ja-JP" dirty="0"/>
              <a:t> </a:t>
            </a:r>
            <a:r>
              <a:rPr lang="en-US" altLang="ja-JP" dirty="0" err="1"/>
              <a:t>tác</a:t>
            </a:r>
            <a:r>
              <a:rPr lang="en-US" altLang="ja-JP" dirty="0"/>
              <a:t> </a:t>
            </a:r>
            <a:r>
              <a:rPr lang="en-US" altLang="ja-JP" dirty="0" err="1"/>
              <a:t>trong</a:t>
            </a:r>
            <a:r>
              <a:rPr lang="en-US" altLang="ja-JP" dirty="0"/>
              <a:t> </a:t>
            </a:r>
            <a:r>
              <a:rPr lang="vi-VN" altLang="ja-JP" dirty="0"/>
              <a:t>hệ điều hành</a:t>
            </a:r>
            <a:endParaRPr lang="en-US" altLang="ja-JP" dirty="0"/>
          </a:p>
          <a:p>
            <a:r>
              <a:rPr lang="en-US" altLang="ja-JP" dirty="0" err="1"/>
              <a:t>Lịch</a:t>
            </a:r>
            <a:r>
              <a:rPr lang="en-US" altLang="ja-JP" dirty="0"/>
              <a:t> </a:t>
            </a:r>
            <a:r>
              <a:rPr lang="en-US" altLang="ja-JP" dirty="0" err="1"/>
              <a:t>sử</a:t>
            </a:r>
            <a:r>
              <a:rPr lang="en-US" altLang="ja-JP" dirty="0"/>
              <a:t> </a:t>
            </a:r>
            <a:r>
              <a:rPr lang="en-US" altLang="ja-JP" dirty="0" err="1"/>
              <a:t>phát</a:t>
            </a:r>
            <a:r>
              <a:rPr lang="en-US" altLang="ja-JP" dirty="0"/>
              <a:t> </a:t>
            </a:r>
            <a:r>
              <a:rPr lang="en-US" altLang="ja-JP" dirty="0" err="1"/>
              <a:t>triển</a:t>
            </a:r>
            <a:r>
              <a:rPr lang="en-US" altLang="ja-JP" dirty="0"/>
              <a:t> </a:t>
            </a:r>
            <a:r>
              <a:rPr lang="en-US" altLang="ja-JP" dirty="0" err="1"/>
              <a:t>hệ</a:t>
            </a:r>
            <a:r>
              <a:rPr lang="en-US" altLang="ja-JP" dirty="0"/>
              <a:t> </a:t>
            </a:r>
            <a:r>
              <a:rPr lang="en-US" altLang="ja-JP" dirty="0" err="1"/>
              <a:t>điều</a:t>
            </a:r>
            <a:r>
              <a:rPr lang="en-US" altLang="ja-JP" dirty="0"/>
              <a:t> </a:t>
            </a:r>
            <a:r>
              <a:rPr lang="en-US" altLang="ja-JP" dirty="0" err="1"/>
              <a:t>hành</a:t>
            </a:r>
            <a:endParaRPr lang="vi-VN" altLang="ja-JP" dirty="0"/>
          </a:p>
        </p:txBody>
      </p:sp>
      <p:sp>
        <p:nvSpPr>
          <p:cNvPr id="7" name="Text Placeholder 6">
            <a:extLst>
              <a:ext uri="{FF2B5EF4-FFF2-40B4-BE49-F238E27FC236}">
                <a16:creationId xmlns:a16="http://schemas.microsoft.com/office/drawing/2014/main" id="{DB434E09-7E73-A903-3C57-A049717DBEC1}"/>
              </a:ext>
            </a:extLst>
          </p:cNvPr>
          <p:cNvSpPr>
            <a:spLocks noGrp="1"/>
          </p:cNvSpPr>
          <p:nvPr>
            <p:ph type="body" sz="quarter" idx="15"/>
          </p:nvPr>
        </p:nvSpPr>
        <p:spPr/>
        <p:txBody>
          <a:bodyPr/>
          <a:lstStyle/>
          <a:p>
            <a:r>
              <a:rPr lang="en-US" dirty="0"/>
              <a:t>NỘI DUNG</a:t>
            </a:r>
          </a:p>
        </p:txBody>
      </p:sp>
    </p:spTree>
    <p:extLst>
      <p:ext uri="{BB962C8B-B14F-4D97-AF65-F5344CB8AC3E}">
        <p14:creationId xmlns:p14="http://schemas.microsoft.com/office/powerpoint/2010/main" val="478851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a:bodyPr>
          <a:lstStyle/>
          <a:p>
            <a:r>
              <a:rPr lang="en-US" dirty="0"/>
              <a:t>KIẾN TRÚC HỆ THỐNG MÁY TÍNH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03.</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30</a:t>
            </a:fld>
            <a:endParaRPr kumimoji="1" lang="ja-JP" altLang="en-US"/>
          </a:p>
        </p:txBody>
      </p:sp>
      <p:sp>
        <p:nvSpPr>
          <p:cNvPr id="10" name="Text Placeholder 9">
            <a:extLst>
              <a:ext uri="{FF2B5EF4-FFF2-40B4-BE49-F238E27FC236}">
                <a16:creationId xmlns:a16="http://schemas.microsoft.com/office/drawing/2014/main" id="{9790E93D-9E6B-173B-6A12-43B6939C0D31}"/>
              </a:ext>
            </a:extLst>
          </p:cNvPr>
          <p:cNvSpPr>
            <a:spLocks noGrp="1"/>
          </p:cNvSpPr>
          <p:nvPr>
            <p:ph type="body" sz="quarter" idx="14"/>
          </p:nvPr>
        </p:nvSpPr>
        <p:spPr/>
        <p:txBody>
          <a:bodyPr/>
          <a:lstStyle/>
          <a:p>
            <a:r>
              <a:rPr lang="en-US" dirty="0"/>
              <a:t>3.2. </a:t>
            </a:r>
            <a:r>
              <a:rPr lang="en-US" dirty="0" err="1"/>
              <a:t>Hệ</a:t>
            </a:r>
            <a:r>
              <a:rPr lang="en-US" dirty="0"/>
              <a:t> </a:t>
            </a:r>
            <a:r>
              <a:rPr lang="en-US" dirty="0" err="1"/>
              <a:t>thống</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endParaRPr lang="en-US" dirty="0"/>
          </a:p>
        </p:txBody>
      </p:sp>
    </p:spTree>
    <p:extLst>
      <p:ext uri="{BB962C8B-B14F-4D97-AF65-F5344CB8AC3E}">
        <p14:creationId xmlns:p14="http://schemas.microsoft.com/office/powerpoint/2010/main" val="120653851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sp>
        <p:nvSpPr>
          <p:cNvPr id="219" name="Google Shape;219;p26"/>
          <p:cNvSpPr txBox="1">
            <a:spLocks noGrp="1"/>
          </p:cNvSpPr>
          <p:nvPr>
            <p:ph idx="1"/>
          </p:nvPr>
        </p:nvSpPr>
        <p:spPr>
          <a:xfrm>
            <a:off x="774145" y="1233825"/>
            <a:ext cx="10579654" cy="3230600"/>
          </a:xfrm>
          <a:prstGeom prst="rect">
            <a:avLst/>
          </a:prstGeom>
          <a:noFill/>
          <a:ln>
            <a:noFill/>
          </a:ln>
        </p:spPr>
        <p:txBody>
          <a:bodyPr spcFirstLastPara="1" wrap="square" lIns="91425" tIns="45700" rIns="91425" bIns="45700" anchor="t" anchorCtr="0">
            <a:noAutofit/>
          </a:bodyPr>
          <a:lstStyle/>
          <a:p>
            <a:pPr marL="342900" indent="-342900" algn="l"/>
            <a:r>
              <a:rPr lang="en-US" dirty="0" err="1"/>
              <a:t>Lớp</a:t>
            </a:r>
            <a:r>
              <a:rPr lang="en-US" dirty="0"/>
              <a:t> </a:t>
            </a:r>
            <a:r>
              <a:rPr lang="en-US" dirty="0" err="1"/>
              <a:t>ưu</a:t>
            </a:r>
            <a:r>
              <a:rPr lang="en-US" dirty="0"/>
              <a:t> </a:t>
            </a:r>
            <a:r>
              <a:rPr lang="en-US" dirty="0" err="1"/>
              <a:t>tiên</a:t>
            </a:r>
            <a:r>
              <a:rPr lang="en-US" dirty="0"/>
              <a:t> </a:t>
            </a:r>
            <a:r>
              <a:rPr lang="en-US" dirty="0" err="1"/>
              <a:t>và</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tương</a:t>
            </a:r>
            <a:r>
              <a:rPr lang="en-US" dirty="0"/>
              <a:t> </a:t>
            </a:r>
            <a:r>
              <a:rPr lang="en-US" dirty="0" err="1"/>
              <a:t>đối</a:t>
            </a:r>
            <a:r>
              <a:rPr lang="en-US" dirty="0"/>
              <a:t> </a:t>
            </a:r>
            <a:r>
              <a:rPr lang="en-US" dirty="0" err="1"/>
              <a:t>có</a:t>
            </a:r>
            <a:r>
              <a:rPr lang="en-US" dirty="0"/>
              <a:t> </a:t>
            </a:r>
            <a:r>
              <a:rPr lang="en-US" dirty="0" err="1"/>
              <a:t>thể</a:t>
            </a:r>
            <a:r>
              <a:rPr lang="en-US" dirty="0"/>
              <a:t> </a:t>
            </a:r>
            <a:r>
              <a:rPr lang="en-US" dirty="0" err="1"/>
              <a:t>kết</a:t>
            </a:r>
            <a:r>
              <a:rPr lang="en-US" dirty="0"/>
              <a:t> </a:t>
            </a:r>
            <a:r>
              <a:rPr lang="en-US" dirty="0" err="1"/>
              <a:t>hợp</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a:t>
            </a:r>
            <a:r>
              <a:rPr lang="en-US" dirty="0" err="1"/>
              <a:t>ưu</a:t>
            </a:r>
            <a:r>
              <a:rPr lang="en-US" dirty="0"/>
              <a:t> </a:t>
            </a:r>
            <a:r>
              <a:rPr lang="en-US" dirty="0" err="1"/>
              <a:t>tiên</a:t>
            </a:r>
            <a:r>
              <a:rPr lang="en-US" dirty="0"/>
              <a:t>.</a:t>
            </a:r>
            <a:endParaRPr dirty="0"/>
          </a:p>
          <a:p>
            <a:pPr marL="342900" indent="-342900" algn="l"/>
            <a:r>
              <a:rPr lang="en-US" dirty="0" err="1"/>
              <a:t>Độ</a:t>
            </a:r>
            <a:r>
              <a:rPr lang="en-US" dirty="0"/>
              <a:t> </a:t>
            </a:r>
            <a:r>
              <a:rPr lang="en-US" dirty="0" err="1"/>
              <a:t>ưu</a:t>
            </a:r>
            <a:r>
              <a:rPr lang="en-US" dirty="0"/>
              <a:t> </a:t>
            </a:r>
            <a:r>
              <a:rPr lang="en-US" dirty="0" err="1"/>
              <a:t>tiên</a:t>
            </a:r>
            <a:r>
              <a:rPr lang="en-US" dirty="0"/>
              <a:t> </a:t>
            </a:r>
            <a:r>
              <a:rPr lang="en-US" dirty="0" err="1"/>
              <a:t>cơ</a:t>
            </a:r>
            <a:r>
              <a:rPr lang="en-US" dirty="0"/>
              <a:t> </a:t>
            </a:r>
            <a:r>
              <a:rPr lang="en-US" dirty="0" err="1"/>
              <a:t>sở</a:t>
            </a:r>
            <a:r>
              <a:rPr lang="en-US" dirty="0"/>
              <a:t> (</a:t>
            </a:r>
            <a:r>
              <a:rPr lang="en-US" dirty="0" err="1"/>
              <a:t>lúc</a:t>
            </a:r>
            <a:r>
              <a:rPr lang="en-US" dirty="0"/>
              <a:t> </a:t>
            </a:r>
            <a:r>
              <a:rPr lang="en-US" dirty="0" err="1"/>
              <a:t>khởi</a:t>
            </a:r>
            <a:r>
              <a:rPr lang="en-US" dirty="0"/>
              <a:t> </a:t>
            </a:r>
            <a:r>
              <a:rPr lang="en-US" dirty="0" err="1"/>
              <a:t>tạo</a:t>
            </a:r>
            <a:r>
              <a:rPr lang="en-US" dirty="0"/>
              <a:t>) </a:t>
            </a:r>
            <a:r>
              <a:rPr lang="en-US" dirty="0" err="1"/>
              <a:t>là</a:t>
            </a:r>
            <a:r>
              <a:rPr lang="en-US" dirty="0"/>
              <a:t> </a:t>
            </a:r>
            <a:r>
              <a:rPr lang="en-US" b="1" dirty="0">
                <a:gradFill>
                  <a:gsLst>
                    <a:gs pos="0">
                      <a:srgbClr val="0072FF"/>
                    </a:gs>
                    <a:gs pos="100000">
                      <a:srgbClr val="00C6FF"/>
                    </a:gs>
                  </a:gsLst>
                  <a:lin ang="2700000" scaled="1"/>
                </a:gradFill>
              </a:rPr>
              <a:t>NORMAL</a:t>
            </a:r>
            <a:r>
              <a:rPr lang="en-US" dirty="0"/>
              <a:t> </a:t>
            </a:r>
            <a:r>
              <a:rPr lang="en-US" dirty="0" err="1"/>
              <a:t>bên</a:t>
            </a:r>
            <a:r>
              <a:rPr lang="en-US" dirty="0"/>
              <a:t> </a:t>
            </a:r>
            <a:r>
              <a:rPr lang="en-US" dirty="0" err="1"/>
              <a:t>trong</a:t>
            </a:r>
            <a:r>
              <a:rPr lang="en-US" dirty="0"/>
              <a:t> </a:t>
            </a:r>
            <a:r>
              <a:rPr lang="en-US" dirty="0" err="1"/>
              <a:t>lớp</a:t>
            </a:r>
            <a:r>
              <a:rPr lang="en-US" dirty="0"/>
              <a:t>.</a:t>
            </a:r>
            <a:endParaRPr dirty="0"/>
          </a:p>
          <a:p>
            <a:pPr marL="342900" indent="-342900" algn="l"/>
            <a:r>
              <a:rPr lang="en-US" dirty="0"/>
              <a:t>Khi </a:t>
            </a:r>
            <a:r>
              <a:rPr lang="en-US" dirty="0" err="1"/>
              <a:t>hết</a:t>
            </a:r>
            <a:r>
              <a:rPr lang="en-US" dirty="0"/>
              <a:t> quantum, </a:t>
            </a:r>
            <a:r>
              <a:rPr lang="en-US" dirty="0" err="1"/>
              <a:t>độ</a:t>
            </a:r>
            <a:r>
              <a:rPr lang="en-US" dirty="0"/>
              <a:t> </a:t>
            </a:r>
            <a:r>
              <a:rPr lang="en-US" dirty="0" err="1"/>
              <a:t>ưu</a:t>
            </a:r>
            <a:r>
              <a:rPr lang="en-US" dirty="0"/>
              <a:t> </a:t>
            </a:r>
            <a:r>
              <a:rPr lang="en-US" dirty="0" err="1"/>
              <a:t>tiên</a:t>
            </a:r>
            <a:r>
              <a:rPr lang="en-US" dirty="0"/>
              <a:t> </a:t>
            </a:r>
            <a:r>
              <a:rPr lang="en-US" dirty="0" err="1"/>
              <a:t>có</a:t>
            </a:r>
            <a:r>
              <a:rPr lang="en-US" dirty="0"/>
              <a:t> </a:t>
            </a:r>
            <a:r>
              <a:rPr lang="en-US" dirty="0" err="1"/>
              <a:t>thể</a:t>
            </a:r>
            <a:r>
              <a:rPr lang="en-US" dirty="0"/>
              <a:t> </a:t>
            </a:r>
            <a:r>
              <a:rPr lang="en-US" dirty="0" err="1"/>
              <a:t>giảm</a:t>
            </a:r>
            <a:r>
              <a:rPr lang="en-US" dirty="0"/>
              <a:t> </a:t>
            </a:r>
            <a:r>
              <a:rPr lang="en-US" dirty="0" err="1"/>
              <a:t>nhưng</a:t>
            </a:r>
            <a:r>
              <a:rPr lang="en-US" dirty="0"/>
              <a:t> </a:t>
            </a:r>
            <a:r>
              <a:rPr lang="en-US" dirty="0" err="1"/>
              <a:t>không</a:t>
            </a:r>
            <a:r>
              <a:rPr lang="en-US" dirty="0"/>
              <a:t> </a:t>
            </a:r>
            <a:r>
              <a:rPr lang="en-US" dirty="0" err="1"/>
              <a:t>nhỏ</a:t>
            </a:r>
            <a:r>
              <a:rPr lang="en-US" dirty="0"/>
              <a:t> </a:t>
            </a:r>
            <a:r>
              <a:rPr lang="en-US" dirty="0" err="1"/>
              <a:t>hơn</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cơ</a:t>
            </a:r>
            <a:r>
              <a:rPr lang="en-US" dirty="0"/>
              <a:t> </a:t>
            </a:r>
            <a:r>
              <a:rPr lang="en-US" dirty="0" err="1"/>
              <a:t>sở</a:t>
            </a:r>
            <a:r>
              <a:rPr lang="en-US" dirty="0"/>
              <a:t>.</a:t>
            </a:r>
            <a:endParaRPr dirty="0"/>
          </a:p>
          <a:p>
            <a:pPr marL="342900" indent="-203200" algn="l">
              <a:spcBef>
                <a:spcPts val="440"/>
              </a:spcBef>
              <a:buSzPts val="2200"/>
              <a:buNone/>
            </a:pPr>
            <a:endParaRPr sz="2200" dirty="0"/>
          </a:p>
          <a:p>
            <a:pPr marL="342900" indent="-177800">
              <a:buNone/>
            </a:pPr>
            <a:endParaRPr dirty="0"/>
          </a:p>
        </p:txBody>
      </p:sp>
      <p:sp>
        <p:nvSpPr>
          <p:cNvPr id="222" name="Google Shape;222;p2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73ABA0FE-5B71-2801-2239-CA1FE4A7450D}"/>
              </a:ext>
            </a:extLst>
          </p:cNvPr>
          <p:cNvSpPr>
            <a:spLocks noGrp="1"/>
          </p:cNvSpPr>
          <p:nvPr>
            <p:ph type="sldNum" sz="quarter" idx="12"/>
          </p:nvPr>
        </p:nvSpPr>
        <p:spPr/>
        <p:txBody>
          <a:bodyPr/>
          <a:lstStyle/>
          <a:p>
            <a:fld id="{00000000-1234-1234-1234-123412341234}" type="slidenum">
              <a:rPr lang="en-US" smtClean="0"/>
              <a:pPr/>
              <a:t>300</a:t>
            </a:fld>
            <a:endParaRPr lang="en-US"/>
          </a:p>
        </p:txBody>
      </p:sp>
    </p:spTree>
    <p:extLst>
      <p:ext uri="{BB962C8B-B14F-4D97-AF65-F5344CB8AC3E}">
        <p14:creationId xmlns:p14="http://schemas.microsoft.com/office/powerpoint/2010/main" val="9513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 calcmode="lin" valueType="num">
                                      <p:cBhvr additive="base">
                                        <p:cTn id="7"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9">
                                            <p:txEl>
                                              <p:pRg st="1" end="1"/>
                                            </p:txEl>
                                          </p:spTgt>
                                        </p:tgtEl>
                                        <p:attrNameLst>
                                          <p:attrName>style.visibility</p:attrName>
                                        </p:attrNameLst>
                                      </p:cBhvr>
                                      <p:to>
                                        <p:strVal val="visible"/>
                                      </p:to>
                                    </p:set>
                                    <p:anim calcmode="lin" valueType="num">
                                      <p:cBhvr additive="base">
                                        <p:cTn id="13" dur="500" fill="hold"/>
                                        <p:tgtEl>
                                          <p:spTgt spid="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9">
                                            <p:txEl>
                                              <p:pRg st="2" end="2"/>
                                            </p:txEl>
                                          </p:spTgt>
                                        </p:tgtEl>
                                        <p:attrNameLst>
                                          <p:attrName>style.visibility</p:attrName>
                                        </p:attrNameLst>
                                      </p:cBhvr>
                                      <p:to>
                                        <p:strVal val="visible"/>
                                      </p:to>
                                    </p:set>
                                    <p:anim calcmode="lin" valueType="num">
                                      <p:cBhvr additive="base">
                                        <p:cTn id="19" dur="500" fill="hold"/>
                                        <p:tgtEl>
                                          <p:spTgt spid="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sp>
        <p:nvSpPr>
          <p:cNvPr id="228" name="Google Shape;228;p2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a:t>Các độ ưu tiên trên Windows</a:t>
            </a:r>
            <a:endParaRPr/>
          </a:p>
          <a:p>
            <a:pPr marL="0" indent="0">
              <a:buNone/>
            </a:pPr>
            <a:endParaRPr/>
          </a:p>
        </p:txBody>
      </p:sp>
      <p:sp>
        <p:nvSpPr>
          <p:cNvPr id="231" name="Google Shape;231;p27"/>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pic>
        <p:nvPicPr>
          <p:cNvPr id="232" name="Google Shape;232;p27"/>
          <p:cNvPicPr preferRelativeResize="0"/>
          <p:nvPr/>
        </p:nvPicPr>
        <p:blipFill rotWithShape="1">
          <a:blip r:embed="rId3">
            <a:alphaModFix/>
          </a:blip>
          <a:srcRect/>
          <a:stretch/>
        </p:blipFill>
        <p:spPr>
          <a:xfrm>
            <a:off x="2862264" y="2209800"/>
            <a:ext cx="6465887" cy="2617788"/>
          </a:xfrm>
          <a:prstGeom prst="rect">
            <a:avLst/>
          </a:prstGeom>
          <a:noFill/>
          <a:ln>
            <a:noFill/>
          </a:ln>
        </p:spPr>
      </p:pic>
      <p:sp>
        <p:nvSpPr>
          <p:cNvPr id="2" name="Slide Number Placeholder 1">
            <a:extLst>
              <a:ext uri="{FF2B5EF4-FFF2-40B4-BE49-F238E27FC236}">
                <a16:creationId xmlns:a16="http://schemas.microsoft.com/office/drawing/2014/main" id="{9521CCD1-DB4E-15D2-B34C-B1CA974EAE74}"/>
              </a:ext>
            </a:extLst>
          </p:cNvPr>
          <p:cNvSpPr>
            <a:spLocks noGrp="1"/>
          </p:cNvSpPr>
          <p:nvPr>
            <p:ph type="sldNum" sz="quarter" idx="12"/>
          </p:nvPr>
        </p:nvSpPr>
        <p:spPr/>
        <p:txBody>
          <a:bodyPr/>
          <a:lstStyle/>
          <a:p>
            <a:fld id="{00000000-1234-1234-1234-123412341234}" type="slidenum">
              <a:rPr lang="en-US" smtClean="0"/>
              <a:pPr/>
              <a:t>301</a:t>
            </a:fld>
            <a:endParaRPr lang="en-US"/>
          </a:p>
        </p:txBody>
      </p:sp>
    </p:spTree>
    <p:extLst>
      <p:ext uri="{BB962C8B-B14F-4D97-AF65-F5344CB8AC3E}">
        <p14:creationId xmlns:p14="http://schemas.microsoft.com/office/powerpoint/2010/main" val="40530716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pic>
        <p:nvPicPr>
          <p:cNvPr id="238" name="Google Shape;238;p28" descr="A screenshot of a social media post&#10;&#10;Description automatically generated"/>
          <p:cNvPicPr preferRelativeResize="0">
            <a:picLocks noGrp="1"/>
          </p:cNvPicPr>
          <p:nvPr>
            <p:ph idx="1"/>
          </p:nvPr>
        </p:nvPicPr>
        <p:blipFill rotWithShape="1">
          <a:blip r:embed="rId3">
            <a:alphaModFix/>
          </a:blip>
          <a:stretch/>
        </p:blipFill>
        <p:spPr>
          <a:xfrm>
            <a:off x="2256438" y="1233488"/>
            <a:ext cx="7615623" cy="4943475"/>
          </a:xfrm>
          <a:prstGeom prst="rect">
            <a:avLst/>
          </a:prstGeom>
          <a:noFill/>
          <a:ln>
            <a:noFill/>
          </a:ln>
        </p:spPr>
      </p:pic>
      <p:sp>
        <p:nvSpPr>
          <p:cNvPr id="241" name="Google Shape;241;p28"/>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E9FACC71-4D5F-B51D-F09F-6E8DDC7656D8}"/>
              </a:ext>
            </a:extLst>
          </p:cNvPr>
          <p:cNvSpPr>
            <a:spLocks noGrp="1"/>
          </p:cNvSpPr>
          <p:nvPr>
            <p:ph type="sldNum" sz="quarter" idx="12"/>
          </p:nvPr>
        </p:nvSpPr>
        <p:spPr/>
        <p:txBody>
          <a:bodyPr/>
          <a:lstStyle/>
          <a:p>
            <a:fld id="{00000000-1234-1234-1234-123412341234}" type="slidenum">
              <a:rPr lang="en-US" smtClean="0"/>
              <a:pPr/>
              <a:t>302</a:t>
            </a:fld>
            <a:endParaRPr lang="en-US"/>
          </a:p>
        </p:txBody>
      </p:sp>
    </p:spTree>
    <p:extLst>
      <p:ext uri="{BB962C8B-B14F-4D97-AF65-F5344CB8AC3E}">
        <p14:creationId xmlns:p14="http://schemas.microsoft.com/office/powerpoint/2010/main" val="2472262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8.2. </a:t>
            </a:r>
            <a:r>
              <a:rPr lang="en-US" dirty="0" err="1"/>
              <a:t>Định</a:t>
            </a:r>
            <a:r>
              <a:rPr lang="en-US" dirty="0"/>
              <a:t> </a:t>
            </a:r>
            <a:r>
              <a:rPr lang="en-US" dirty="0" err="1"/>
              <a:t>thời</a:t>
            </a:r>
            <a:r>
              <a:rPr lang="en-US" dirty="0"/>
              <a:t> </a:t>
            </a:r>
            <a:r>
              <a:rPr lang="en-US" dirty="0" err="1"/>
              <a:t>trên</a:t>
            </a:r>
            <a:r>
              <a:rPr lang="en-US" dirty="0"/>
              <a:t> Windows</a:t>
            </a:r>
            <a:endParaRPr dirty="0"/>
          </a:p>
        </p:txBody>
      </p:sp>
      <p:sp>
        <p:nvSpPr>
          <p:cNvPr id="247" name="Google Shape;247;p29"/>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a:spcBef>
                <a:spcPts val="0"/>
              </a:spcBef>
            </a:pPr>
            <a:r>
              <a:rPr lang="en-US" dirty="0"/>
              <a:t>Windows 7 </a:t>
            </a:r>
            <a:r>
              <a:rPr lang="en-US" dirty="0" err="1"/>
              <a:t>có</a:t>
            </a:r>
            <a:r>
              <a:rPr lang="en-US" dirty="0"/>
              <a:t> </a:t>
            </a:r>
            <a:r>
              <a:rPr lang="en-US" dirty="0" err="1"/>
              <a:t>thêm</a:t>
            </a:r>
            <a:r>
              <a:rPr lang="en-US" dirty="0"/>
              <a:t> user-mode scheduling (UMS):</a:t>
            </a:r>
            <a:endParaRPr dirty="0"/>
          </a:p>
          <a:p>
            <a:pPr lvl="1"/>
            <a:r>
              <a:rPr lang="en-US" dirty="0" err="1"/>
              <a:t>Ứng</a:t>
            </a:r>
            <a:r>
              <a:rPr lang="en-US" dirty="0"/>
              <a:t> </a:t>
            </a:r>
            <a:r>
              <a:rPr lang="en-US" dirty="0" err="1"/>
              <a:t>dụng</a:t>
            </a:r>
            <a:r>
              <a:rPr lang="en-US" dirty="0"/>
              <a:t> </a:t>
            </a:r>
            <a:r>
              <a:rPr lang="en-US" dirty="0" err="1"/>
              <a:t>tạo</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tiểu</a:t>
            </a:r>
            <a:r>
              <a:rPr lang="en-US" dirty="0"/>
              <a:t> </a:t>
            </a:r>
            <a:r>
              <a:rPr lang="en-US" dirty="0" err="1"/>
              <a:t>trình</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nhân</a:t>
            </a:r>
            <a:r>
              <a:rPr lang="en-US" dirty="0"/>
              <a:t>. </a:t>
            </a:r>
            <a:endParaRPr dirty="0"/>
          </a:p>
          <a:p>
            <a:pPr lvl="1"/>
            <a:r>
              <a:rPr lang="en-US" dirty="0" err="1"/>
              <a:t>Hiệu</a:t>
            </a:r>
            <a:r>
              <a:rPr lang="en-US" dirty="0"/>
              <a:t> </a:t>
            </a:r>
            <a:r>
              <a:rPr lang="en-US" dirty="0" err="1"/>
              <a:t>quả</a:t>
            </a:r>
            <a:r>
              <a:rPr lang="en-US" dirty="0"/>
              <a:t> </a:t>
            </a:r>
            <a:r>
              <a:rPr lang="en-US" dirty="0" err="1"/>
              <a:t>hơn</a:t>
            </a:r>
            <a:r>
              <a:rPr lang="en-US" dirty="0"/>
              <a:t> </a:t>
            </a:r>
            <a:r>
              <a:rPr lang="en-US" dirty="0" err="1"/>
              <a:t>trong</a:t>
            </a:r>
            <a:r>
              <a:rPr lang="en-US" dirty="0"/>
              <a:t> </a:t>
            </a:r>
            <a:r>
              <a:rPr lang="en-US" dirty="0" err="1"/>
              <a:t>trường</a:t>
            </a:r>
            <a:r>
              <a:rPr lang="en-US" dirty="0"/>
              <a:t> </a:t>
            </a:r>
            <a:r>
              <a:rPr lang="en-US" dirty="0" err="1"/>
              <a:t>hợp</a:t>
            </a:r>
            <a:r>
              <a:rPr lang="en-US" dirty="0"/>
              <a:t> </a:t>
            </a:r>
            <a:r>
              <a:rPr lang="en-US" dirty="0" err="1"/>
              <a:t>có</a:t>
            </a:r>
            <a:r>
              <a:rPr lang="en-US" dirty="0"/>
              <a:t> </a:t>
            </a:r>
            <a:r>
              <a:rPr lang="en-US" dirty="0" err="1"/>
              <a:t>nhiều</a:t>
            </a:r>
            <a:r>
              <a:rPr lang="en-US" dirty="0"/>
              <a:t> </a:t>
            </a:r>
            <a:r>
              <a:rPr lang="en-US" dirty="0" err="1"/>
              <a:t>tiểu</a:t>
            </a:r>
            <a:r>
              <a:rPr lang="en-US" dirty="0"/>
              <a:t> </a:t>
            </a:r>
            <a:r>
              <a:rPr lang="en-US" dirty="0" err="1"/>
              <a:t>trình</a:t>
            </a:r>
            <a:r>
              <a:rPr lang="en-US" dirty="0"/>
              <a:t>.</a:t>
            </a:r>
            <a:endParaRPr dirty="0"/>
          </a:p>
          <a:p>
            <a:pPr lvl="1"/>
            <a:r>
              <a:rPr lang="en-US" dirty="0" err="1"/>
              <a:t>Định</a:t>
            </a:r>
            <a:r>
              <a:rPr lang="en-US" dirty="0"/>
              <a:t> </a:t>
            </a:r>
            <a:r>
              <a:rPr lang="en-US" dirty="0" err="1"/>
              <a:t>thời</a:t>
            </a:r>
            <a:r>
              <a:rPr lang="en-US" dirty="0"/>
              <a:t> UMS </a:t>
            </a:r>
            <a:r>
              <a:rPr lang="en-US" dirty="0" err="1"/>
              <a:t>được</a:t>
            </a:r>
            <a:r>
              <a:rPr lang="en-US" dirty="0"/>
              <a:t> </a:t>
            </a:r>
            <a:r>
              <a:rPr lang="en-US" dirty="0" err="1"/>
              <a:t>thực</a:t>
            </a:r>
            <a:r>
              <a:rPr lang="en-US" dirty="0"/>
              <a:t> </a:t>
            </a:r>
            <a:r>
              <a:rPr lang="en-US" dirty="0" err="1"/>
              <a:t>hiện</a:t>
            </a:r>
            <a:r>
              <a:rPr lang="en-US" dirty="0"/>
              <a:t> </a:t>
            </a:r>
            <a:r>
              <a:rPr lang="en-US" dirty="0" err="1"/>
              <a:t>với</a:t>
            </a:r>
            <a:r>
              <a:rPr lang="en-US" dirty="0"/>
              <a:t> </a:t>
            </a:r>
            <a:r>
              <a:rPr lang="en-US" dirty="0" err="1"/>
              <a:t>sự</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các</a:t>
            </a:r>
            <a:r>
              <a:rPr lang="en-US" dirty="0"/>
              <a:t> </a:t>
            </a:r>
            <a:r>
              <a:rPr lang="en-US" dirty="0" err="1"/>
              <a:t>thư</a:t>
            </a:r>
            <a:r>
              <a:rPr lang="en-US" dirty="0"/>
              <a:t> </a:t>
            </a:r>
            <a:r>
              <a:rPr lang="en-US" dirty="0" err="1"/>
              <a:t>viện</a:t>
            </a:r>
            <a:r>
              <a:rPr lang="en-US" dirty="0"/>
              <a:t> </a:t>
            </a:r>
            <a:r>
              <a:rPr lang="en-US" dirty="0" err="1"/>
              <a:t>như</a:t>
            </a:r>
            <a:r>
              <a:rPr lang="en-US" dirty="0"/>
              <a:t> C++ Concurrent Runtime (</a:t>
            </a:r>
            <a:r>
              <a:rPr lang="en-US" dirty="0" err="1"/>
              <a:t>ConcRT</a:t>
            </a:r>
            <a:r>
              <a:rPr lang="en-US" dirty="0"/>
              <a:t>). </a:t>
            </a:r>
            <a:endParaRPr dirty="0"/>
          </a:p>
        </p:txBody>
      </p:sp>
      <p:sp>
        <p:nvSpPr>
          <p:cNvPr id="250" name="Google Shape;250;p29"/>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01B3506-3412-3AC4-662C-9078CE826219}"/>
              </a:ext>
            </a:extLst>
          </p:cNvPr>
          <p:cNvSpPr>
            <a:spLocks noGrp="1"/>
          </p:cNvSpPr>
          <p:nvPr>
            <p:ph type="sldNum" sz="quarter" idx="12"/>
          </p:nvPr>
        </p:nvSpPr>
        <p:spPr/>
        <p:txBody>
          <a:bodyPr/>
          <a:lstStyle/>
          <a:p>
            <a:fld id="{00000000-1234-1234-1234-123412341234}" type="slidenum">
              <a:rPr lang="en-US" smtClean="0"/>
              <a:pPr/>
              <a:t>303</a:t>
            </a:fld>
            <a:endParaRPr lang="en-US"/>
          </a:p>
        </p:txBody>
      </p:sp>
    </p:spTree>
    <p:extLst>
      <p:ext uri="{BB962C8B-B14F-4D97-AF65-F5344CB8AC3E}">
        <p14:creationId xmlns:p14="http://schemas.microsoft.com/office/powerpoint/2010/main" val="354142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 calcmode="lin" valueType="num">
                                      <p:cBhvr additive="base">
                                        <p:cTn id="7" dur="500" fill="hold"/>
                                        <p:tgtEl>
                                          <p:spTgt spid="2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7">
                                            <p:txEl>
                                              <p:pRg st="1" end="1"/>
                                            </p:txEl>
                                          </p:spTgt>
                                        </p:tgtEl>
                                        <p:attrNameLst>
                                          <p:attrName>style.visibility</p:attrName>
                                        </p:attrNameLst>
                                      </p:cBhvr>
                                      <p:to>
                                        <p:strVal val="visible"/>
                                      </p:to>
                                    </p:set>
                                    <p:anim calcmode="lin" valueType="num">
                                      <p:cBhvr additive="base">
                                        <p:cTn id="13" dur="500" fill="hold"/>
                                        <p:tgtEl>
                                          <p:spTgt spid="2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7">
                                            <p:txEl>
                                              <p:pRg st="2" end="2"/>
                                            </p:txEl>
                                          </p:spTgt>
                                        </p:tgtEl>
                                        <p:attrNameLst>
                                          <p:attrName>style.visibility</p:attrName>
                                        </p:attrNameLst>
                                      </p:cBhvr>
                                      <p:to>
                                        <p:strVal val="visible"/>
                                      </p:to>
                                    </p:set>
                                    <p:anim calcmode="lin" valueType="num">
                                      <p:cBhvr additive="base">
                                        <p:cTn id="17" dur="500" fill="hold"/>
                                        <p:tgtEl>
                                          <p:spTgt spid="2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47">
                                            <p:txEl>
                                              <p:pRg st="3" end="3"/>
                                            </p:txEl>
                                          </p:spTgt>
                                        </p:tgtEl>
                                        <p:attrNameLst>
                                          <p:attrName>style.visibility</p:attrName>
                                        </p:attrNameLst>
                                      </p:cBhvr>
                                      <p:to>
                                        <p:strVal val="visible"/>
                                      </p:to>
                                    </p:set>
                                    <p:anim calcmode="lin" valueType="num">
                                      <p:cBhvr additive="base">
                                        <p:cTn id="21" dur="500" fill="hold"/>
                                        <p:tgtEl>
                                          <p:spTgt spid="24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61F1B-8049-C5F7-2A7F-BA4097BC2185}"/>
              </a:ext>
            </a:extLst>
          </p:cNvPr>
          <p:cNvSpPr>
            <a:spLocks noGrp="1"/>
          </p:cNvSpPr>
          <p:nvPr>
            <p:ph type="body" sz="quarter" idx="13"/>
          </p:nvPr>
        </p:nvSpPr>
        <p:spPr/>
        <p:txBody>
          <a:bodyPr>
            <a:normAutofit fontScale="77500" lnSpcReduction="20000"/>
          </a:bodyPr>
          <a:lstStyle/>
          <a:p>
            <a:r>
              <a:rPr lang="en-VN" dirty="0"/>
              <a:t>ĐỊNH THỜI TRÊN MỘT SỐ HỆ ĐIỀU HÀNH</a:t>
            </a:r>
          </a:p>
        </p:txBody>
      </p:sp>
      <p:sp>
        <p:nvSpPr>
          <p:cNvPr id="3" name="Text Placeholder 2">
            <a:extLst>
              <a:ext uri="{FF2B5EF4-FFF2-40B4-BE49-F238E27FC236}">
                <a16:creationId xmlns:a16="http://schemas.microsoft.com/office/drawing/2014/main" id="{46845E9E-1B49-2D29-9DE0-D56BC1A97DE4}"/>
              </a:ext>
            </a:extLst>
          </p:cNvPr>
          <p:cNvSpPr>
            <a:spLocks noGrp="1"/>
          </p:cNvSpPr>
          <p:nvPr>
            <p:ph type="body" sz="quarter" idx="14"/>
          </p:nvPr>
        </p:nvSpPr>
        <p:spPr/>
        <p:txBody>
          <a:bodyPr/>
          <a:lstStyle/>
          <a:p>
            <a:r>
              <a:rPr lang="en-VN" dirty="0"/>
              <a:t>8.3. Định thời trên Solaris</a:t>
            </a:r>
            <a:r>
              <a:rPr lang="en-US" dirty="0"/>
              <a:t> (</a:t>
            </a:r>
            <a:r>
              <a:rPr lang="en-US" dirty="0" err="1"/>
              <a:t>đọc</a:t>
            </a:r>
            <a:r>
              <a:rPr lang="en-US" dirty="0"/>
              <a:t> </a:t>
            </a:r>
            <a:r>
              <a:rPr lang="en-US" dirty="0" err="1"/>
              <a:t>thêm</a:t>
            </a:r>
            <a:r>
              <a:rPr lang="en-US" dirty="0"/>
              <a:t>)</a:t>
            </a:r>
            <a:endParaRPr lang="en-VN" dirty="0"/>
          </a:p>
        </p:txBody>
      </p:sp>
      <p:sp>
        <p:nvSpPr>
          <p:cNvPr id="4" name="Text Placeholder 3">
            <a:extLst>
              <a:ext uri="{FF2B5EF4-FFF2-40B4-BE49-F238E27FC236}">
                <a16:creationId xmlns:a16="http://schemas.microsoft.com/office/drawing/2014/main" id="{A8AE3F87-D108-DC4B-6753-2EA91A268088}"/>
              </a:ext>
            </a:extLst>
          </p:cNvPr>
          <p:cNvSpPr>
            <a:spLocks noGrp="1"/>
          </p:cNvSpPr>
          <p:nvPr>
            <p:ph type="body" sz="quarter" idx="15"/>
          </p:nvPr>
        </p:nvSpPr>
        <p:spPr/>
        <p:txBody>
          <a:bodyPr/>
          <a:lstStyle/>
          <a:p>
            <a:endParaRPr lang="en-VN"/>
          </a:p>
        </p:txBody>
      </p:sp>
      <p:sp>
        <p:nvSpPr>
          <p:cNvPr id="5" name="Text Placeholder 4">
            <a:extLst>
              <a:ext uri="{FF2B5EF4-FFF2-40B4-BE49-F238E27FC236}">
                <a16:creationId xmlns:a16="http://schemas.microsoft.com/office/drawing/2014/main" id="{F1E51F12-ACE5-773E-CB34-DEACFA545860}"/>
              </a:ext>
            </a:extLst>
          </p:cNvPr>
          <p:cNvSpPr>
            <a:spLocks noGrp="1"/>
          </p:cNvSpPr>
          <p:nvPr>
            <p:ph type="body" sz="quarter" idx="16"/>
          </p:nvPr>
        </p:nvSpPr>
        <p:spPr/>
        <p:txBody>
          <a:bodyPr>
            <a:normAutofit lnSpcReduction="10000"/>
          </a:bodyPr>
          <a:lstStyle/>
          <a:p>
            <a:r>
              <a:rPr lang="en-VN" dirty="0"/>
              <a:t>08.</a:t>
            </a:r>
          </a:p>
        </p:txBody>
      </p:sp>
      <p:sp>
        <p:nvSpPr>
          <p:cNvPr id="6" name="Footer Placeholder 5">
            <a:extLst>
              <a:ext uri="{FF2B5EF4-FFF2-40B4-BE49-F238E27FC236}">
                <a16:creationId xmlns:a16="http://schemas.microsoft.com/office/drawing/2014/main" id="{943E0299-B57D-16A0-2159-CF27AEF63416}"/>
              </a:ext>
            </a:extLst>
          </p:cNvPr>
          <p:cNvSpPr>
            <a:spLocks noGrp="1"/>
          </p:cNvSpPr>
          <p:nvPr>
            <p:ph type="ftr" sz="quarter" idx="18"/>
          </p:nvPr>
        </p:nvSpPr>
        <p:spPr/>
        <p:txBody>
          <a:bodyPr/>
          <a:lstStyle/>
          <a:p>
            <a:r>
              <a:rPr lang="vi-VN"/>
              <a:t>Thực hiện bởi Trường Đại học Công nghệ Thông tin, ĐHQG-HCM</a:t>
            </a:r>
            <a:endParaRPr lang="en-VN"/>
          </a:p>
        </p:txBody>
      </p:sp>
      <p:sp>
        <p:nvSpPr>
          <p:cNvPr id="7" name="Slide Number Placeholder 6">
            <a:extLst>
              <a:ext uri="{FF2B5EF4-FFF2-40B4-BE49-F238E27FC236}">
                <a16:creationId xmlns:a16="http://schemas.microsoft.com/office/drawing/2014/main" id="{85DBC8F7-3AAF-70AF-B66E-F366DA492B28}"/>
              </a:ext>
            </a:extLst>
          </p:cNvPr>
          <p:cNvSpPr>
            <a:spLocks noGrp="1"/>
          </p:cNvSpPr>
          <p:nvPr>
            <p:ph type="sldNum" sz="quarter" idx="12"/>
          </p:nvPr>
        </p:nvSpPr>
        <p:spPr/>
        <p:txBody>
          <a:bodyPr/>
          <a:lstStyle/>
          <a:p>
            <a:fld id="{00000000-1234-1234-1234-123412341234}" type="slidenum">
              <a:rPr lang="en-US" smtClean="0"/>
              <a:pPr/>
              <a:t>304</a:t>
            </a:fld>
            <a:endParaRPr lang="en-US"/>
          </a:p>
        </p:txBody>
      </p:sp>
    </p:spTree>
    <p:extLst>
      <p:ext uri="{BB962C8B-B14F-4D97-AF65-F5344CB8AC3E}">
        <p14:creationId xmlns:p14="http://schemas.microsoft.com/office/powerpoint/2010/main" val="42476363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8.3. </a:t>
            </a:r>
            <a:r>
              <a:rPr lang="en-US" dirty="0" err="1"/>
              <a:t>Định</a:t>
            </a:r>
            <a:r>
              <a:rPr lang="en-US" dirty="0"/>
              <a:t> </a:t>
            </a:r>
            <a:r>
              <a:rPr lang="en-US" dirty="0" err="1"/>
              <a:t>thời</a:t>
            </a:r>
            <a:r>
              <a:rPr lang="en-US" dirty="0"/>
              <a:t> </a:t>
            </a:r>
            <a:r>
              <a:rPr lang="en-US" dirty="0" err="1"/>
              <a:t>trên</a:t>
            </a:r>
            <a:r>
              <a:rPr lang="en-US" dirty="0"/>
              <a:t> Solaris</a:t>
            </a:r>
            <a:endParaRPr dirty="0"/>
          </a:p>
        </p:txBody>
      </p:sp>
      <p:sp>
        <p:nvSpPr>
          <p:cNvPr id="256" name="Google Shape;256;p30"/>
          <p:cNvSpPr txBox="1">
            <a:spLocks noGrp="1"/>
          </p:cNvSpPr>
          <p:nvPr>
            <p:ph idx="1"/>
          </p:nvPr>
        </p:nvSpPr>
        <p:spPr>
          <a:xfrm>
            <a:off x="774145" y="1233825"/>
            <a:ext cx="10579654" cy="2792610"/>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sz="2400" dirty="0" err="1"/>
              <a:t>Định</a:t>
            </a:r>
            <a:r>
              <a:rPr lang="en-US" sz="2400" dirty="0"/>
              <a:t> </a:t>
            </a:r>
            <a:r>
              <a:rPr lang="en-US" sz="2400" dirty="0" err="1"/>
              <a:t>thời</a:t>
            </a:r>
            <a:r>
              <a:rPr lang="en-US" sz="2400" dirty="0"/>
              <a:t> </a:t>
            </a:r>
            <a:r>
              <a:rPr lang="en-US" sz="2400" dirty="0" err="1"/>
              <a:t>theo</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a:t>
            </a:r>
            <a:endParaRPr sz="2400" dirty="0"/>
          </a:p>
          <a:p>
            <a:pPr marL="342900" indent="-342900"/>
            <a:r>
              <a:rPr lang="en-US" sz="2400" dirty="0" err="1"/>
              <a:t>Có</a:t>
            </a:r>
            <a:r>
              <a:rPr lang="en-US" sz="2400" dirty="0"/>
              <a:t> 6 </a:t>
            </a:r>
            <a:r>
              <a:rPr lang="en-US" sz="2400" dirty="0" err="1"/>
              <a:t>lớp</a:t>
            </a:r>
            <a:r>
              <a:rPr lang="en-US" sz="2400" dirty="0"/>
              <a:t>, </a:t>
            </a:r>
            <a:r>
              <a:rPr lang="en-US" sz="2400" dirty="0" err="1"/>
              <a:t>mỗi</a:t>
            </a:r>
            <a:r>
              <a:rPr lang="en-US" sz="2400" dirty="0"/>
              <a:t> </a:t>
            </a:r>
            <a:r>
              <a:rPr lang="en-US" sz="2400" dirty="0" err="1"/>
              <a:t>lớp</a:t>
            </a:r>
            <a:r>
              <a:rPr lang="en-US" sz="2400" dirty="0"/>
              <a:t> </a:t>
            </a:r>
            <a:r>
              <a:rPr lang="en-US" sz="2400" dirty="0" err="1"/>
              <a:t>có</a:t>
            </a:r>
            <a:r>
              <a:rPr lang="en-US" sz="2400" dirty="0"/>
              <a:t> </a:t>
            </a:r>
            <a:r>
              <a:rPr lang="en-US" sz="2400" dirty="0" err="1"/>
              <a:t>độ</a:t>
            </a:r>
            <a:r>
              <a:rPr lang="en-US" sz="2400" dirty="0"/>
              <a:t> </a:t>
            </a:r>
            <a:r>
              <a:rPr lang="en-US" sz="2400" dirty="0" err="1"/>
              <a:t>ưu</a:t>
            </a:r>
            <a:r>
              <a:rPr lang="en-US" sz="2400" dirty="0"/>
              <a:t> </a:t>
            </a:r>
            <a:r>
              <a:rPr lang="en-US" sz="2400" dirty="0" err="1"/>
              <a:t>tiên</a:t>
            </a:r>
            <a:r>
              <a:rPr lang="en-US" sz="2400" dirty="0"/>
              <a:t> </a:t>
            </a:r>
            <a:r>
              <a:rPr lang="en-US" sz="2400" dirty="0" err="1"/>
              <a:t>khác</a:t>
            </a:r>
            <a:r>
              <a:rPr lang="en-US" sz="2400" dirty="0"/>
              <a:t> </a:t>
            </a:r>
            <a:r>
              <a:rPr lang="en-US" sz="2400" dirty="0" err="1"/>
              <a:t>nhau</a:t>
            </a:r>
            <a:r>
              <a:rPr lang="en-US" sz="2400" dirty="0"/>
              <a:t> </a:t>
            </a:r>
            <a:r>
              <a:rPr lang="en-US" sz="2400" dirty="0" err="1"/>
              <a:t>và</a:t>
            </a:r>
            <a:r>
              <a:rPr lang="en-US" sz="2400" dirty="0"/>
              <a:t> </a:t>
            </a:r>
            <a:r>
              <a:rPr lang="en-US" sz="2400" dirty="0" err="1"/>
              <a:t>giải</a:t>
            </a:r>
            <a:r>
              <a:rPr lang="en-US" sz="2400" dirty="0"/>
              <a:t> </a:t>
            </a:r>
            <a:r>
              <a:rPr lang="en-US" sz="2400" dirty="0" err="1"/>
              <a:t>thuật</a:t>
            </a:r>
            <a:r>
              <a:rPr lang="en-US" sz="2400" dirty="0"/>
              <a:t> </a:t>
            </a:r>
            <a:r>
              <a:rPr lang="en-US" sz="2400" dirty="0" err="1"/>
              <a:t>định</a:t>
            </a:r>
            <a:r>
              <a:rPr lang="en-US" sz="2400" dirty="0"/>
              <a:t> </a:t>
            </a:r>
            <a:r>
              <a:rPr lang="en-US" sz="2400" dirty="0" err="1"/>
              <a:t>thời</a:t>
            </a:r>
            <a:r>
              <a:rPr lang="en-US" sz="2400" dirty="0"/>
              <a:t> </a:t>
            </a:r>
            <a:r>
              <a:rPr lang="en-US" sz="2400" dirty="0" err="1"/>
              <a:t>khác</a:t>
            </a:r>
            <a:r>
              <a:rPr lang="en-US" sz="2400" dirty="0"/>
              <a:t> </a:t>
            </a:r>
            <a:r>
              <a:rPr lang="en-US" sz="2400" dirty="0" err="1"/>
              <a:t>nhau</a:t>
            </a:r>
            <a:r>
              <a:rPr lang="en-US" sz="2400" dirty="0"/>
              <a:t>:</a:t>
            </a:r>
            <a:endParaRPr sz="2400" dirty="0"/>
          </a:p>
        </p:txBody>
      </p:sp>
      <p:sp>
        <p:nvSpPr>
          <p:cNvPr id="259" name="Google Shape;259;p30"/>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17FCC956-5ACC-A5F5-CB2D-417B4A287186}"/>
              </a:ext>
            </a:extLst>
          </p:cNvPr>
          <p:cNvSpPr>
            <a:spLocks noGrp="1"/>
          </p:cNvSpPr>
          <p:nvPr>
            <p:ph type="sldNum" sz="quarter" idx="12"/>
          </p:nvPr>
        </p:nvSpPr>
        <p:spPr/>
        <p:txBody>
          <a:bodyPr/>
          <a:lstStyle/>
          <a:p>
            <a:fld id="{00000000-1234-1234-1234-123412341234}" type="slidenum">
              <a:rPr lang="en-US" smtClean="0"/>
              <a:pPr/>
              <a:t>305</a:t>
            </a:fld>
            <a:endParaRPr lang="en-US"/>
          </a:p>
        </p:txBody>
      </p:sp>
      <p:sp>
        <p:nvSpPr>
          <p:cNvPr id="3" name="TextBox 2">
            <a:extLst>
              <a:ext uri="{FF2B5EF4-FFF2-40B4-BE49-F238E27FC236}">
                <a16:creationId xmlns:a16="http://schemas.microsoft.com/office/drawing/2014/main" id="{8DDC262A-8DC1-AFF6-2282-CF18FC58E9C0}"/>
              </a:ext>
            </a:extLst>
          </p:cNvPr>
          <p:cNvSpPr txBox="1"/>
          <p:nvPr/>
        </p:nvSpPr>
        <p:spPr>
          <a:xfrm>
            <a:off x="1283077" y="2858011"/>
            <a:ext cx="4395424" cy="1107996"/>
          </a:xfrm>
          <a:prstGeom prst="rect">
            <a:avLst/>
          </a:prstGeom>
          <a:noFill/>
        </p:spPr>
        <p:txBody>
          <a:bodyPr wrap="square" numCol="1" rtlCol="0">
            <a:spAutoFit/>
          </a:bodyPr>
          <a:lstStyle/>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Time sharing (TS) – </a:t>
            </a:r>
            <a:r>
              <a:rPr lang="en-US" sz="2200" dirty="0" err="1">
                <a:latin typeface="Arial" panose="020B0604020202020204" pitchFamily="34" charset="0"/>
                <a:cs typeface="Arial" panose="020B0604020202020204" pitchFamily="34" charset="0"/>
              </a:rPr>
              <a:t>mặc</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định</a:t>
            </a:r>
            <a:endParaRPr lang="en-US" sz="2200" dirty="0">
              <a:latin typeface="Arial" panose="020B0604020202020204" pitchFamily="34" charset="0"/>
              <a:cs typeface="Arial" panose="020B0604020202020204" pitchFamily="34" charset="0"/>
            </a:endParaRPr>
          </a:p>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Interactive (IA)</a:t>
            </a:r>
          </a:p>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Real time (RT)</a:t>
            </a:r>
          </a:p>
        </p:txBody>
      </p:sp>
      <p:sp>
        <p:nvSpPr>
          <p:cNvPr id="5" name="TextBox 4">
            <a:extLst>
              <a:ext uri="{FF2B5EF4-FFF2-40B4-BE49-F238E27FC236}">
                <a16:creationId xmlns:a16="http://schemas.microsoft.com/office/drawing/2014/main" id="{962F5EA6-D123-2840-4DA6-71B211E2EF93}"/>
              </a:ext>
            </a:extLst>
          </p:cNvPr>
          <p:cNvSpPr txBox="1"/>
          <p:nvPr/>
        </p:nvSpPr>
        <p:spPr>
          <a:xfrm>
            <a:off x="5899416" y="2858011"/>
            <a:ext cx="4395424" cy="1107996"/>
          </a:xfrm>
          <a:prstGeom prst="rect">
            <a:avLst/>
          </a:prstGeom>
          <a:noFill/>
        </p:spPr>
        <p:txBody>
          <a:bodyPr wrap="square">
            <a:spAutoFit/>
          </a:bodyPr>
          <a:lstStyle/>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System (SYS)</a:t>
            </a:r>
          </a:p>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Fair Share (FSS)</a:t>
            </a:r>
          </a:p>
          <a:p>
            <a:pPr marL="296863" lvl="1" indent="-296863">
              <a:buFont typeface="Arial" panose="020B0604020202020204" pitchFamily="34" charset="0"/>
              <a:buChar char="•"/>
            </a:pPr>
            <a:r>
              <a:rPr lang="en-US" sz="2200" dirty="0">
                <a:latin typeface="Arial" panose="020B0604020202020204" pitchFamily="34" charset="0"/>
                <a:cs typeface="Arial" panose="020B0604020202020204" pitchFamily="34" charset="0"/>
              </a:rPr>
              <a:t>Fixed priority (FP)</a:t>
            </a:r>
          </a:p>
        </p:txBody>
      </p:sp>
      <p:sp>
        <p:nvSpPr>
          <p:cNvPr id="7" name="TextBox 6">
            <a:extLst>
              <a:ext uri="{FF2B5EF4-FFF2-40B4-BE49-F238E27FC236}">
                <a16:creationId xmlns:a16="http://schemas.microsoft.com/office/drawing/2014/main" id="{30554F76-C1A8-8B29-BC3A-14D4822671F1}"/>
              </a:ext>
            </a:extLst>
          </p:cNvPr>
          <p:cNvSpPr txBox="1"/>
          <p:nvPr/>
        </p:nvSpPr>
        <p:spPr>
          <a:xfrm>
            <a:off x="774145" y="4250400"/>
            <a:ext cx="10579653" cy="1041054"/>
          </a:xfrm>
          <a:prstGeom prst="rect">
            <a:avLst/>
          </a:prstGeom>
          <a:noFill/>
        </p:spPr>
        <p:txBody>
          <a:bodyPr wrap="square">
            <a:spAutoFit/>
          </a:bodyPr>
          <a:lstStyle/>
          <a:p>
            <a:pPr marL="342900" indent="-342900" algn="just">
              <a:lnSpc>
                <a:spcPct val="130000"/>
              </a:lnSpc>
              <a:spcAft>
                <a:spcPts val="300"/>
              </a:spcAft>
              <a:buFont typeface="Arial" panose="020B0604020202020204" pitchFamily="34" charset="0"/>
              <a:buChar char="•"/>
            </a:pPr>
            <a:r>
              <a:rPr lang="vi-VN" sz="2400" dirty="0">
                <a:latin typeface="Arial" panose="020B0604020202020204" pitchFamily="34" charset="0"/>
                <a:cs typeface="Arial" panose="020B0604020202020204" pitchFamily="34" charset="0"/>
              </a:rPr>
              <a:t>Lớp TS sử dụng giải thuật định thời MFQ.</a:t>
            </a:r>
          </a:p>
          <a:p>
            <a:pPr marL="342900" indent="-342900" algn="just">
              <a:lnSpc>
                <a:spcPct val="130000"/>
              </a:lnSpc>
              <a:spcAft>
                <a:spcPts val="300"/>
              </a:spcAft>
              <a:buFont typeface="Arial" panose="020B0604020202020204" pitchFamily="34" charset="0"/>
              <a:buChar char="•"/>
            </a:pPr>
            <a:r>
              <a:rPr lang="vi-VN" sz="2400" dirty="0">
                <a:latin typeface="Arial" panose="020B0604020202020204" pitchFamily="34" charset="0"/>
                <a:cs typeface="Arial" panose="020B0604020202020204" pitchFamily="34" charset="0"/>
              </a:rPr>
              <a:t>Độ ưu tiên càng lớn thì time slice càng nhỏ. </a:t>
            </a:r>
          </a:p>
        </p:txBody>
      </p:sp>
    </p:spTree>
    <p:extLst>
      <p:ext uri="{BB962C8B-B14F-4D97-AF65-F5344CB8AC3E}">
        <p14:creationId xmlns:p14="http://schemas.microsoft.com/office/powerpoint/2010/main" val="16708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 calcmode="lin" valueType="num">
                                      <p:cBhvr additive="base">
                                        <p:cTn id="7" dur="500" fill="hold"/>
                                        <p:tgtEl>
                                          <p:spTgt spid="2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
                                            <p:txEl>
                                              <p:pRg st="1" end="1"/>
                                            </p:txEl>
                                          </p:spTgt>
                                        </p:tgtEl>
                                        <p:attrNameLst>
                                          <p:attrName>style.visibility</p:attrName>
                                        </p:attrNameLst>
                                      </p:cBhvr>
                                      <p:to>
                                        <p:strVal val="visible"/>
                                      </p:to>
                                    </p:set>
                                    <p:anim calcmode="lin" valueType="num">
                                      <p:cBhvr additive="base">
                                        <p:cTn id="13" dur="500" fill="hold"/>
                                        <p:tgtEl>
                                          <p:spTgt spid="2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 calcmode="lin" valueType="num">
                                      <p:cBhvr additive="base">
                                        <p:cTn id="3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8.3. </a:t>
            </a:r>
            <a:r>
              <a:rPr lang="en-US" dirty="0" err="1"/>
              <a:t>Định</a:t>
            </a:r>
            <a:r>
              <a:rPr lang="en-US" dirty="0"/>
              <a:t> </a:t>
            </a:r>
            <a:r>
              <a:rPr lang="en-US" dirty="0" err="1"/>
              <a:t>thời</a:t>
            </a:r>
            <a:r>
              <a:rPr lang="en-US" dirty="0"/>
              <a:t> </a:t>
            </a:r>
            <a:r>
              <a:rPr lang="en-US" dirty="0" err="1"/>
              <a:t>trên</a:t>
            </a:r>
            <a:r>
              <a:rPr lang="en-US" dirty="0"/>
              <a:t> Solaris</a:t>
            </a:r>
            <a:endParaRPr dirty="0"/>
          </a:p>
        </p:txBody>
      </p:sp>
      <p:pic>
        <p:nvPicPr>
          <p:cNvPr id="268" name="Google Shape;268;p31"/>
          <p:cNvPicPr preferRelativeResize="0">
            <a:picLocks noGrp="1"/>
          </p:cNvPicPr>
          <p:nvPr>
            <p:ph idx="1"/>
          </p:nvPr>
        </p:nvPicPr>
        <p:blipFill rotWithShape="1">
          <a:blip r:embed="rId3">
            <a:alphaModFix/>
          </a:blip>
          <a:stretch/>
        </p:blipFill>
        <p:spPr>
          <a:xfrm>
            <a:off x="3430174" y="1316618"/>
            <a:ext cx="5268152" cy="4777214"/>
          </a:xfrm>
          <a:prstGeom prst="rect">
            <a:avLst/>
          </a:prstGeom>
          <a:noFill/>
          <a:ln>
            <a:noFill/>
          </a:ln>
        </p:spPr>
      </p:pic>
      <p:sp>
        <p:nvSpPr>
          <p:cNvPr id="267" name="Google Shape;267;p31"/>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6FDADF2D-10C0-72AF-208D-2791E0CA969D}"/>
              </a:ext>
            </a:extLst>
          </p:cNvPr>
          <p:cNvSpPr>
            <a:spLocks noGrp="1"/>
          </p:cNvSpPr>
          <p:nvPr>
            <p:ph type="sldNum" sz="quarter" idx="12"/>
          </p:nvPr>
        </p:nvSpPr>
        <p:spPr/>
        <p:txBody>
          <a:bodyPr/>
          <a:lstStyle/>
          <a:p>
            <a:fld id="{00000000-1234-1234-1234-123412341234}" type="slidenum">
              <a:rPr lang="en-US" smtClean="0"/>
              <a:pPr/>
              <a:t>306</a:t>
            </a:fld>
            <a:endParaRPr lang="en-US"/>
          </a:p>
        </p:txBody>
      </p:sp>
    </p:spTree>
    <p:extLst>
      <p:ext uri="{BB962C8B-B14F-4D97-AF65-F5344CB8AC3E}">
        <p14:creationId xmlns:p14="http://schemas.microsoft.com/office/powerpoint/2010/main" val="112800100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8.3. </a:t>
            </a:r>
            <a:r>
              <a:rPr lang="en-US" dirty="0" err="1"/>
              <a:t>Định</a:t>
            </a:r>
            <a:r>
              <a:rPr lang="en-US" dirty="0"/>
              <a:t> </a:t>
            </a:r>
            <a:r>
              <a:rPr lang="en-US" dirty="0" err="1"/>
              <a:t>thời</a:t>
            </a:r>
            <a:r>
              <a:rPr lang="en-US" dirty="0"/>
              <a:t> </a:t>
            </a:r>
            <a:r>
              <a:rPr lang="en-US" dirty="0" err="1"/>
              <a:t>trên</a:t>
            </a:r>
            <a:r>
              <a:rPr lang="en-US" dirty="0"/>
              <a:t> Solaris</a:t>
            </a:r>
            <a:endParaRPr dirty="0"/>
          </a:p>
        </p:txBody>
      </p:sp>
      <p:sp>
        <p:nvSpPr>
          <p:cNvPr id="274" name="Google Shape;274;p32"/>
          <p:cNvSpPr txBox="1">
            <a:spLocks noGrp="1"/>
          </p:cNvSpPr>
          <p:nvPr>
            <p:ph idx="1"/>
          </p:nvPr>
        </p:nvSpPr>
        <p:spPr>
          <a:xfrm>
            <a:off x="774145" y="1233824"/>
            <a:ext cx="10579654" cy="3983635"/>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en-US" dirty="0" err="1"/>
              <a:t>Bộ</a:t>
            </a:r>
            <a:r>
              <a:rPr lang="en-US" dirty="0"/>
              <a:t> </a:t>
            </a:r>
            <a:r>
              <a:rPr lang="en-US" dirty="0" err="1"/>
              <a:t>định</a:t>
            </a:r>
            <a:r>
              <a:rPr lang="en-US" dirty="0"/>
              <a:t> </a:t>
            </a:r>
            <a:r>
              <a:rPr lang="en-US" dirty="0" err="1"/>
              <a:t>thời</a:t>
            </a:r>
            <a:r>
              <a:rPr lang="en-US" dirty="0"/>
              <a:t> </a:t>
            </a:r>
            <a:r>
              <a:rPr lang="en-US" dirty="0" err="1"/>
              <a:t>chuyển</a:t>
            </a:r>
            <a:r>
              <a:rPr lang="en-US" dirty="0"/>
              <a:t> </a:t>
            </a:r>
            <a:r>
              <a:rPr lang="en-US" dirty="0" err="1"/>
              <a:t>đổi</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theo</a:t>
            </a:r>
            <a:r>
              <a:rPr lang="en-US" dirty="0"/>
              <a:t> </a:t>
            </a:r>
            <a:r>
              <a:rPr lang="en-US" dirty="0" err="1"/>
              <a:t>lớp</a:t>
            </a:r>
            <a:r>
              <a:rPr lang="en-US" dirty="0"/>
              <a:t> </a:t>
            </a:r>
            <a:r>
              <a:rPr lang="en-US" dirty="0" err="1"/>
              <a:t>thành</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toàn</a:t>
            </a:r>
            <a:r>
              <a:rPr lang="en-US" dirty="0"/>
              <a:t> </a:t>
            </a:r>
            <a:r>
              <a:rPr lang="en-US" dirty="0" err="1"/>
              <a:t>cục</a:t>
            </a:r>
            <a:r>
              <a:rPr lang="en-US" dirty="0"/>
              <a:t>:</a:t>
            </a:r>
            <a:endParaRPr dirty="0"/>
          </a:p>
          <a:p>
            <a:pPr marL="742950" lvl="1" indent="-285750">
              <a:buFont typeface="Noto Sans Symbols"/>
              <a:buChar char="▪"/>
            </a:pPr>
            <a:r>
              <a:rPr lang="en-US" dirty="0" err="1"/>
              <a:t>Tác</a:t>
            </a:r>
            <a:r>
              <a:rPr lang="en-US" dirty="0"/>
              <a:t> </a:t>
            </a:r>
            <a:r>
              <a:rPr lang="en-US" dirty="0" err="1"/>
              <a:t>vụ</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nhất</a:t>
            </a:r>
            <a:r>
              <a:rPr lang="en-US" dirty="0"/>
              <a:t> </a:t>
            </a:r>
            <a:r>
              <a:rPr lang="en-US" dirty="0" err="1"/>
              <a:t>được</a:t>
            </a:r>
            <a:r>
              <a:rPr lang="en-US" dirty="0"/>
              <a:t> </a:t>
            </a:r>
            <a:r>
              <a:rPr lang="en-US" dirty="0" err="1"/>
              <a:t>chọn</a:t>
            </a:r>
            <a:r>
              <a:rPr lang="en-US" dirty="0"/>
              <a:t> </a:t>
            </a:r>
            <a:r>
              <a:rPr lang="en-US" dirty="0" err="1"/>
              <a:t>chạy</a:t>
            </a:r>
            <a:r>
              <a:rPr lang="en-US" dirty="0"/>
              <a:t> </a:t>
            </a:r>
            <a:r>
              <a:rPr lang="en-US" dirty="0" err="1"/>
              <a:t>tiếp</a:t>
            </a:r>
            <a:r>
              <a:rPr lang="en-US" dirty="0"/>
              <a:t>. </a:t>
            </a:r>
            <a:endParaRPr dirty="0"/>
          </a:p>
          <a:p>
            <a:pPr marL="742950" lvl="1" indent="-285750">
              <a:buFont typeface="Noto Sans Symbols"/>
              <a:buChar char="▪"/>
            </a:pPr>
            <a:r>
              <a:rPr lang="en-US" dirty="0" err="1"/>
              <a:t>Tiến</a:t>
            </a:r>
            <a:r>
              <a:rPr lang="en-US" dirty="0"/>
              <a:t> </a:t>
            </a:r>
            <a:r>
              <a:rPr lang="en-US" dirty="0" err="1"/>
              <a:t>trình</a:t>
            </a:r>
            <a:r>
              <a:rPr lang="en-US" dirty="0"/>
              <a:t> </a:t>
            </a:r>
            <a:r>
              <a:rPr lang="en-US" dirty="0" err="1"/>
              <a:t>sẽ</a:t>
            </a:r>
            <a:r>
              <a:rPr lang="en-US" dirty="0"/>
              <a:t> </a:t>
            </a:r>
            <a:r>
              <a:rPr lang="en-US" dirty="0" err="1"/>
              <a:t>được</a:t>
            </a:r>
            <a:r>
              <a:rPr lang="en-US" dirty="0"/>
              <a:t> </a:t>
            </a:r>
            <a:r>
              <a:rPr lang="en-US" dirty="0" err="1"/>
              <a:t>thực</a:t>
            </a:r>
            <a:r>
              <a:rPr lang="en-US" dirty="0"/>
              <a:t> </a:t>
            </a:r>
            <a:r>
              <a:rPr lang="en-US" dirty="0" err="1"/>
              <a:t>thi</a:t>
            </a:r>
            <a:r>
              <a:rPr lang="en-US" dirty="0"/>
              <a:t> </a:t>
            </a:r>
            <a:r>
              <a:rPr lang="en-US" dirty="0" err="1"/>
              <a:t>cho</a:t>
            </a:r>
            <a:r>
              <a:rPr lang="en-US" dirty="0"/>
              <a:t> </a:t>
            </a:r>
            <a:r>
              <a:rPr lang="en-US" dirty="0" err="1"/>
              <a:t>đến</a:t>
            </a:r>
            <a:r>
              <a:rPr lang="en-US" dirty="0"/>
              <a:t> </a:t>
            </a:r>
            <a:r>
              <a:rPr lang="en-US" dirty="0" err="1"/>
              <a:t>khi</a:t>
            </a:r>
            <a:r>
              <a:rPr lang="en-US" dirty="0"/>
              <a:t> (1) block, (2) </a:t>
            </a:r>
            <a:r>
              <a:rPr lang="en-US" dirty="0" err="1"/>
              <a:t>hết</a:t>
            </a:r>
            <a:r>
              <a:rPr lang="en-US" dirty="0"/>
              <a:t> quantum time, (3) </a:t>
            </a:r>
            <a:r>
              <a:rPr lang="en-US" dirty="0" err="1"/>
              <a:t>bị</a:t>
            </a:r>
            <a:r>
              <a:rPr lang="en-US" dirty="0"/>
              <a:t> </a:t>
            </a:r>
            <a:r>
              <a:rPr lang="en-US" dirty="0" err="1"/>
              <a:t>thay</a:t>
            </a:r>
            <a:r>
              <a:rPr lang="en-US" dirty="0"/>
              <a:t> </a:t>
            </a:r>
            <a:r>
              <a:rPr lang="en-US" dirty="0" err="1"/>
              <a:t>thế</a:t>
            </a:r>
            <a:r>
              <a:rPr lang="en-US" dirty="0"/>
              <a:t> </a:t>
            </a:r>
            <a:r>
              <a:rPr lang="en-US" dirty="0" err="1"/>
              <a:t>bởi</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khác</a:t>
            </a:r>
            <a:r>
              <a:rPr lang="en-US" dirty="0"/>
              <a:t> </a:t>
            </a:r>
            <a:r>
              <a:rPr lang="en-US" dirty="0" err="1"/>
              <a:t>có</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cao</a:t>
            </a:r>
            <a:r>
              <a:rPr lang="en-US" dirty="0"/>
              <a:t> </a:t>
            </a:r>
            <a:r>
              <a:rPr lang="en-US" dirty="0" err="1"/>
              <a:t>hơn</a:t>
            </a:r>
            <a:r>
              <a:rPr lang="en-US" dirty="0"/>
              <a:t>.</a:t>
            </a:r>
            <a:endParaRPr dirty="0"/>
          </a:p>
          <a:p>
            <a:pPr marL="742950" lvl="1" indent="-285750">
              <a:buFont typeface="Noto Sans Symbols"/>
              <a:buChar char="▪"/>
            </a:pPr>
            <a:r>
              <a:rPr lang="en-US" dirty="0" err="1"/>
              <a:t>Nếu</a:t>
            </a:r>
            <a:r>
              <a:rPr lang="en-US" dirty="0"/>
              <a:t> </a:t>
            </a:r>
            <a:r>
              <a:rPr lang="en-US" dirty="0" err="1"/>
              <a:t>có</a:t>
            </a:r>
            <a:r>
              <a:rPr lang="en-US" dirty="0"/>
              <a:t> </a:t>
            </a:r>
            <a:r>
              <a:rPr lang="en-US" dirty="0" err="1"/>
              <a:t>nhiều</a:t>
            </a:r>
            <a:r>
              <a:rPr lang="en-US" dirty="0"/>
              <a:t> </a:t>
            </a:r>
            <a:r>
              <a:rPr lang="en-US" dirty="0" err="1"/>
              <a:t>tiến</a:t>
            </a:r>
            <a:r>
              <a:rPr lang="en-US" dirty="0"/>
              <a:t> </a:t>
            </a:r>
            <a:r>
              <a:rPr lang="en-US" dirty="0" err="1"/>
              <a:t>trình</a:t>
            </a:r>
            <a:r>
              <a:rPr lang="en-US" dirty="0"/>
              <a:t> </a:t>
            </a:r>
            <a:r>
              <a:rPr lang="en-US" dirty="0" err="1"/>
              <a:t>có</a:t>
            </a:r>
            <a:r>
              <a:rPr lang="en-US" dirty="0"/>
              <a:t> </a:t>
            </a:r>
            <a:r>
              <a:rPr lang="en-US" dirty="0" err="1"/>
              <a:t>cùng</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bộ</a:t>
            </a:r>
            <a:r>
              <a:rPr lang="en-US" dirty="0"/>
              <a:t> </a:t>
            </a:r>
            <a:r>
              <a:rPr lang="en-US" dirty="0" err="1"/>
              <a:t>định</a:t>
            </a:r>
            <a:r>
              <a:rPr lang="en-US" dirty="0"/>
              <a:t> </a:t>
            </a:r>
            <a:r>
              <a:rPr lang="en-US" dirty="0" err="1"/>
              <a:t>thời</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hàng</a:t>
            </a:r>
            <a:r>
              <a:rPr lang="en-US" dirty="0"/>
              <a:t> </a:t>
            </a:r>
            <a:r>
              <a:rPr lang="en-US" dirty="0" err="1"/>
              <a:t>đợi</a:t>
            </a:r>
            <a:r>
              <a:rPr lang="en-US" dirty="0"/>
              <a:t> round-robin. </a:t>
            </a:r>
            <a:endParaRPr dirty="0"/>
          </a:p>
          <a:p>
            <a:pPr marL="342900" indent="-177800">
              <a:buNone/>
            </a:pPr>
            <a:endParaRPr dirty="0"/>
          </a:p>
          <a:p>
            <a:pPr marL="342900" indent="-177800">
              <a:buNone/>
            </a:pPr>
            <a:endParaRPr dirty="0"/>
          </a:p>
        </p:txBody>
      </p:sp>
      <p:sp>
        <p:nvSpPr>
          <p:cNvPr id="277" name="Google Shape;277;p32"/>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8C325CFE-9DC1-931A-099B-08844D87E153}"/>
              </a:ext>
            </a:extLst>
          </p:cNvPr>
          <p:cNvSpPr>
            <a:spLocks noGrp="1"/>
          </p:cNvSpPr>
          <p:nvPr>
            <p:ph type="sldNum" sz="quarter" idx="12"/>
          </p:nvPr>
        </p:nvSpPr>
        <p:spPr/>
        <p:txBody>
          <a:bodyPr/>
          <a:lstStyle/>
          <a:p>
            <a:fld id="{00000000-1234-1234-1234-123412341234}" type="slidenum">
              <a:rPr lang="en-US" smtClean="0"/>
              <a:pPr/>
              <a:t>307</a:t>
            </a:fld>
            <a:endParaRPr lang="en-US"/>
          </a:p>
        </p:txBody>
      </p:sp>
    </p:spTree>
    <p:extLst>
      <p:ext uri="{BB962C8B-B14F-4D97-AF65-F5344CB8AC3E}">
        <p14:creationId xmlns:p14="http://schemas.microsoft.com/office/powerpoint/2010/main" val="283317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 calcmode="lin" valueType="num">
                                      <p:cBhvr additive="base">
                                        <p:cTn id="7" dur="500" fill="hold"/>
                                        <p:tgtEl>
                                          <p:spTgt spid="27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4">
                                            <p:txEl>
                                              <p:pRg st="1" end="1"/>
                                            </p:txEl>
                                          </p:spTgt>
                                        </p:tgtEl>
                                        <p:attrNameLst>
                                          <p:attrName>style.visibility</p:attrName>
                                        </p:attrNameLst>
                                      </p:cBhvr>
                                      <p:to>
                                        <p:strVal val="visible"/>
                                      </p:to>
                                    </p:set>
                                    <p:anim calcmode="lin" valueType="num">
                                      <p:cBhvr additive="base">
                                        <p:cTn id="13" dur="500" fill="hold"/>
                                        <p:tgtEl>
                                          <p:spTgt spid="27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74">
                                            <p:txEl>
                                              <p:pRg st="2" end="2"/>
                                            </p:txEl>
                                          </p:spTgt>
                                        </p:tgtEl>
                                        <p:attrNameLst>
                                          <p:attrName>style.visibility</p:attrName>
                                        </p:attrNameLst>
                                      </p:cBhvr>
                                      <p:to>
                                        <p:strVal val="visible"/>
                                      </p:to>
                                    </p:set>
                                    <p:anim calcmode="lin" valueType="num">
                                      <p:cBhvr additive="base">
                                        <p:cTn id="17" dur="500" fill="hold"/>
                                        <p:tgtEl>
                                          <p:spTgt spid="27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7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74">
                                            <p:txEl>
                                              <p:pRg st="3" end="3"/>
                                            </p:txEl>
                                          </p:spTgt>
                                        </p:tgtEl>
                                        <p:attrNameLst>
                                          <p:attrName>style.visibility</p:attrName>
                                        </p:attrNameLst>
                                      </p:cBhvr>
                                      <p:to>
                                        <p:strVal val="visible"/>
                                      </p:to>
                                    </p:set>
                                    <p:anim calcmode="lin" valueType="num">
                                      <p:cBhvr additive="base">
                                        <p:cTn id="21" dur="500" fill="hold"/>
                                        <p:tgtEl>
                                          <p:spTgt spid="27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7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dirty="0"/>
              <a:t>8.3. </a:t>
            </a:r>
            <a:r>
              <a:rPr lang="en-US" dirty="0" err="1"/>
              <a:t>Định</a:t>
            </a:r>
            <a:r>
              <a:rPr lang="en-US" dirty="0"/>
              <a:t> </a:t>
            </a:r>
            <a:r>
              <a:rPr lang="en-US" dirty="0" err="1"/>
              <a:t>thời</a:t>
            </a:r>
            <a:r>
              <a:rPr lang="en-US" dirty="0"/>
              <a:t> </a:t>
            </a:r>
            <a:r>
              <a:rPr lang="en-US" dirty="0" err="1"/>
              <a:t>trên</a:t>
            </a:r>
            <a:r>
              <a:rPr lang="en-US" dirty="0"/>
              <a:t> Solaris</a:t>
            </a:r>
            <a:endParaRPr dirty="0"/>
          </a:p>
        </p:txBody>
      </p:sp>
      <p:pic>
        <p:nvPicPr>
          <p:cNvPr id="286" name="Google Shape;286;p33"/>
          <p:cNvPicPr preferRelativeResize="0">
            <a:picLocks noGrp="1"/>
          </p:cNvPicPr>
          <p:nvPr>
            <p:ph idx="1"/>
          </p:nvPr>
        </p:nvPicPr>
        <p:blipFill rotWithShape="1">
          <a:blip r:embed="rId3">
            <a:alphaModFix/>
          </a:blip>
          <a:stretch/>
        </p:blipFill>
        <p:spPr>
          <a:xfrm>
            <a:off x="4468419" y="1233488"/>
            <a:ext cx="3191661" cy="4943475"/>
          </a:xfrm>
          <a:prstGeom prst="rect">
            <a:avLst/>
          </a:prstGeom>
          <a:noFill/>
          <a:ln>
            <a:noFill/>
          </a:ln>
        </p:spPr>
      </p:pic>
      <p:sp>
        <p:nvSpPr>
          <p:cNvPr id="285" name="Google Shape;285;p33"/>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B4559F59-13D9-B6B6-782F-D8D1424E22F7}"/>
              </a:ext>
            </a:extLst>
          </p:cNvPr>
          <p:cNvSpPr>
            <a:spLocks noGrp="1"/>
          </p:cNvSpPr>
          <p:nvPr>
            <p:ph type="sldNum" sz="quarter" idx="12"/>
          </p:nvPr>
        </p:nvSpPr>
        <p:spPr/>
        <p:txBody>
          <a:bodyPr/>
          <a:lstStyle/>
          <a:p>
            <a:fld id="{00000000-1234-1234-1234-123412341234}" type="slidenum">
              <a:rPr lang="en-US" smtClean="0"/>
              <a:pPr/>
              <a:t>308</a:t>
            </a:fld>
            <a:endParaRPr lang="en-US"/>
          </a:p>
        </p:txBody>
      </p:sp>
    </p:spTree>
    <p:extLst>
      <p:ext uri="{BB962C8B-B14F-4D97-AF65-F5344CB8AC3E}">
        <p14:creationId xmlns:p14="http://schemas.microsoft.com/office/powerpoint/2010/main" val="331933531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Tóm tắt nội dung buổi học</a:t>
            </a:r>
            <a:endParaRPr/>
          </a:p>
        </p:txBody>
      </p:sp>
      <p:sp>
        <p:nvSpPr>
          <p:cNvPr id="301" name="Google Shape;301;p35"/>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r>
              <a:rPr lang="en-US" dirty="0" err="1"/>
              <a:t>Các</a:t>
            </a:r>
            <a:r>
              <a:rPr lang="en-US" dirty="0"/>
              <a:t> </a:t>
            </a:r>
            <a:r>
              <a:rPr lang="en-US" dirty="0" err="1"/>
              <a:t>giải</a:t>
            </a:r>
            <a:r>
              <a:rPr lang="en-US" dirty="0"/>
              <a:t> </a:t>
            </a:r>
            <a:r>
              <a:rPr lang="en-US" dirty="0" err="1"/>
              <a:t>thuật</a:t>
            </a:r>
            <a:r>
              <a:rPr lang="en-US" dirty="0"/>
              <a:t> </a:t>
            </a:r>
            <a:r>
              <a:rPr lang="en-US" dirty="0" err="1"/>
              <a:t>định</a:t>
            </a:r>
            <a:r>
              <a:rPr lang="en-US" dirty="0"/>
              <a:t> </a:t>
            </a:r>
            <a:r>
              <a:rPr lang="en-US" dirty="0" err="1"/>
              <a:t>thời</a:t>
            </a:r>
            <a:r>
              <a:rPr lang="en-US" dirty="0"/>
              <a:t>: Highest Response Ratio Next (HRRN), Multilevel Queue, Multilevel Feedback Queue</a:t>
            </a:r>
          </a:p>
          <a:p>
            <a:pPr marL="342900" indent="-342900">
              <a:spcBef>
                <a:spcPts val="0"/>
              </a:spcBef>
            </a:pPr>
            <a:r>
              <a:rPr lang="en-US" dirty="0" err="1"/>
              <a:t>Định</a:t>
            </a:r>
            <a:r>
              <a:rPr lang="en-US" dirty="0"/>
              <a:t> </a:t>
            </a:r>
            <a:r>
              <a:rPr lang="en-US" dirty="0" err="1"/>
              <a:t>thời</a:t>
            </a:r>
            <a:r>
              <a:rPr lang="en-US" dirty="0"/>
              <a:t> </a:t>
            </a:r>
            <a:r>
              <a:rPr lang="en-US" dirty="0" err="1"/>
              <a:t>tiểu</a:t>
            </a:r>
            <a:r>
              <a:rPr lang="en-US" dirty="0"/>
              <a:t> </a:t>
            </a:r>
            <a:r>
              <a:rPr lang="en-US" dirty="0" err="1"/>
              <a:t>trình</a:t>
            </a:r>
            <a:r>
              <a:rPr lang="en-US" dirty="0"/>
              <a:t> (Thread scheduling)</a:t>
            </a:r>
            <a:endParaRPr dirty="0"/>
          </a:p>
          <a:p>
            <a:pPr marL="342900" indent="-342900"/>
            <a:r>
              <a:rPr lang="en-US" dirty="0" err="1"/>
              <a:t>Định</a:t>
            </a:r>
            <a:r>
              <a:rPr lang="en-US" dirty="0"/>
              <a:t> </a:t>
            </a:r>
            <a:r>
              <a:rPr lang="en-US" dirty="0" err="1"/>
              <a:t>thời</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r>
              <a:rPr lang="en-US" dirty="0"/>
              <a:t> (Multiple-processor scheduling)</a:t>
            </a:r>
            <a:endParaRPr dirty="0"/>
          </a:p>
          <a:p>
            <a:pPr marL="342900" indent="-342900"/>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(Real-time CPU scheduling)</a:t>
            </a:r>
            <a:endParaRPr dirty="0"/>
          </a:p>
          <a:p>
            <a:pPr marL="342900" indent="-342900"/>
            <a:r>
              <a:rPr lang="en-US" dirty="0" err="1"/>
              <a:t>Định</a:t>
            </a:r>
            <a:r>
              <a:rPr lang="en-US" dirty="0"/>
              <a:t> </a:t>
            </a:r>
            <a:r>
              <a:rPr lang="en-US" dirty="0" err="1"/>
              <a:t>thời</a:t>
            </a:r>
            <a:r>
              <a:rPr lang="en-US" dirty="0"/>
              <a:t> </a:t>
            </a:r>
            <a:r>
              <a:rPr lang="en-US" dirty="0" err="1"/>
              <a:t>trên</a:t>
            </a:r>
            <a:r>
              <a:rPr lang="en-US" dirty="0"/>
              <a:t> </a:t>
            </a:r>
            <a:r>
              <a:rPr lang="en-US" dirty="0" err="1"/>
              <a:t>một</a:t>
            </a:r>
            <a:r>
              <a:rPr lang="en-US" dirty="0"/>
              <a:t> </a:t>
            </a:r>
            <a:r>
              <a:rPr lang="en-US" dirty="0" err="1"/>
              <a:t>số</a:t>
            </a:r>
            <a:r>
              <a:rPr lang="en-US" dirty="0"/>
              <a:t> </a:t>
            </a:r>
            <a:r>
              <a:rPr lang="en-US" dirty="0" err="1"/>
              <a:t>hệ</a:t>
            </a:r>
            <a:r>
              <a:rPr lang="en-US" dirty="0"/>
              <a:t> </a:t>
            </a:r>
            <a:r>
              <a:rPr lang="en-US" dirty="0" err="1"/>
              <a:t>điều</a:t>
            </a:r>
            <a:r>
              <a:rPr lang="en-US" dirty="0"/>
              <a:t> </a:t>
            </a:r>
            <a:r>
              <a:rPr lang="en-US" dirty="0" err="1"/>
              <a:t>hành</a:t>
            </a:r>
            <a:r>
              <a:rPr lang="en-US" dirty="0"/>
              <a:t> </a:t>
            </a:r>
            <a:endParaRPr dirty="0"/>
          </a:p>
          <a:p>
            <a:pPr marL="742950" lvl="1" indent="-285750">
              <a:buFont typeface="Noto Sans Symbols"/>
              <a:buChar char="▪"/>
            </a:pPr>
            <a:r>
              <a:rPr lang="en-US" dirty="0"/>
              <a:t>Linux</a:t>
            </a:r>
            <a:endParaRPr dirty="0"/>
          </a:p>
          <a:p>
            <a:pPr marL="742950" lvl="1" indent="-285750">
              <a:buFont typeface="Noto Sans Symbols"/>
              <a:buChar char="▪"/>
            </a:pPr>
            <a:r>
              <a:rPr lang="en-US" dirty="0"/>
              <a:t>Windows</a:t>
            </a:r>
            <a:endParaRPr dirty="0"/>
          </a:p>
          <a:p>
            <a:pPr marL="742950" lvl="1" indent="-285750">
              <a:buFont typeface="Noto Sans Symbols"/>
              <a:buChar char="▪"/>
            </a:pPr>
            <a:r>
              <a:rPr lang="en-US" dirty="0"/>
              <a:t>Solaris</a:t>
            </a:r>
            <a:endParaRPr dirty="0"/>
          </a:p>
          <a:p>
            <a:pPr marL="342900" indent="-177800">
              <a:buNone/>
            </a:pPr>
            <a:endParaRPr dirty="0"/>
          </a:p>
        </p:txBody>
      </p:sp>
      <p:sp>
        <p:nvSpPr>
          <p:cNvPr id="304" name="Google Shape;304;p35"/>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4E1CED6A-DEF6-5A66-58A5-E7D1E3BEAAA1}"/>
              </a:ext>
            </a:extLst>
          </p:cNvPr>
          <p:cNvSpPr>
            <a:spLocks noGrp="1"/>
          </p:cNvSpPr>
          <p:nvPr>
            <p:ph type="sldNum" sz="quarter" idx="12"/>
          </p:nvPr>
        </p:nvSpPr>
        <p:spPr/>
        <p:txBody>
          <a:bodyPr/>
          <a:lstStyle/>
          <a:p>
            <a:fld id="{00000000-1234-1234-1234-123412341234}" type="slidenum">
              <a:rPr lang="en-US" smtClean="0"/>
              <a:pPr/>
              <a:t>309</a:t>
            </a:fld>
            <a:endParaRPr lang="en-US"/>
          </a:p>
        </p:txBody>
      </p:sp>
    </p:spTree>
    <p:extLst>
      <p:ext uri="{BB962C8B-B14F-4D97-AF65-F5344CB8AC3E}">
        <p14:creationId xmlns:p14="http://schemas.microsoft.com/office/powerpoint/2010/main" val="754235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t>3.2. </a:t>
            </a:r>
            <a:r>
              <a:rPr lang="en-US" dirty="0" err="1"/>
              <a:t>Hệ</a:t>
            </a:r>
            <a:r>
              <a:rPr lang="en-US" dirty="0"/>
              <a:t> </a:t>
            </a:r>
            <a:r>
              <a:rPr lang="en-US" dirty="0" err="1"/>
              <a:t>thống</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endParaRPr kumimoji="1" lang="ja-JP" altLang="en-US" dirty="0"/>
          </a:p>
        </p:txBody>
      </p:sp>
      <p:sp>
        <p:nvSpPr>
          <p:cNvPr id="7" name="Content Placeholder 6"/>
          <p:cNvSpPr>
            <a:spLocks noGrp="1"/>
          </p:cNvSpPr>
          <p:nvPr>
            <p:ph idx="1"/>
          </p:nvPr>
        </p:nvSpPr>
        <p:spPr/>
        <p:txBody>
          <a:bodyPr>
            <a:normAutofit fontScale="85000" lnSpcReduction="20000"/>
          </a:bodyPr>
          <a:lstStyle/>
          <a:p>
            <a:r>
              <a:rPr lang="en-US" dirty="0" err="1"/>
              <a:t>Tên</a:t>
            </a:r>
            <a:r>
              <a:rPr lang="en-US" dirty="0"/>
              <a:t> </a:t>
            </a:r>
            <a:r>
              <a:rPr lang="en-US" dirty="0" err="1"/>
              <a:t>gọi</a:t>
            </a:r>
            <a:r>
              <a:rPr lang="en-US" dirty="0"/>
              <a:t> </a:t>
            </a:r>
            <a:r>
              <a:rPr lang="en-US" dirty="0" err="1"/>
              <a:t>khác</a:t>
            </a:r>
            <a:r>
              <a:rPr lang="en-US" dirty="0"/>
              <a:t>: parallel systems, tightly-coupled systems.</a:t>
            </a:r>
          </a:p>
          <a:p>
            <a:r>
              <a:rPr lang="en-US" dirty="0" err="1"/>
              <a:t>Ưu</a:t>
            </a:r>
            <a:r>
              <a:rPr lang="en-US" dirty="0"/>
              <a:t> </a:t>
            </a:r>
            <a:r>
              <a:rPr lang="en-US" dirty="0" err="1"/>
              <a:t>điểm</a:t>
            </a:r>
            <a:r>
              <a:rPr lang="en-US" dirty="0"/>
              <a:t>:</a:t>
            </a:r>
          </a:p>
          <a:p>
            <a:pPr lvl="1"/>
            <a:r>
              <a:rPr lang="en-US" dirty="0" err="1"/>
              <a:t>Tăng</a:t>
            </a:r>
            <a:r>
              <a:rPr lang="en-US" dirty="0"/>
              <a:t> </a:t>
            </a:r>
            <a:r>
              <a:rPr lang="en-US" dirty="0" err="1"/>
              <a:t>cường</a:t>
            </a:r>
            <a:r>
              <a:rPr lang="en-US" dirty="0"/>
              <a:t> n</a:t>
            </a:r>
            <a:r>
              <a:rPr lang="vi-VN" dirty="0"/>
              <a:t>ăng </a:t>
            </a:r>
            <a:r>
              <a:rPr lang="en-US" dirty="0"/>
              <a:t>s</a:t>
            </a:r>
            <a:r>
              <a:rPr lang="vi-VN" dirty="0"/>
              <a:t>uất hệ thống (</a:t>
            </a:r>
            <a:r>
              <a:rPr lang="en-US" dirty="0"/>
              <a:t>s</a:t>
            </a:r>
            <a:r>
              <a:rPr lang="vi-VN" dirty="0"/>
              <a:t>ystem throughput): càng nhiều </a:t>
            </a:r>
            <a:r>
              <a:rPr lang="en-US" dirty="0" err="1"/>
              <a:t>bộ</a:t>
            </a:r>
            <a:r>
              <a:rPr lang="en-US" dirty="0"/>
              <a:t> </a:t>
            </a:r>
            <a:r>
              <a:rPr lang="en-US" dirty="0" err="1"/>
              <a:t>xử</a:t>
            </a:r>
            <a:r>
              <a:rPr lang="en-US" dirty="0"/>
              <a:t> </a:t>
            </a:r>
            <a:r>
              <a:rPr lang="en-US" dirty="0" err="1"/>
              <a:t>lý</a:t>
            </a:r>
            <a:r>
              <a:rPr lang="vi-VN" dirty="0"/>
              <a:t> thì càng nhanh xong công việc</a:t>
            </a:r>
            <a:r>
              <a:rPr lang="en-US" dirty="0"/>
              <a:t>.</a:t>
            </a:r>
            <a:endParaRPr lang="vi-VN" dirty="0"/>
          </a:p>
          <a:p>
            <a:pPr lvl="1"/>
            <a:r>
              <a:rPr lang="en-US" dirty="0" err="1"/>
              <a:t>Kinh</a:t>
            </a:r>
            <a:r>
              <a:rPr lang="en-US" dirty="0"/>
              <a:t> </a:t>
            </a:r>
            <a:r>
              <a:rPr lang="en-US" dirty="0" err="1"/>
              <a:t>tế</a:t>
            </a:r>
            <a:r>
              <a:rPr lang="en-US" dirty="0"/>
              <a:t>: </a:t>
            </a:r>
            <a:r>
              <a:rPr lang="vi-VN" dirty="0"/>
              <a:t>ít tốn kém</a:t>
            </a:r>
            <a:r>
              <a:rPr lang="en-US" dirty="0"/>
              <a:t> </a:t>
            </a:r>
            <a:r>
              <a:rPr lang="en-US" dirty="0" err="1"/>
              <a:t>vì</a:t>
            </a:r>
            <a:r>
              <a:rPr lang="en-US" dirty="0"/>
              <a:t> c</a:t>
            </a:r>
            <a:r>
              <a:rPr lang="vi-VN" dirty="0"/>
              <a:t>ó thể dùng chung tài nguyên (đĩa,…)</a:t>
            </a:r>
            <a:r>
              <a:rPr lang="en-US" dirty="0"/>
              <a:t>.</a:t>
            </a:r>
            <a:endParaRPr lang="vi-VN" dirty="0"/>
          </a:p>
          <a:p>
            <a:pPr lvl="1"/>
            <a:r>
              <a:rPr lang="vi-VN" dirty="0"/>
              <a:t>Độ tin cậy</a:t>
            </a:r>
            <a:r>
              <a:rPr lang="en-US" dirty="0"/>
              <a:t> </a:t>
            </a:r>
            <a:r>
              <a:rPr lang="en-US" dirty="0" err="1"/>
              <a:t>cao</a:t>
            </a:r>
            <a:r>
              <a:rPr lang="vi-VN" dirty="0"/>
              <a:t>: khi một </a:t>
            </a:r>
            <a:r>
              <a:rPr lang="en-US" dirty="0" err="1"/>
              <a:t>bộ</a:t>
            </a:r>
            <a:r>
              <a:rPr lang="en-US" dirty="0"/>
              <a:t> </a:t>
            </a:r>
            <a:r>
              <a:rPr lang="en-US" dirty="0" err="1"/>
              <a:t>xử</a:t>
            </a:r>
            <a:r>
              <a:rPr lang="en-US" dirty="0"/>
              <a:t> </a:t>
            </a:r>
            <a:r>
              <a:rPr lang="en-US" dirty="0" err="1"/>
              <a:t>lý</a:t>
            </a:r>
            <a:r>
              <a:rPr lang="vi-VN" dirty="0"/>
              <a:t> hỏng thì công việc của nó được chia sẻ giữa các </a:t>
            </a:r>
            <a:r>
              <a:rPr lang="en-US" dirty="0" err="1"/>
              <a:t>bộ</a:t>
            </a:r>
            <a:r>
              <a:rPr lang="en-US" dirty="0"/>
              <a:t> </a:t>
            </a:r>
            <a:r>
              <a:rPr lang="en-US" dirty="0" err="1"/>
              <a:t>xử</a:t>
            </a:r>
            <a:r>
              <a:rPr lang="en-US" dirty="0"/>
              <a:t> </a:t>
            </a:r>
            <a:r>
              <a:rPr lang="en-US" dirty="0" err="1"/>
              <a:t>lý</a:t>
            </a:r>
            <a:r>
              <a:rPr lang="vi-VN" dirty="0"/>
              <a:t> còn lại</a:t>
            </a:r>
            <a:r>
              <a:rPr lang="en-US" dirty="0"/>
              <a:t>.</a:t>
            </a:r>
            <a:endParaRPr lang="vi-VN" dirty="0"/>
          </a:p>
          <a:p>
            <a:r>
              <a:rPr lang="en-US" dirty="0" err="1"/>
              <a:t>Phân</a:t>
            </a:r>
            <a:r>
              <a:rPr lang="en-US" dirty="0"/>
              <a:t> </a:t>
            </a:r>
            <a:r>
              <a:rPr lang="en-US" dirty="0" err="1"/>
              <a:t>loại</a:t>
            </a:r>
            <a:r>
              <a:rPr lang="en-US" dirty="0"/>
              <a:t>:</a:t>
            </a:r>
          </a:p>
          <a:p>
            <a:pPr lvl="1"/>
            <a:r>
              <a:rPr lang="en-US" dirty="0" err="1"/>
              <a:t>Đa</a:t>
            </a:r>
            <a:r>
              <a:rPr lang="en-US" dirty="0"/>
              <a:t> </a:t>
            </a:r>
            <a:r>
              <a:rPr lang="en-US" dirty="0" err="1"/>
              <a:t>xử</a:t>
            </a:r>
            <a:r>
              <a:rPr lang="en-US" dirty="0"/>
              <a:t> </a:t>
            </a:r>
            <a:r>
              <a:rPr lang="en-US" dirty="0" err="1"/>
              <a:t>lý</a:t>
            </a:r>
            <a:r>
              <a:rPr lang="en-US" dirty="0"/>
              <a:t> </a:t>
            </a:r>
            <a:r>
              <a:rPr lang="en-US" dirty="0" err="1"/>
              <a:t>bất</a:t>
            </a:r>
            <a:r>
              <a:rPr lang="en-US" dirty="0"/>
              <a:t> </a:t>
            </a:r>
            <a:r>
              <a:rPr lang="en-US" dirty="0" err="1"/>
              <a:t>đối</a:t>
            </a:r>
            <a:r>
              <a:rPr lang="en-US" dirty="0"/>
              <a:t> </a:t>
            </a:r>
            <a:r>
              <a:rPr lang="en-US" dirty="0" err="1"/>
              <a:t>xứng</a:t>
            </a:r>
            <a:r>
              <a:rPr lang="en-US" dirty="0"/>
              <a:t> (asymmetric multiprocessing) – </a:t>
            </a:r>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thực</a:t>
            </a:r>
            <a:r>
              <a:rPr lang="en-US" dirty="0"/>
              <a:t> </a:t>
            </a:r>
            <a:r>
              <a:rPr lang="en-US" dirty="0" err="1"/>
              <a:t>thi</a:t>
            </a:r>
            <a:r>
              <a:rPr lang="en-US" dirty="0"/>
              <a:t> </a:t>
            </a:r>
            <a:r>
              <a:rPr lang="en-US" dirty="0" err="1"/>
              <a:t>công</a:t>
            </a:r>
            <a:r>
              <a:rPr lang="en-US" dirty="0"/>
              <a:t> </a:t>
            </a:r>
            <a:r>
              <a:rPr lang="en-US" dirty="0" err="1"/>
              <a:t>việc</a:t>
            </a:r>
            <a:r>
              <a:rPr lang="en-US" dirty="0"/>
              <a:t> </a:t>
            </a:r>
            <a:r>
              <a:rPr lang="en-US" dirty="0" err="1"/>
              <a:t>khác</a:t>
            </a:r>
            <a:r>
              <a:rPr lang="en-US" dirty="0"/>
              <a:t> </a:t>
            </a:r>
            <a:r>
              <a:rPr lang="en-US" dirty="0" err="1"/>
              <a:t>nhau</a:t>
            </a:r>
            <a:r>
              <a:rPr lang="en-US" dirty="0"/>
              <a:t>.</a:t>
            </a:r>
          </a:p>
          <a:p>
            <a:pPr lvl="1"/>
            <a:r>
              <a:rPr lang="en-US" dirty="0" err="1"/>
              <a:t>Đa</a:t>
            </a:r>
            <a:r>
              <a:rPr lang="en-US" dirty="0"/>
              <a:t> </a:t>
            </a:r>
            <a:r>
              <a:rPr lang="en-US" dirty="0" err="1"/>
              <a:t>xử</a:t>
            </a:r>
            <a:r>
              <a:rPr lang="en-US" dirty="0"/>
              <a:t> </a:t>
            </a:r>
            <a:r>
              <a:rPr lang="en-US" dirty="0" err="1"/>
              <a:t>lý</a:t>
            </a:r>
            <a:r>
              <a:rPr lang="en-US" dirty="0"/>
              <a:t> </a:t>
            </a:r>
            <a:r>
              <a:rPr lang="en-US" dirty="0" err="1"/>
              <a:t>đối</a:t>
            </a:r>
            <a:r>
              <a:rPr lang="en-US" dirty="0"/>
              <a:t> </a:t>
            </a:r>
            <a:r>
              <a:rPr lang="en-US" dirty="0" err="1"/>
              <a:t>xứng</a:t>
            </a:r>
            <a:r>
              <a:rPr lang="en-US" dirty="0"/>
              <a:t> (symmetric multiprocessing) – </a:t>
            </a:r>
            <a:r>
              <a:rPr lang="en-US" dirty="0" err="1"/>
              <a:t>mỗi</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cùng</a:t>
            </a:r>
            <a:r>
              <a:rPr lang="en-US" dirty="0"/>
              <a:t> </a:t>
            </a:r>
            <a:r>
              <a:rPr lang="en-US" dirty="0" err="1"/>
              <a:t>thực</a:t>
            </a:r>
            <a:r>
              <a:rPr lang="en-US" dirty="0"/>
              <a:t> </a:t>
            </a:r>
            <a:r>
              <a:rPr lang="en-US" dirty="0" err="1"/>
              <a:t>hiện</a:t>
            </a:r>
            <a:r>
              <a:rPr lang="en-US" dirty="0"/>
              <a:t> </a:t>
            </a:r>
            <a:r>
              <a:rPr lang="en-US" dirty="0" err="1"/>
              <a:t>tất</a:t>
            </a:r>
            <a:r>
              <a:rPr lang="en-US" dirty="0"/>
              <a:t> </a:t>
            </a:r>
            <a:r>
              <a:rPr lang="en-US" dirty="0" err="1"/>
              <a:t>cả</a:t>
            </a:r>
            <a:r>
              <a:rPr lang="en-US" dirty="0"/>
              <a:t> </a:t>
            </a:r>
            <a:r>
              <a:rPr lang="en-US" dirty="0" err="1"/>
              <a:t>công</a:t>
            </a:r>
            <a:r>
              <a:rPr lang="en-US" dirty="0"/>
              <a:t> </a:t>
            </a:r>
            <a:r>
              <a:rPr lang="en-US" dirty="0" err="1"/>
              <a:t>việc</a:t>
            </a:r>
            <a:r>
              <a:rPr lang="en-US" dirty="0"/>
              <a:t>.</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31</a:t>
            </a:fld>
            <a:endParaRPr kumimoji="1" lang="ja-JP" altLang="en-US"/>
          </a:p>
        </p:txBody>
      </p:sp>
    </p:spTree>
    <p:extLst>
      <p:ext uri="{BB962C8B-B14F-4D97-AF65-F5344CB8AC3E}">
        <p14:creationId xmlns:p14="http://schemas.microsoft.com/office/powerpoint/2010/main" val="2759060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xEl>
                                              <p:pRg st="7" end="7"/>
                                            </p:txEl>
                                          </p:spTgt>
                                        </p:tgtEl>
                                        <p:attrNameLst>
                                          <p:attrName>style.visibility</p:attrName>
                                        </p:attrNameLst>
                                      </p:cBhvr>
                                      <p:to>
                                        <p:strVal val="visible"/>
                                      </p:to>
                                    </p:set>
                                    <p:anim calcmode="lin" valueType="num">
                                      <p:cBhvr additive="base">
                                        <p:cTn id="4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Câu hỏi ôn tập</a:t>
            </a:r>
            <a:endParaRPr/>
          </a:p>
        </p:txBody>
      </p:sp>
      <p:sp>
        <p:nvSpPr>
          <p:cNvPr id="310" name="Google Shape;310;p36"/>
          <p:cNvSpPr txBox="1">
            <a:spLocks noGrp="1"/>
          </p:cNvSpPr>
          <p:nvPr>
            <p:ph idx="1"/>
          </p:nvPr>
        </p:nvSpPr>
        <p:spPr>
          <a:xfrm>
            <a:off x="774145" y="1042430"/>
            <a:ext cx="10579654" cy="4943139"/>
          </a:xfrm>
          <a:prstGeom prst="rect">
            <a:avLst/>
          </a:prstGeom>
          <a:noFill/>
          <a:ln>
            <a:noFill/>
          </a:ln>
        </p:spPr>
        <p:txBody>
          <a:bodyPr spcFirstLastPara="1" wrap="square" lIns="91425" tIns="45700" rIns="91425" bIns="45700" anchor="t" anchorCtr="0">
            <a:noAutofit/>
          </a:bodyPr>
          <a:lstStyle/>
          <a:p>
            <a:pPr marL="342900" indent="-342900">
              <a:spcBef>
                <a:spcPts val="0"/>
              </a:spcBef>
            </a:pPr>
            <a:r>
              <a:rPr lang="vi-VN" dirty="0"/>
              <a:t>Mô tả và nêu ưu điểm, nhược điểm của từng giải thuật định thời</a:t>
            </a:r>
            <a:r>
              <a:rPr lang="en-US" dirty="0"/>
              <a:t>: </a:t>
            </a:r>
            <a:r>
              <a:rPr lang="vi-VN" dirty="0"/>
              <a:t>HRRN, MQ, MFQ.</a:t>
            </a:r>
          </a:p>
          <a:p>
            <a:pPr marL="342900" indent="-342900">
              <a:spcBef>
                <a:spcPts val="0"/>
              </a:spcBef>
            </a:pPr>
            <a:r>
              <a:rPr lang="en-US" dirty="0" err="1"/>
              <a:t>Định</a:t>
            </a:r>
            <a:r>
              <a:rPr lang="en-US" dirty="0"/>
              <a:t> </a:t>
            </a:r>
            <a:r>
              <a:rPr lang="en-US" dirty="0" err="1"/>
              <a:t>thời</a:t>
            </a:r>
            <a:r>
              <a:rPr lang="en-US" dirty="0"/>
              <a:t> </a:t>
            </a:r>
            <a:r>
              <a:rPr lang="en-US" dirty="0" err="1"/>
              <a:t>tiểu</a:t>
            </a:r>
            <a:r>
              <a:rPr lang="en-US" dirty="0"/>
              <a:t> </a:t>
            </a:r>
            <a:r>
              <a:rPr lang="en-US" dirty="0" err="1"/>
              <a:t>trình</a:t>
            </a:r>
            <a:r>
              <a:rPr lang="en-US" dirty="0"/>
              <a:t> </a:t>
            </a:r>
            <a:r>
              <a:rPr lang="en-US" dirty="0" err="1"/>
              <a:t>như</a:t>
            </a:r>
            <a:r>
              <a:rPr lang="en-US" dirty="0"/>
              <a:t> </a:t>
            </a:r>
            <a:r>
              <a:rPr lang="en-US" dirty="0" err="1"/>
              <a:t>thế</a:t>
            </a:r>
            <a:r>
              <a:rPr lang="en-US" dirty="0"/>
              <a:t> </a:t>
            </a:r>
            <a:r>
              <a:rPr lang="en-US" dirty="0" err="1"/>
              <a:t>nào</a:t>
            </a:r>
            <a:r>
              <a:rPr lang="en-US" dirty="0"/>
              <a:t>?</a:t>
            </a:r>
            <a:endParaRPr dirty="0"/>
          </a:p>
          <a:p>
            <a:pPr marL="342900" indent="-342900"/>
            <a:r>
              <a:rPr lang="en-US" dirty="0" err="1"/>
              <a:t>Có</a:t>
            </a:r>
            <a:r>
              <a:rPr lang="en-US" dirty="0"/>
              <a:t> </a:t>
            </a:r>
            <a:r>
              <a:rPr lang="en-US" dirty="0" err="1"/>
              <a:t>các</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nào</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định</a:t>
            </a:r>
            <a:r>
              <a:rPr lang="en-US" dirty="0"/>
              <a:t> </a:t>
            </a:r>
            <a:r>
              <a:rPr lang="en-US" dirty="0" err="1"/>
              <a:t>thời</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Ưu</a:t>
            </a:r>
            <a:r>
              <a:rPr lang="en-US" dirty="0"/>
              <a:t> </a:t>
            </a:r>
            <a:r>
              <a:rPr lang="en-US" dirty="0" err="1"/>
              <a:t>nhược</a:t>
            </a:r>
            <a:r>
              <a:rPr lang="en-US" dirty="0"/>
              <a:t> </a:t>
            </a:r>
            <a:r>
              <a:rPr lang="en-US" dirty="0" err="1"/>
              <a:t>điểm</a:t>
            </a:r>
            <a:r>
              <a:rPr lang="en-US" dirty="0"/>
              <a:t> </a:t>
            </a:r>
            <a:r>
              <a:rPr lang="en-US" dirty="0" err="1"/>
              <a:t>của</a:t>
            </a:r>
            <a:r>
              <a:rPr lang="en-US" dirty="0"/>
              <a:t> </a:t>
            </a:r>
            <a:r>
              <a:rPr lang="en-US" dirty="0" err="1"/>
              <a:t>từng</a:t>
            </a:r>
            <a:r>
              <a:rPr lang="en-US" dirty="0"/>
              <a:t> </a:t>
            </a:r>
            <a:r>
              <a:rPr lang="en-US" dirty="0" err="1"/>
              <a:t>cách</a:t>
            </a:r>
            <a:r>
              <a:rPr lang="en-US" dirty="0"/>
              <a:t> </a:t>
            </a:r>
            <a:r>
              <a:rPr lang="en-US" dirty="0" err="1"/>
              <a:t>tiếp</a:t>
            </a:r>
            <a:r>
              <a:rPr lang="en-US" dirty="0"/>
              <a:t> </a:t>
            </a:r>
            <a:r>
              <a:rPr lang="en-US" dirty="0" err="1"/>
              <a:t>cận</a:t>
            </a:r>
            <a:r>
              <a:rPr lang="en-US" dirty="0"/>
              <a:t>?</a:t>
            </a:r>
            <a:endParaRPr dirty="0"/>
          </a:p>
          <a:p>
            <a:pPr marL="342900" indent="-342900"/>
            <a:r>
              <a:rPr lang="en-US" dirty="0" err="1"/>
              <a:t>Cân</a:t>
            </a:r>
            <a:r>
              <a:rPr lang="en-US" dirty="0"/>
              <a:t> </a:t>
            </a:r>
            <a:r>
              <a:rPr lang="en-US" dirty="0" err="1"/>
              <a:t>bằng</a:t>
            </a:r>
            <a:r>
              <a:rPr lang="en-US" dirty="0"/>
              <a:t> </a:t>
            </a:r>
            <a:r>
              <a:rPr lang="en-US" dirty="0" err="1"/>
              <a:t>tải</a:t>
            </a:r>
            <a:r>
              <a:rPr lang="en-US" dirty="0"/>
              <a:t> </a:t>
            </a:r>
            <a:r>
              <a:rPr lang="en-US" dirty="0" err="1"/>
              <a:t>là</a:t>
            </a:r>
            <a:r>
              <a:rPr lang="en-US" dirty="0"/>
              <a:t> </a:t>
            </a:r>
            <a:r>
              <a:rPr lang="en-US" dirty="0" err="1"/>
              <a:t>gì</a:t>
            </a:r>
            <a:r>
              <a:rPr lang="en-US" dirty="0"/>
              <a:t>? </a:t>
            </a:r>
            <a:r>
              <a:rPr lang="en-US" dirty="0" err="1"/>
              <a:t>Tại</a:t>
            </a:r>
            <a:r>
              <a:rPr lang="en-US" dirty="0"/>
              <a:t> </a:t>
            </a:r>
            <a:r>
              <a:rPr lang="en-US" dirty="0" err="1"/>
              <a:t>sao</a:t>
            </a:r>
            <a:r>
              <a:rPr lang="en-US" dirty="0"/>
              <a:t> </a:t>
            </a:r>
            <a:r>
              <a:rPr lang="en-US" dirty="0" err="1"/>
              <a:t>phải</a:t>
            </a:r>
            <a:r>
              <a:rPr lang="en-US" dirty="0"/>
              <a:t> </a:t>
            </a:r>
            <a:r>
              <a:rPr lang="en-US" dirty="0" err="1"/>
              <a:t>cân</a:t>
            </a:r>
            <a:r>
              <a:rPr lang="en-US" dirty="0"/>
              <a:t> </a:t>
            </a:r>
            <a:r>
              <a:rPr lang="en-US" dirty="0" err="1"/>
              <a:t>bằng</a:t>
            </a:r>
            <a:r>
              <a:rPr lang="en-US" dirty="0"/>
              <a:t> </a:t>
            </a:r>
            <a:r>
              <a:rPr lang="en-US" dirty="0" err="1"/>
              <a:t>tải</a:t>
            </a:r>
            <a:r>
              <a:rPr lang="en-US" dirty="0"/>
              <a:t>?</a:t>
            </a:r>
            <a:endParaRPr dirty="0"/>
          </a:p>
          <a:p>
            <a:pPr marL="342900" indent="-342900"/>
            <a:r>
              <a:rPr lang="en-US" dirty="0" err="1"/>
              <a:t>Định</a:t>
            </a:r>
            <a:r>
              <a:rPr lang="en-US" dirty="0"/>
              <a:t> </a:t>
            </a:r>
            <a:r>
              <a:rPr lang="en-US" dirty="0" err="1"/>
              <a:t>thời</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như</a:t>
            </a:r>
            <a:r>
              <a:rPr lang="en-US" dirty="0"/>
              <a:t> </a:t>
            </a:r>
            <a:r>
              <a:rPr lang="en-US" dirty="0" err="1"/>
              <a:t>thế</a:t>
            </a:r>
            <a:r>
              <a:rPr lang="en-US" dirty="0"/>
              <a:t> </a:t>
            </a:r>
            <a:r>
              <a:rPr lang="en-US" dirty="0" err="1"/>
              <a:t>nào</a:t>
            </a:r>
            <a:r>
              <a:rPr lang="en-US" dirty="0"/>
              <a:t>?</a:t>
            </a:r>
            <a:endParaRPr dirty="0"/>
          </a:p>
          <a:p>
            <a:pPr marL="342900" indent="-342900"/>
            <a:r>
              <a:rPr lang="en-US" dirty="0" err="1"/>
              <a:t>Mô</a:t>
            </a:r>
            <a:r>
              <a:rPr lang="en-US" dirty="0"/>
              <a:t> </a:t>
            </a:r>
            <a:r>
              <a:rPr lang="en-US" dirty="0" err="1"/>
              <a:t>tả</a:t>
            </a:r>
            <a:r>
              <a:rPr lang="en-US" dirty="0"/>
              <a:t> CFS?</a:t>
            </a:r>
            <a:endParaRPr dirty="0"/>
          </a:p>
          <a:p>
            <a:pPr marL="342900" indent="-342900"/>
            <a:r>
              <a:rPr lang="en-US" dirty="0" err="1"/>
              <a:t>Trình</a:t>
            </a:r>
            <a:r>
              <a:rPr lang="en-US" dirty="0"/>
              <a:t> </a:t>
            </a:r>
            <a:r>
              <a:rPr lang="en-US" dirty="0" err="1"/>
              <a:t>bày</a:t>
            </a:r>
            <a:r>
              <a:rPr lang="en-US" dirty="0"/>
              <a:t> </a:t>
            </a:r>
            <a:r>
              <a:rPr lang="en-US" dirty="0" err="1"/>
              <a:t>đặc</a:t>
            </a:r>
            <a:r>
              <a:rPr lang="en-US" dirty="0"/>
              <a:t> </a:t>
            </a:r>
            <a:r>
              <a:rPr lang="en-US" dirty="0" err="1"/>
              <a:t>điểm</a:t>
            </a:r>
            <a:r>
              <a:rPr lang="en-US" dirty="0"/>
              <a:t> </a:t>
            </a:r>
            <a:r>
              <a:rPr lang="en-US" dirty="0" err="1"/>
              <a:t>của</a:t>
            </a:r>
            <a:r>
              <a:rPr lang="en-US" dirty="0"/>
              <a:t> </a:t>
            </a:r>
            <a:r>
              <a:rPr lang="en-US" dirty="0" err="1"/>
              <a:t>bộ</a:t>
            </a:r>
            <a:r>
              <a:rPr lang="en-US" dirty="0"/>
              <a:t> </a:t>
            </a:r>
            <a:r>
              <a:rPr lang="en-US" dirty="0" err="1"/>
              <a:t>định</a:t>
            </a:r>
            <a:r>
              <a:rPr lang="en-US" dirty="0"/>
              <a:t> </a:t>
            </a:r>
            <a:r>
              <a:rPr lang="en-US" dirty="0" err="1"/>
              <a:t>thời</a:t>
            </a:r>
            <a:r>
              <a:rPr lang="en-US" dirty="0"/>
              <a:t> </a:t>
            </a:r>
            <a:r>
              <a:rPr lang="en-US" dirty="0" err="1"/>
              <a:t>trên</a:t>
            </a:r>
            <a:r>
              <a:rPr lang="en-US" dirty="0"/>
              <a:t> Windows?</a:t>
            </a:r>
            <a:endParaRPr dirty="0"/>
          </a:p>
          <a:p>
            <a:pPr marL="342900" indent="-177800">
              <a:buNone/>
            </a:pPr>
            <a:endParaRPr dirty="0"/>
          </a:p>
          <a:p>
            <a:pPr marL="342900" indent="-177800">
              <a:buNone/>
            </a:pPr>
            <a:endParaRPr dirty="0"/>
          </a:p>
          <a:p>
            <a:pPr marL="342900" indent="-177800">
              <a:buNone/>
            </a:pPr>
            <a:endParaRPr dirty="0"/>
          </a:p>
          <a:p>
            <a:pPr marL="342900" indent="-177800">
              <a:buNone/>
            </a:pPr>
            <a:endParaRPr dirty="0"/>
          </a:p>
          <a:p>
            <a:pPr marL="342900" indent="-177800">
              <a:buNone/>
            </a:pPr>
            <a:endParaRPr dirty="0"/>
          </a:p>
          <a:p>
            <a:pPr marL="342900" indent="-177800">
              <a:buNone/>
            </a:pPr>
            <a:endParaRPr dirty="0"/>
          </a:p>
        </p:txBody>
      </p:sp>
      <p:sp>
        <p:nvSpPr>
          <p:cNvPr id="313" name="Google Shape;313;p36"/>
          <p:cNvSpPr txBox="1">
            <a:spLocks noGrp="1"/>
          </p:cNvSpPr>
          <p:nvPr>
            <p:ph type="ftr" sz="quarter" idx="11"/>
          </p:nvPr>
        </p:nvSpPr>
        <p:spPr>
          <a:prstGeom prst="rect">
            <a:avLst/>
          </a:prstGeom>
          <a:noFill/>
          <a:ln>
            <a:noFill/>
          </a:ln>
        </p:spPr>
        <p:txBody>
          <a:bodyPr spcFirstLastPara="1" wrap="square" lIns="91425" tIns="45700" rIns="91425" bIns="45700" anchor="t" anchorCtr="0">
            <a:noAutofit/>
          </a:bodyPr>
          <a:lstStyle/>
          <a:p>
            <a:r>
              <a:rPr lang="vi-VN"/>
              <a:t>Thực hiện bởi Trường Đại học Công nghệ Thông tin, ĐHQG-HCM</a:t>
            </a:r>
            <a:endParaRPr/>
          </a:p>
        </p:txBody>
      </p:sp>
      <p:sp>
        <p:nvSpPr>
          <p:cNvPr id="2" name="Slide Number Placeholder 1">
            <a:extLst>
              <a:ext uri="{FF2B5EF4-FFF2-40B4-BE49-F238E27FC236}">
                <a16:creationId xmlns:a16="http://schemas.microsoft.com/office/drawing/2014/main" id="{E2632C23-6323-E600-E154-96943E0AE1AC}"/>
              </a:ext>
            </a:extLst>
          </p:cNvPr>
          <p:cNvSpPr>
            <a:spLocks noGrp="1"/>
          </p:cNvSpPr>
          <p:nvPr>
            <p:ph type="sldNum" sz="quarter" idx="12"/>
          </p:nvPr>
        </p:nvSpPr>
        <p:spPr/>
        <p:txBody>
          <a:bodyPr/>
          <a:lstStyle/>
          <a:p>
            <a:fld id="{00000000-1234-1234-1234-123412341234}" type="slidenum">
              <a:rPr lang="en-US" smtClean="0"/>
              <a:pPr/>
              <a:t>310</a:t>
            </a:fld>
            <a:endParaRPr lang="en-US"/>
          </a:p>
        </p:txBody>
      </p:sp>
    </p:spTree>
    <p:extLst>
      <p:ext uri="{BB962C8B-B14F-4D97-AF65-F5344CB8AC3E}">
        <p14:creationId xmlns:p14="http://schemas.microsoft.com/office/powerpoint/2010/main" val="314452144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311</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3409353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dirty="0"/>
              <a:t>3.2. </a:t>
            </a:r>
            <a:r>
              <a:rPr lang="en-US" dirty="0" err="1"/>
              <a:t>Hệ</a:t>
            </a:r>
            <a:r>
              <a:rPr lang="en-US" dirty="0"/>
              <a:t> </a:t>
            </a:r>
            <a:r>
              <a:rPr lang="en-US" dirty="0" err="1"/>
              <a:t>thống</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endParaRPr kumimoji="1" lang="ja-JP" altLang="en-US" dirty="0"/>
          </a:p>
        </p:txBody>
      </p:sp>
      <p:pic>
        <p:nvPicPr>
          <p:cNvPr id="8" name="Content Placeholder 7">
            <a:extLst>
              <a:ext uri="{FF2B5EF4-FFF2-40B4-BE49-F238E27FC236}">
                <a16:creationId xmlns:a16="http://schemas.microsoft.com/office/drawing/2014/main" id="{61A30DEF-BA94-447F-8812-ADBD513F7DA9}"/>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248419" y="1905993"/>
            <a:ext cx="5631662" cy="425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a:xfrm>
            <a:off x="8678659" y="6570663"/>
            <a:ext cx="1752600" cy="288925"/>
          </a:xfrm>
        </p:spPr>
        <p:txBody>
          <a:bodyPr/>
          <a:lstStyle/>
          <a:p>
            <a:fld id="{800C8475-47C1-49C9-BEE5-594F8CF4D71F}" type="slidenum">
              <a:rPr kumimoji="1" lang="ja-JP" altLang="en-US" smtClean="0"/>
              <a:pPr/>
              <a:t>32</a:t>
            </a:fld>
            <a:endParaRPr kumimoji="1" lang="ja-JP" altLang="en-US"/>
          </a:p>
        </p:txBody>
      </p:sp>
      <p:sp>
        <p:nvSpPr>
          <p:cNvPr id="3" name="TextBox 2">
            <a:extLst>
              <a:ext uri="{FF2B5EF4-FFF2-40B4-BE49-F238E27FC236}">
                <a16:creationId xmlns:a16="http://schemas.microsoft.com/office/drawing/2014/main" id="{C6586561-6773-BBB8-92FF-E5ED499EA501}"/>
              </a:ext>
            </a:extLst>
          </p:cNvPr>
          <p:cNvSpPr txBox="1"/>
          <p:nvPr/>
        </p:nvSpPr>
        <p:spPr>
          <a:xfrm>
            <a:off x="879862" y="1147364"/>
            <a:ext cx="4182555"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en-US" sz="2400" b="1" dirty="0" err="1">
                <a:solidFill>
                  <a:schemeClr val="bg1"/>
                </a:solidFill>
                <a:latin typeface="Arial" panose="020B0604020202020204" pitchFamily="34" charset="0"/>
                <a:cs typeface="Arial" panose="020B0604020202020204" pitchFamily="34" charset="0"/>
              </a:rPr>
              <a:t>Kiến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trúc</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đa</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xử</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lý</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đối</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xứng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17455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77155B73-8D6F-4B94-A72D-0EA688D48917}"/>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896336" y="1769111"/>
            <a:ext cx="4335828" cy="38722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 name="フッター プレースホルダ 4"/>
          <p:cNvSpPr>
            <a:spLocks noGrp="1"/>
          </p:cNvSpPr>
          <p:nvPr>
            <p:ph type="ftr" sz="quarter" idx="11"/>
          </p:nvPr>
        </p:nvSpPr>
        <p:spPr>
          <a:xfrm>
            <a:off x="3286101" y="6524626"/>
            <a:ext cx="5618212" cy="288925"/>
          </a:xfrm>
        </p:spPr>
        <p:txBody>
          <a:bodyPr wrap="square" anchor="t">
            <a:normAutofit/>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a:xfrm>
            <a:off x="8663880" y="6524626"/>
            <a:ext cx="1752600" cy="288925"/>
          </a:xfrm>
        </p:spPr>
        <p:txBody>
          <a:bodyPr wrap="square" anchor="t">
            <a:normAutofit/>
          </a:bodyPr>
          <a:lstStyle/>
          <a:p>
            <a:pPr>
              <a:spcAft>
                <a:spcPts val="600"/>
              </a:spcAft>
            </a:pPr>
            <a:fld id="{800C8475-47C1-49C9-BEE5-594F8CF4D71F}" type="slidenum">
              <a:rPr kumimoji="1" lang="ja-JP" altLang="en-US" smtClean="0"/>
              <a:pPr>
                <a:spcAft>
                  <a:spcPts val="600"/>
                </a:spcAft>
              </a:pPr>
              <a:t>33</a:t>
            </a:fld>
            <a:endParaRPr kumimoji="1" lang="ja-JP" altLang="en-US"/>
          </a:p>
        </p:txBody>
      </p:sp>
      <p:sp>
        <p:nvSpPr>
          <p:cNvPr id="7" name="TextBox 6">
            <a:extLst>
              <a:ext uri="{FF2B5EF4-FFF2-40B4-BE49-F238E27FC236}">
                <a16:creationId xmlns:a16="http://schemas.microsoft.com/office/drawing/2014/main" id="{E7B0374B-C07D-1143-10CD-D90239FA9FF5}"/>
              </a:ext>
            </a:extLst>
          </p:cNvPr>
          <p:cNvSpPr txBox="1"/>
          <p:nvPr/>
        </p:nvSpPr>
        <p:spPr>
          <a:xfrm>
            <a:off x="879862" y="1147364"/>
            <a:ext cx="3703258"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en-US" sz="2400" b="1" dirty="0" err="1">
                <a:solidFill>
                  <a:schemeClr val="bg1"/>
                </a:solidFill>
                <a:latin typeface="Arial" panose="020B0604020202020204" pitchFamily="34" charset="0"/>
                <a:cs typeface="Arial" panose="020B0604020202020204" pitchFamily="34" charset="0"/>
              </a:rPr>
              <a:t>Thiết</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kế</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nhân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kép</a:t>
            </a:r>
            <a:r>
              <a:rPr lang="en-US" sz="2400" b="1" dirty="0">
                <a:solidFill>
                  <a:schemeClr val="bg1"/>
                </a:solidFill>
                <a:latin typeface="Arial" panose="020B0604020202020204" pitchFamily="34" charset="0"/>
                <a:cs typeface="Arial" panose="020B0604020202020204" pitchFamily="34" charset="0"/>
              </a:rPr>
              <a:t> (dual)</a:t>
            </a:r>
          </a:p>
        </p:txBody>
      </p:sp>
      <p:sp>
        <p:nvSpPr>
          <p:cNvPr id="10" name="タイトル 1">
            <a:extLst>
              <a:ext uri="{FF2B5EF4-FFF2-40B4-BE49-F238E27FC236}">
                <a16:creationId xmlns:a16="http://schemas.microsoft.com/office/drawing/2014/main" id="{37B36E83-106C-1243-C4A1-FC7AFD193F7F}"/>
              </a:ext>
            </a:extLst>
          </p:cNvPr>
          <p:cNvSpPr>
            <a:spLocks noGrp="1"/>
          </p:cNvSpPr>
          <p:nvPr>
            <p:ph type="title"/>
          </p:nvPr>
        </p:nvSpPr>
        <p:spPr>
          <a:xfrm>
            <a:off x="774145" y="223964"/>
            <a:ext cx="10579655" cy="785896"/>
          </a:xfrm>
        </p:spPr>
        <p:txBody>
          <a:bodyPr>
            <a:normAutofit fontScale="90000"/>
          </a:bodyPr>
          <a:lstStyle/>
          <a:p>
            <a:r>
              <a:rPr lang="en-US" dirty="0"/>
              <a:t>3.2. </a:t>
            </a:r>
            <a:r>
              <a:rPr lang="en-US" dirty="0" err="1"/>
              <a:t>Hệ</a:t>
            </a:r>
            <a:r>
              <a:rPr lang="en-US" dirty="0"/>
              <a:t> </a:t>
            </a:r>
            <a:r>
              <a:rPr lang="en-US" dirty="0" err="1"/>
              <a:t>thống</a:t>
            </a:r>
            <a:r>
              <a:rPr lang="en-US" dirty="0"/>
              <a:t> </a:t>
            </a:r>
            <a:r>
              <a:rPr lang="en-US" dirty="0" err="1"/>
              <a:t>đa</a:t>
            </a:r>
            <a:r>
              <a:rPr lang="en-US" dirty="0"/>
              <a:t> </a:t>
            </a:r>
            <a:r>
              <a:rPr lang="en-US" dirty="0" err="1"/>
              <a:t>bộ</a:t>
            </a:r>
            <a:r>
              <a:rPr lang="en-US" dirty="0"/>
              <a:t> </a:t>
            </a:r>
            <a:r>
              <a:rPr lang="en-US" dirty="0" err="1"/>
              <a:t>xử</a:t>
            </a:r>
            <a:r>
              <a:rPr lang="en-US" dirty="0"/>
              <a:t> </a:t>
            </a:r>
            <a:r>
              <a:rPr lang="en-US" dirty="0" err="1"/>
              <a:t>lý</a:t>
            </a:r>
            <a:endParaRPr kumimoji="1" lang="ja-JP" altLang="en-US" dirty="0"/>
          </a:p>
        </p:txBody>
      </p:sp>
    </p:spTree>
    <p:extLst>
      <p:ext uri="{BB962C8B-B14F-4D97-AF65-F5344CB8AC3E}">
        <p14:creationId xmlns:p14="http://schemas.microsoft.com/office/powerpoint/2010/main" val="8849937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sz="4000" dirty="0"/>
              <a:t>3.2. </a:t>
            </a:r>
            <a:r>
              <a:rPr lang="en-US" sz="4000" dirty="0" err="1"/>
              <a:t>Hệ</a:t>
            </a:r>
            <a:r>
              <a:rPr lang="en-US" sz="4000" dirty="0"/>
              <a:t> </a:t>
            </a:r>
            <a:r>
              <a:rPr lang="en-US" sz="4000" dirty="0" err="1"/>
              <a:t>thống</a:t>
            </a:r>
            <a:r>
              <a:rPr lang="en-US" sz="4000" dirty="0"/>
              <a:t> </a:t>
            </a:r>
            <a:r>
              <a:rPr lang="en-US" sz="4000" dirty="0" err="1"/>
              <a:t>đa</a:t>
            </a:r>
            <a:r>
              <a:rPr lang="en-US" sz="4000" dirty="0"/>
              <a:t> </a:t>
            </a:r>
            <a:r>
              <a:rPr lang="en-US" sz="4000" dirty="0" err="1"/>
              <a:t>bộ</a:t>
            </a:r>
            <a:r>
              <a:rPr lang="en-US" sz="4000" dirty="0"/>
              <a:t> </a:t>
            </a:r>
            <a:r>
              <a:rPr lang="en-US" sz="4000" dirty="0" err="1"/>
              <a:t>xử</a:t>
            </a:r>
            <a:r>
              <a:rPr lang="en-US" sz="4000" dirty="0"/>
              <a:t> </a:t>
            </a:r>
            <a:r>
              <a:rPr lang="en-US" sz="4000" dirty="0" err="1"/>
              <a:t>lý</a:t>
            </a:r>
            <a:endParaRPr kumimoji="1" lang="ja-JP" altLang="en-US" sz="4000" dirty="0"/>
          </a:p>
        </p:txBody>
      </p:sp>
      <p:pic>
        <p:nvPicPr>
          <p:cNvPr id="14" name="Content Placeholder 13">
            <a:extLst>
              <a:ext uri="{FF2B5EF4-FFF2-40B4-BE49-F238E27FC236}">
                <a16:creationId xmlns:a16="http://schemas.microsoft.com/office/drawing/2014/main" id="{8B3A63A8-75E4-7599-CCED-69D18734D29C}"/>
              </a:ext>
            </a:extLst>
          </p:cNvPr>
          <p:cNvPicPr>
            <a:picLocks noGrp="1" noChangeAspect="1"/>
          </p:cNvPicPr>
          <p:nvPr>
            <p:ph idx="1"/>
          </p:nvPr>
        </p:nvPicPr>
        <p:blipFill>
          <a:blip r:embed="rId3"/>
          <a:stretch>
            <a:fillRect/>
          </a:stretch>
        </p:blipFill>
        <p:spPr>
          <a:xfrm>
            <a:off x="4008594" y="2006645"/>
            <a:ext cx="4111312" cy="3885726"/>
          </a:xfrm>
          <a:prstGeom prst="rect">
            <a:avLst/>
          </a:prstGeom>
        </p:spPr>
      </p:pic>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34</a:t>
            </a:fld>
            <a:endParaRPr kumimoji="1" lang="ja-JP" altLang="en-US"/>
          </a:p>
        </p:txBody>
      </p:sp>
      <p:sp>
        <p:nvSpPr>
          <p:cNvPr id="3" name="TextBox 2">
            <a:extLst>
              <a:ext uri="{FF2B5EF4-FFF2-40B4-BE49-F238E27FC236}">
                <a16:creationId xmlns:a16="http://schemas.microsoft.com/office/drawing/2014/main" id="{E71BA0DC-0827-B6E7-9708-E199E052C794}"/>
              </a:ext>
            </a:extLst>
          </p:cNvPr>
          <p:cNvSpPr txBox="1"/>
          <p:nvPr/>
        </p:nvSpPr>
        <p:spPr>
          <a:xfrm>
            <a:off x="879862" y="1147364"/>
            <a:ext cx="7106048"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en-US" sz="2400" b="1" dirty="0" err="1">
                <a:solidFill>
                  <a:schemeClr val="bg1"/>
                </a:solidFill>
                <a:latin typeface="Arial" panose="020B0604020202020204" pitchFamily="34" charset="0"/>
                <a:cs typeface="Arial" panose="020B0604020202020204" pitchFamily="34" charset="0"/>
              </a:rPr>
              <a:t>Hệ</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thống</a:t>
            </a:r>
            <a:r>
              <a:rPr lang="en-US" sz="2400" b="1" dirty="0">
                <a:solidFill>
                  <a:schemeClr val="bg1"/>
                </a:solidFill>
                <a:latin typeface="Arial" panose="020B0604020202020204" pitchFamily="34" charset="0"/>
                <a:cs typeface="Arial" panose="020B0604020202020204" pitchFamily="34" charset="0"/>
              </a:rPr>
              <a:t> NUMA (Non-Uniform Memory Access)</a:t>
            </a:r>
          </a:p>
        </p:txBody>
      </p:sp>
    </p:spTree>
    <p:extLst>
      <p:ext uri="{BB962C8B-B14F-4D97-AF65-F5344CB8AC3E}">
        <p14:creationId xmlns:p14="http://schemas.microsoft.com/office/powerpoint/2010/main" val="285020958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a:bodyPr>
          <a:lstStyle/>
          <a:p>
            <a:r>
              <a:rPr lang="en-US" dirty="0"/>
              <a:t>KIẾN TRÚC HỆ THỐNG MÁY TÍNH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03.</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35</a:t>
            </a:fld>
            <a:endParaRPr kumimoji="1" lang="ja-JP" altLang="en-US"/>
          </a:p>
        </p:txBody>
      </p:sp>
      <p:sp>
        <p:nvSpPr>
          <p:cNvPr id="10" name="Text Placeholder 9">
            <a:extLst>
              <a:ext uri="{FF2B5EF4-FFF2-40B4-BE49-F238E27FC236}">
                <a16:creationId xmlns:a16="http://schemas.microsoft.com/office/drawing/2014/main" id="{9790E93D-9E6B-173B-6A12-43B6939C0D31}"/>
              </a:ext>
            </a:extLst>
          </p:cNvPr>
          <p:cNvSpPr>
            <a:spLocks noGrp="1"/>
          </p:cNvSpPr>
          <p:nvPr>
            <p:ph type="body" sz="quarter" idx="14"/>
          </p:nvPr>
        </p:nvSpPr>
        <p:spPr/>
        <p:txBody>
          <a:bodyPr/>
          <a:lstStyle/>
          <a:p>
            <a:r>
              <a:rPr lang="en-US" dirty="0"/>
              <a:t>3.3. </a:t>
            </a:r>
            <a:r>
              <a:rPr lang="en-US" dirty="0" err="1"/>
              <a:t>Hệ</a:t>
            </a:r>
            <a:r>
              <a:rPr lang="en-US" dirty="0"/>
              <a:t> </a:t>
            </a:r>
            <a:r>
              <a:rPr lang="en-US" dirty="0" err="1"/>
              <a:t>thống</a:t>
            </a:r>
            <a:r>
              <a:rPr lang="en-US" dirty="0"/>
              <a:t> </a:t>
            </a:r>
            <a:r>
              <a:rPr lang="en-US" dirty="0" err="1"/>
              <a:t>gom</a:t>
            </a:r>
            <a:r>
              <a:rPr lang="en-US" dirty="0"/>
              <a:t> </a:t>
            </a:r>
            <a:r>
              <a:rPr lang="en-US" dirty="0" err="1"/>
              <a:t>cụm</a:t>
            </a:r>
            <a:endParaRPr lang="en-US" dirty="0"/>
          </a:p>
        </p:txBody>
      </p:sp>
    </p:spTree>
    <p:extLst>
      <p:ext uri="{BB962C8B-B14F-4D97-AF65-F5344CB8AC3E}">
        <p14:creationId xmlns:p14="http://schemas.microsoft.com/office/powerpoint/2010/main" val="108508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3.3. </a:t>
            </a:r>
            <a:r>
              <a:rPr lang="en-US" altLang="ja-JP" dirty="0" err="1"/>
              <a:t>Hệ</a:t>
            </a:r>
            <a:r>
              <a:rPr lang="en-US" altLang="ja-JP" dirty="0"/>
              <a:t> </a:t>
            </a:r>
            <a:r>
              <a:rPr lang="en-US" altLang="ja-JP" dirty="0" err="1"/>
              <a:t>thống</a:t>
            </a:r>
            <a:r>
              <a:rPr lang="en-US" altLang="ja-JP" dirty="0"/>
              <a:t> </a:t>
            </a:r>
            <a:r>
              <a:rPr lang="en-US" altLang="ja-JP" dirty="0" err="1"/>
              <a:t>gom</a:t>
            </a:r>
            <a:r>
              <a:rPr lang="en-US" altLang="ja-JP" dirty="0"/>
              <a:t> </a:t>
            </a:r>
            <a:r>
              <a:rPr lang="en-US" altLang="ja-JP" dirty="0" err="1"/>
              <a:t>cụm</a:t>
            </a:r>
            <a:endParaRPr kumimoji="1" lang="ja-JP" altLang="en-US" dirty="0"/>
          </a:p>
        </p:txBody>
      </p:sp>
      <p:sp>
        <p:nvSpPr>
          <p:cNvPr id="7" name="Content Placeholder 6"/>
          <p:cNvSpPr>
            <a:spLocks noGrp="1"/>
          </p:cNvSpPr>
          <p:nvPr>
            <p:ph idx="1"/>
          </p:nvPr>
        </p:nvSpPr>
        <p:spPr>
          <a:xfrm>
            <a:off x="774145" y="1233824"/>
            <a:ext cx="10579654" cy="5014576"/>
          </a:xfrm>
        </p:spPr>
        <p:txBody>
          <a:bodyPr>
            <a:normAutofit fontScale="92500" lnSpcReduction="10000"/>
          </a:bodyPr>
          <a:lstStyle/>
          <a:p>
            <a:r>
              <a:rPr lang="en-US" altLang="en-US" dirty="0" err="1"/>
              <a:t>Là</a:t>
            </a:r>
            <a:r>
              <a:rPr lang="en-US" altLang="en-US" dirty="0"/>
              <a:t> </a:t>
            </a:r>
            <a:r>
              <a:rPr lang="en-US" altLang="en-US" dirty="0" err="1"/>
              <a:t>một</a:t>
            </a:r>
            <a:r>
              <a:rPr lang="en-US" altLang="en-US" dirty="0"/>
              <a:t> </a:t>
            </a:r>
            <a:r>
              <a:rPr lang="en-US" altLang="en-US" dirty="0" err="1"/>
              <a:t>dạng</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đa</a:t>
            </a:r>
            <a:r>
              <a:rPr lang="en-US" altLang="en-US" dirty="0"/>
              <a:t> </a:t>
            </a:r>
            <a:r>
              <a:rPr lang="en-US" altLang="en-US" dirty="0" err="1"/>
              <a:t>bộ</a:t>
            </a:r>
            <a:r>
              <a:rPr lang="en-US" altLang="en-US" dirty="0"/>
              <a:t> </a:t>
            </a:r>
            <a:r>
              <a:rPr lang="en-US" altLang="en-US" dirty="0" err="1"/>
              <a:t>xử</a:t>
            </a:r>
            <a:r>
              <a:rPr lang="en-US" altLang="en-US" dirty="0"/>
              <a:t> </a:t>
            </a:r>
            <a:r>
              <a:rPr lang="en-US" altLang="en-US" dirty="0" err="1"/>
              <a:t>lý</a:t>
            </a:r>
            <a:r>
              <a:rPr lang="en-US" altLang="en-US" dirty="0"/>
              <a:t>, </a:t>
            </a:r>
            <a:r>
              <a:rPr lang="en-US" altLang="en-US" dirty="0" err="1"/>
              <a:t>nhưng</a:t>
            </a:r>
            <a:r>
              <a:rPr lang="en-US" altLang="en-US" dirty="0"/>
              <a:t> </a:t>
            </a:r>
            <a:r>
              <a:rPr lang="en-US" altLang="en-US" dirty="0" err="1"/>
              <a:t>gồm</a:t>
            </a:r>
            <a:r>
              <a:rPr lang="en-US" altLang="en-US" dirty="0"/>
              <a:t> </a:t>
            </a:r>
            <a:r>
              <a:rPr lang="en-US" altLang="en-US" dirty="0" err="1"/>
              <a:t>nhiều</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làm</a:t>
            </a:r>
            <a:r>
              <a:rPr lang="en-US" altLang="en-US" dirty="0"/>
              <a:t> </a:t>
            </a:r>
            <a:r>
              <a:rPr lang="en-US" altLang="en-US" dirty="0" err="1"/>
              <a:t>việc</a:t>
            </a:r>
            <a:r>
              <a:rPr lang="en-US" altLang="en-US" dirty="0"/>
              <a:t> </a:t>
            </a:r>
            <a:r>
              <a:rPr lang="en-US" altLang="en-US" dirty="0" err="1"/>
              <a:t>với</a:t>
            </a:r>
            <a:r>
              <a:rPr lang="en-US" altLang="en-US" dirty="0"/>
              <a:t> </a:t>
            </a:r>
            <a:r>
              <a:rPr lang="en-US" altLang="en-US" dirty="0" err="1"/>
              <a:t>nhau</a:t>
            </a:r>
            <a:r>
              <a:rPr lang="en-US" altLang="en-US" dirty="0"/>
              <a:t>: </a:t>
            </a:r>
          </a:p>
          <a:p>
            <a:pPr lvl="1"/>
            <a:r>
              <a:rPr lang="en-US" altLang="en-US" dirty="0" err="1"/>
              <a:t>Thường</a:t>
            </a:r>
            <a:r>
              <a:rPr lang="en-US" altLang="en-US" dirty="0"/>
              <a:t> chia </a:t>
            </a:r>
            <a:r>
              <a:rPr lang="en-US" altLang="en-US" dirty="0" err="1"/>
              <a:t>sẻ</a:t>
            </a:r>
            <a:r>
              <a:rPr lang="en-US" altLang="en-US" dirty="0"/>
              <a:t> </a:t>
            </a:r>
            <a:r>
              <a:rPr lang="en-US" altLang="en-US" dirty="0" err="1"/>
              <a:t>không</a:t>
            </a:r>
            <a:r>
              <a:rPr lang="en-US" altLang="en-US" dirty="0"/>
              <a:t> </a:t>
            </a:r>
            <a:r>
              <a:rPr lang="en-US" altLang="en-US" dirty="0" err="1"/>
              <a:t>gian</a:t>
            </a:r>
            <a:r>
              <a:rPr lang="en-US" altLang="en-US" dirty="0"/>
              <a:t> </a:t>
            </a:r>
            <a:r>
              <a:rPr lang="en-US" altLang="en-US" dirty="0" err="1"/>
              <a:t>lưu</a:t>
            </a:r>
            <a:r>
              <a:rPr lang="en-US" altLang="en-US" dirty="0"/>
              <a:t> </a:t>
            </a:r>
            <a:r>
              <a:rPr lang="en-US" altLang="en-US" dirty="0" err="1"/>
              <a:t>trữ</a:t>
            </a:r>
            <a:r>
              <a:rPr lang="en-US" altLang="en-US" dirty="0"/>
              <a:t> qua </a:t>
            </a:r>
            <a:r>
              <a:rPr lang="en-US" altLang="en-US" dirty="0" err="1"/>
              <a:t>mạng</a:t>
            </a:r>
            <a:r>
              <a:rPr lang="en-US" altLang="en-US" dirty="0"/>
              <a:t> </a:t>
            </a:r>
            <a:r>
              <a:rPr lang="en-US" altLang="en-US" dirty="0" err="1"/>
              <a:t>lưu</a:t>
            </a:r>
            <a:r>
              <a:rPr lang="en-US" altLang="en-US" dirty="0"/>
              <a:t> </a:t>
            </a:r>
            <a:r>
              <a:rPr lang="en-US" altLang="en-US" dirty="0" err="1"/>
              <a:t>trữ</a:t>
            </a:r>
            <a:r>
              <a:rPr lang="en-US" altLang="en-US" dirty="0"/>
              <a:t> </a:t>
            </a:r>
            <a:r>
              <a:rPr lang="en-US" altLang="en-US" dirty="0" err="1"/>
              <a:t>khu</a:t>
            </a:r>
            <a:r>
              <a:rPr lang="en-US" altLang="en-US" dirty="0"/>
              <a:t> </a:t>
            </a:r>
            <a:r>
              <a:rPr lang="en-US" altLang="en-US" dirty="0" err="1"/>
              <a:t>vực</a:t>
            </a:r>
            <a:r>
              <a:rPr lang="en-US" altLang="en-US" dirty="0"/>
              <a:t> (storage-area network - SAN).</a:t>
            </a:r>
          </a:p>
          <a:p>
            <a:pPr lvl="1"/>
            <a:r>
              <a:rPr lang="en-US" altLang="en-US" dirty="0"/>
              <a:t>Cung </a:t>
            </a:r>
            <a:r>
              <a:rPr lang="en-US" altLang="en-US" dirty="0" err="1"/>
              <a:t>cấp</a:t>
            </a:r>
            <a:r>
              <a:rPr lang="en-US" altLang="en-US" dirty="0"/>
              <a:t> </a:t>
            </a:r>
            <a:r>
              <a:rPr lang="en-US" altLang="en-US" dirty="0" err="1"/>
              <a:t>các</a:t>
            </a:r>
            <a:r>
              <a:rPr lang="en-US" altLang="en-US" dirty="0"/>
              <a:t> </a:t>
            </a:r>
            <a:r>
              <a:rPr lang="en-US" altLang="en-US" dirty="0" err="1"/>
              <a:t>dịch</a:t>
            </a:r>
            <a:r>
              <a:rPr lang="en-US" altLang="en-US" dirty="0"/>
              <a:t> </a:t>
            </a:r>
            <a:r>
              <a:rPr lang="en-US" altLang="en-US" dirty="0" err="1"/>
              <a:t>vụ</a:t>
            </a:r>
            <a:r>
              <a:rPr lang="en-US" altLang="en-US" dirty="0"/>
              <a:t> </a:t>
            </a:r>
            <a:r>
              <a:rPr lang="en-US" altLang="en-US" dirty="0" err="1"/>
              <a:t>có</a:t>
            </a:r>
            <a:r>
              <a:rPr lang="en-US" altLang="en-US" dirty="0"/>
              <a:t> </a:t>
            </a:r>
            <a:r>
              <a:rPr lang="en-US" altLang="en-US" dirty="0" err="1"/>
              <a:t>độ</a:t>
            </a:r>
            <a:r>
              <a:rPr lang="en-US" altLang="en-US" dirty="0"/>
              <a:t> </a:t>
            </a:r>
            <a:r>
              <a:rPr lang="en-US" altLang="en-US" dirty="0" err="1"/>
              <a:t>sẵn</a:t>
            </a:r>
            <a:r>
              <a:rPr lang="en-US" altLang="en-US" dirty="0"/>
              <a:t> </a:t>
            </a:r>
            <a:r>
              <a:rPr lang="en-US" altLang="en-US" dirty="0" err="1"/>
              <a:t>sàng</a:t>
            </a:r>
            <a:r>
              <a:rPr lang="en-US" altLang="en-US" dirty="0"/>
              <a:t> </a:t>
            </a:r>
            <a:r>
              <a:rPr lang="en-US" altLang="en-US" dirty="0" err="1"/>
              <a:t>cao</a:t>
            </a:r>
            <a:r>
              <a:rPr lang="en-US" altLang="en-US" dirty="0"/>
              <a:t> (high-availability): </a:t>
            </a:r>
            <a:r>
              <a:rPr lang="vi-VN" dirty="0"/>
              <a:t>dịch vụ được cung cấp liên tục cho dù một </a:t>
            </a:r>
            <a:r>
              <a:rPr lang="en-US" dirty="0" err="1"/>
              <a:t>phần</a:t>
            </a:r>
            <a:r>
              <a:rPr lang="en-US" dirty="0"/>
              <a:t> </a:t>
            </a:r>
            <a:r>
              <a:rPr lang="en-US" dirty="0" err="1"/>
              <a:t>cứng</a:t>
            </a:r>
            <a:r>
              <a:rPr lang="en-US" dirty="0"/>
              <a:t> </a:t>
            </a:r>
            <a:r>
              <a:rPr lang="en-US" dirty="0" err="1"/>
              <a:t>của</a:t>
            </a:r>
            <a:r>
              <a:rPr lang="en-US" dirty="0"/>
              <a:t> </a:t>
            </a:r>
            <a:r>
              <a:rPr lang="en-US" dirty="0" err="1"/>
              <a:t>cụm</a:t>
            </a:r>
            <a:r>
              <a:rPr lang="en-US" dirty="0"/>
              <a:t> </a:t>
            </a:r>
            <a:r>
              <a:rPr lang="en-US" dirty="0" err="1"/>
              <a:t>bị</a:t>
            </a:r>
            <a:r>
              <a:rPr lang="en-US" dirty="0"/>
              <a:t> </a:t>
            </a:r>
            <a:r>
              <a:rPr lang="en-US" dirty="0" err="1"/>
              <a:t>hỏng</a:t>
            </a:r>
            <a:r>
              <a:rPr lang="en-US" dirty="0"/>
              <a:t>.</a:t>
            </a:r>
          </a:p>
          <a:p>
            <a:pPr lvl="1"/>
            <a:r>
              <a:rPr lang="en-US" dirty="0" err="1"/>
              <a:t>Có</a:t>
            </a:r>
            <a:r>
              <a:rPr lang="en-US" dirty="0"/>
              <a:t> </a:t>
            </a:r>
            <a:r>
              <a:rPr lang="en-US" dirty="0" err="1"/>
              <a:t>thể</a:t>
            </a:r>
            <a:r>
              <a:rPr lang="en-US" dirty="0"/>
              <a:t> </a:t>
            </a:r>
            <a:r>
              <a:rPr lang="en-US" dirty="0" err="1"/>
              <a:t>theo</a:t>
            </a:r>
            <a:r>
              <a:rPr lang="en-US" dirty="0"/>
              <a:t> </a:t>
            </a:r>
            <a:r>
              <a:rPr lang="en-US" dirty="0" err="1"/>
              <a:t>cấu</a:t>
            </a:r>
            <a:r>
              <a:rPr lang="en-US" dirty="0"/>
              <a:t> </a:t>
            </a:r>
            <a:r>
              <a:rPr lang="en-US" dirty="0" err="1"/>
              <a:t>trúc</a:t>
            </a:r>
            <a:r>
              <a:rPr lang="en-US" dirty="0"/>
              <a:t> </a:t>
            </a:r>
            <a:r>
              <a:rPr lang="en-US" dirty="0" err="1"/>
              <a:t>đối</a:t>
            </a:r>
            <a:r>
              <a:rPr lang="en-US" dirty="0"/>
              <a:t> </a:t>
            </a:r>
            <a:r>
              <a:rPr lang="en-US" dirty="0" err="1"/>
              <a:t>xứng</a:t>
            </a:r>
            <a:r>
              <a:rPr lang="en-US" dirty="0"/>
              <a:t> </a:t>
            </a:r>
            <a:r>
              <a:rPr lang="en-US" dirty="0" err="1"/>
              <a:t>hoặc</a:t>
            </a:r>
            <a:r>
              <a:rPr lang="en-US" dirty="0"/>
              <a:t> </a:t>
            </a:r>
            <a:r>
              <a:rPr lang="en-US" dirty="0" err="1"/>
              <a:t>bất</a:t>
            </a:r>
            <a:r>
              <a:rPr lang="en-US" dirty="0"/>
              <a:t> </a:t>
            </a:r>
            <a:r>
              <a:rPr lang="en-US" dirty="0" err="1"/>
              <a:t>đối</a:t>
            </a:r>
            <a:r>
              <a:rPr lang="en-US" dirty="0"/>
              <a:t> </a:t>
            </a:r>
            <a:r>
              <a:rPr lang="en-US" dirty="0" err="1"/>
              <a:t>xứng</a:t>
            </a:r>
            <a:r>
              <a:rPr lang="en-US" dirty="0"/>
              <a:t>: </a:t>
            </a:r>
          </a:p>
          <a:p>
            <a:pPr lvl="2"/>
            <a:r>
              <a:rPr lang="en-US" altLang="en-US" sz="2200" dirty="0" err="1"/>
              <a:t>Gom</a:t>
            </a:r>
            <a:r>
              <a:rPr lang="en-US" altLang="en-US" sz="2200" dirty="0"/>
              <a:t> </a:t>
            </a:r>
            <a:r>
              <a:rPr lang="en-US" altLang="en-US" sz="2200" dirty="0" err="1"/>
              <a:t>cụm</a:t>
            </a:r>
            <a:r>
              <a:rPr lang="en-US" altLang="en-US" sz="2200" dirty="0"/>
              <a:t> </a:t>
            </a:r>
            <a:r>
              <a:rPr lang="en-US" altLang="en-US" sz="2200" dirty="0" err="1"/>
              <a:t>bất</a:t>
            </a:r>
            <a:r>
              <a:rPr lang="en-US" altLang="en-US" sz="2200" dirty="0"/>
              <a:t> </a:t>
            </a:r>
            <a:r>
              <a:rPr lang="en-US" altLang="en-US" sz="2200" dirty="0" err="1"/>
              <a:t>đối</a:t>
            </a:r>
            <a:r>
              <a:rPr lang="en-US" altLang="en-US" sz="2200" dirty="0"/>
              <a:t> </a:t>
            </a:r>
            <a:r>
              <a:rPr lang="en-US" altLang="en-US" sz="2200" dirty="0" err="1"/>
              <a:t>xứng</a:t>
            </a:r>
            <a:r>
              <a:rPr lang="en-US" altLang="en-US" sz="2200" dirty="0"/>
              <a:t> (asymmetric clustering): </a:t>
            </a:r>
            <a:r>
              <a:rPr lang="en-US" altLang="en-US" sz="2200" dirty="0" err="1"/>
              <a:t>một</a:t>
            </a:r>
            <a:r>
              <a:rPr lang="en-US" altLang="en-US" sz="2200" dirty="0"/>
              <a:t> </a:t>
            </a:r>
            <a:r>
              <a:rPr lang="en-US" altLang="en-US" sz="2200" dirty="0" err="1"/>
              <a:t>máy</a:t>
            </a:r>
            <a:r>
              <a:rPr lang="en-US" altLang="en-US" sz="2200" dirty="0"/>
              <a:t> ở </a:t>
            </a:r>
            <a:r>
              <a:rPr lang="en-US" altLang="en-US" sz="2200" dirty="0" err="1"/>
              <a:t>chế</a:t>
            </a:r>
            <a:r>
              <a:rPr lang="en-US" altLang="en-US" sz="2200" dirty="0"/>
              <a:t> </a:t>
            </a:r>
            <a:r>
              <a:rPr lang="en-US" altLang="en-US" sz="2200" dirty="0" err="1"/>
              <a:t>độ</a:t>
            </a:r>
            <a:r>
              <a:rPr lang="en-US" altLang="en-US" sz="2200" dirty="0"/>
              <a:t> (mode) hot-standby, </a:t>
            </a:r>
            <a:r>
              <a:rPr lang="en-US" altLang="en-US" sz="2200" dirty="0" err="1"/>
              <a:t>các</a:t>
            </a:r>
            <a:r>
              <a:rPr lang="en-US" altLang="en-US" sz="2200" dirty="0"/>
              <a:t> </a:t>
            </a:r>
            <a:r>
              <a:rPr lang="en-US" altLang="en-US" sz="2200" dirty="0" err="1"/>
              <a:t>máy</a:t>
            </a:r>
            <a:r>
              <a:rPr lang="en-US" altLang="en-US" sz="2200" dirty="0"/>
              <a:t> </a:t>
            </a:r>
            <a:r>
              <a:rPr lang="en-US" altLang="en-US" sz="2200" dirty="0" err="1"/>
              <a:t>còn</a:t>
            </a:r>
            <a:r>
              <a:rPr lang="en-US" altLang="en-US" sz="2200" dirty="0"/>
              <a:t> </a:t>
            </a:r>
            <a:r>
              <a:rPr lang="en-US" altLang="en-US" sz="2200" dirty="0" err="1"/>
              <a:t>lại</a:t>
            </a:r>
            <a:r>
              <a:rPr lang="en-US" altLang="en-US" sz="2200" dirty="0"/>
              <a:t> </a:t>
            </a:r>
            <a:r>
              <a:rPr lang="en-US" altLang="en-US" sz="2200" dirty="0" err="1"/>
              <a:t>chạy</a:t>
            </a:r>
            <a:r>
              <a:rPr lang="en-US" altLang="en-US" sz="2200" dirty="0"/>
              <a:t> </a:t>
            </a:r>
            <a:r>
              <a:rPr lang="en-US" altLang="en-US" sz="2200" dirty="0" err="1"/>
              <a:t>ứng</a:t>
            </a:r>
            <a:r>
              <a:rPr lang="en-US" altLang="en-US" sz="2200" dirty="0"/>
              <a:t> </a:t>
            </a:r>
            <a:r>
              <a:rPr lang="en-US" altLang="en-US" sz="2200" dirty="0" err="1"/>
              <a:t>dụng</a:t>
            </a:r>
            <a:r>
              <a:rPr lang="en-US" altLang="en-US" sz="2200" dirty="0"/>
              <a:t>.</a:t>
            </a:r>
          </a:p>
          <a:p>
            <a:pPr lvl="2"/>
            <a:r>
              <a:rPr lang="en-US" altLang="en-US" sz="2200" dirty="0" err="1"/>
              <a:t>Gom</a:t>
            </a:r>
            <a:r>
              <a:rPr lang="en-US" altLang="en-US" sz="2200" dirty="0"/>
              <a:t> </a:t>
            </a:r>
            <a:r>
              <a:rPr lang="en-US" altLang="en-US" sz="2200" dirty="0" err="1"/>
              <a:t>cụm</a:t>
            </a:r>
            <a:r>
              <a:rPr lang="en-US" altLang="en-US" sz="2200" dirty="0"/>
              <a:t> </a:t>
            </a:r>
            <a:r>
              <a:rPr lang="en-US" altLang="en-US" sz="2200" dirty="0" err="1"/>
              <a:t>đối</a:t>
            </a:r>
            <a:r>
              <a:rPr lang="en-US" altLang="en-US" sz="2200" dirty="0"/>
              <a:t> </a:t>
            </a:r>
            <a:r>
              <a:rPr lang="en-US" altLang="en-US" sz="2200" dirty="0" err="1"/>
              <a:t>xứng</a:t>
            </a:r>
            <a:r>
              <a:rPr lang="en-US" altLang="en-US" sz="2200" dirty="0"/>
              <a:t> (symmetric clustering): </a:t>
            </a:r>
            <a:r>
              <a:rPr lang="en-US" altLang="en-US" sz="2200" dirty="0" err="1"/>
              <a:t>nhiều</a:t>
            </a:r>
            <a:r>
              <a:rPr lang="en-US" altLang="en-US" sz="2200" dirty="0"/>
              <a:t> </a:t>
            </a:r>
            <a:r>
              <a:rPr lang="en-US" altLang="en-US" sz="2200" dirty="0" err="1"/>
              <a:t>nút</a:t>
            </a:r>
            <a:r>
              <a:rPr lang="en-US" altLang="en-US" sz="2200" dirty="0"/>
              <a:t> (node) </a:t>
            </a:r>
            <a:r>
              <a:rPr lang="en-US" altLang="en-US" sz="2200" dirty="0" err="1"/>
              <a:t>chạy</a:t>
            </a:r>
            <a:r>
              <a:rPr lang="en-US" altLang="en-US" sz="2200" dirty="0"/>
              <a:t> </a:t>
            </a:r>
            <a:r>
              <a:rPr lang="en-US" altLang="en-US" sz="2200" dirty="0" err="1"/>
              <a:t>ứng</a:t>
            </a:r>
            <a:r>
              <a:rPr lang="en-US" altLang="en-US" sz="2200" dirty="0"/>
              <a:t> </a:t>
            </a:r>
            <a:r>
              <a:rPr lang="en-US" altLang="en-US" sz="2200" dirty="0" err="1"/>
              <a:t>dụng</a:t>
            </a:r>
            <a:r>
              <a:rPr lang="en-US" altLang="en-US" sz="2200" dirty="0"/>
              <a:t> </a:t>
            </a:r>
            <a:r>
              <a:rPr lang="en-US" altLang="en-US" sz="2200" dirty="0" err="1"/>
              <a:t>và</a:t>
            </a:r>
            <a:r>
              <a:rPr lang="en-US" altLang="en-US" sz="2200" dirty="0"/>
              <a:t> </a:t>
            </a:r>
            <a:r>
              <a:rPr lang="en-US" altLang="en-US" sz="2200" dirty="0" err="1"/>
              <a:t>giám</a:t>
            </a:r>
            <a:r>
              <a:rPr lang="en-US" altLang="en-US" sz="2200" dirty="0"/>
              <a:t> </a:t>
            </a:r>
            <a:r>
              <a:rPr lang="en-US" altLang="en-US" sz="2200" dirty="0" err="1"/>
              <a:t>sát</a:t>
            </a:r>
            <a:r>
              <a:rPr lang="en-US" altLang="en-US" sz="2200" dirty="0"/>
              <a:t> </a:t>
            </a:r>
            <a:r>
              <a:rPr lang="en-US" altLang="en-US" sz="2200" dirty="0" err="1"/>
              <a:t>các</a:t>
            </a:r>
            <a:r>
              <a:rPr lang="en-US" altLang="en-US" sz="2200" dirty="0"/>
              <a:t> </a:t>
            </a:r>
            <a:r>
              <a:rPr lang="en-US" altLang="en-US" sz="2200" dirty="0" err="1"/>
              <a:t>nút</a:t>
            </a:r>
            <a:r>
              <a:rPr lang="en-US" altLang="en-US" sz="2200" dirty="0"/>
              <a:t> </a:t>
            </a:r>
            <a:r>
              <a:rPr lang="en-US" altLang="en-US" sz="2200" dirty="0" err="1"/>
              <a:t>còn</a:t>
            </a:r>
            <a:r>
              <a:rPr lang="en-US" altLang="en-US" sz="2200" dirty="0"/>
              <a:t> </a:t>
            </a:r>
            <a:r>
              <a:rPr lang="en-US" altLang="en-US" sz="2200" dirty="0" err="1"/>
              <a:t>lại</a:t>
            </a:r>
            <a:r>
              <a:rPr lang="en-US" altLang="en-US" sz="2200" dirty="0"/>
              <a:t>.</a:t>
            </a:r>
          </a:p>
          <a:p>
            <a:endParaRPr lang="vi-VN"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36</a:t>
            </a:fld>
            <a:endParaRPr kumimoji="1" lang="ja-JP" altLang="en-US"/>
          </a:p>
        </p:txBody>
      </p:sp>
    </p:spTree>
    <p:extLst>
      <p:ext uri="{BB962C8B-B14F-4D97-AF65-F5344CB8AC3E}">
        <p14:creationId xmlns:p14="http://schemas.microsoft.com/office/powerpoint/2010/main" val="192086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3.3. </a:t>
            </a:r>
            <a:r>
              <a:rPr lang="en-US" altLang="ja-JP" dirty="0" err="1"/>
              <a:t>Hệ</a:t>
            </a:r>
            <a:r>
              <a:rPr lang="en-US" altLang="ja-JP" dirty="0"/>
              <a:t> </a:t>
            </a:r>
            <a:r>
              <a:rPr lang="en-US" altLang="ja-JP" dirty="0" err="1"/>
              <a:t>thống</a:t>
            </a:r>
            <a:r>
              <a:rPr lang="en-US" altLang="ja-JP" dirty="0"/>
              <a:t> </a:t>
            </a:r>
            <a:r>
              <a:rPr lang="en-US" altLang="ja-JP" dirty="0" err="1"/>
              <a:t>gom</a:t>
            </a:r>
            <a:r>
              <a:rPr lang="en-US" altLang="ja-JP" dirty="0"/>
              <a:t> </a:t>
            </a:r>
            <a:r>
              <a:rPr lang="en-US" altLang="ja-JP" dirty="0" err="1"/>
              <a:t>cụm</a:t>
            </a:r>
            <a:endParaRPr kumimoji="1" lang="ja-JP" altLang="en-US" dirty="0"/>
          </a:p>
        </p:txBody>
      </p:sp>
      <p:sp>
        <p:nvSpPr>
          <p:cNvPr id="7" name="Content Placeholder 6"/>
          <p:cNvSpPr>
            <a:spLocks noGrp="1"/>
          </p:cNvSpPr>
          <p:nvPr>
            <p:ph idx="1"/>
          </p:nvPr>
        </p:nvSpPr>
        <p:spPr/>
        <p:txBody>
          <a:bodyPr/>
          <a:lstStyle/>
          <a:p>
            <a:r>
              <a:rPr lang="en-US" altLang="en-US" dirty="0" err="1"/>
              <a:t>Cấu</a:t>
            </a:r>
            <a:r>
              <a:rPr lang="en-US" altLang="en-US" dirty="0"/>
              <a:t> </a:t>
            </a:r>
            <a:r>
              <a:rPr lang="en-US" altLang="en-US" dirty="0" err="1"/>
              <a:t>trúc</a:t>
            </a:r>
            <a:r>
              <a:rPr lang="en-US" altLang="en-US" dirty="0"/>
              <a:t> </a:t>
            </a:r>
            <a:r>
              <a:rPr lang="en-US" altLang="en-US" dirty="0" err="1"/>
              <a:t>tổng</a:t>
            </a:r>
            <a:r>
              <a:rPr lang="en-US" altLang="en-US" dirty="0"/>
              <a:t> </a:t>
            </a:r>
            <a:r>
              <a:rPr lang="en-US" altLang="en-US" dirty="0" err="1"/>
              <a:t>thể</a:t>
            </a:r>
            <a:r>
              <a:rPr lang="en-US" altLang="en-US" dirty="0"/>
              <a:t> </a:t>
            </a:r>
            <a:r>
              <a:rPr lang="en-US" altLang="en-US" dirty="0" err="1"/>
              <a:t>của</a:t>
            </a:r>
            <a:r>
              <a:rPr lang="en-US" altLang="en-US" dirty="0"/>
              <a:t> </a:t>
            </a:r>
            <a:r>
              <a:rPr lang="en-US" altLang="en-US" dirty="0" err="1"/>
              <a:t>một</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gom</a:t>
            </a:r>
            <a:r>
              <a:rPr lang="en-US" altLang="en-US" dirty="0"/>
              <a:t> </a:t>
            </a:r>
            <a:r>
              <a:rPr lang="en-US" altLang="en-US" dirty="0" err="1"/>
              <a:t>cụm</a:t>
            </a:r>
            <a:endParaRPr lang="en-US" altLang="en-US" dirty="0"/>
          </a:p>
          <a:p>
            <a:endParaRPr lang="en-US" altLang="en-US" dirty="0">
              <a:solidFill>
                <a:schemeClr val="bg2"/>
              </a:solidFill>
            </a:endParaRPr>
          </a:p>
          <a:p>
            <a:endParaRPr lang="en-US" altLang="en-US" dirty="0">
              <a:solidFill>
                <a:schemeClr val="bg2"/>
              </a:solidFill>
            </a:endParaRPr>
          </a:p>
          <a:p>
            <a:endParaRPr lang="vi-VN"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37</a:t>
            </a:fld>
            <a:endParaRPr kumimoji="1" lang="ja-JP" altLang="en-US"/>
          </a:p>
        </p:txBody>
      </p:sp>
      <p:pic>
        <p:nvPicPr>
          <p:cNvPr id="3" name="Content Placeholder 8">
            <a:extLst>
              <a:ext uri="{FF2B5EF4-FFF2-40B4-BE49-F238E27FC236}">
                <a16:creationId xmlns:a16="http://schemas.microsoft.com/office/drawing/2014/main" id="{B30F24BA-8F0D-D009-DDCE-3096FEC8DF12}"/>
              </a:ext>
            </a:extLst>
          </p:cNvPr>
          <p:cNvPicPr>
            <a:picLocks noChangeAspect="1"/>
          </p:cNvPicPr>
          <p:nvPr/>
        </p:nvPicPr>
        <p:blipFill>
          <a:blip r:embed="rId3"/>
          <a:stretch>
            <a:fillRect/>
          </a:stretch>
        </p:blipFill>
        <p:spPr bwMode="auto">
          <a:xfrm>
            <a:off x="3523265" y="2505184"/>
            <a:ext cx="5145470" cy="2639797"/>
          </a:xfrm>
          <a:prstGeom prst="rect">
            <a:avLst/>
          </a:prstGeom>
          <a:noFill/>
          <a:ln w="9525">
            <a:noFill/>
            <a:miter lim="800000"/>
            <a:headEnd/>
            <a:tailEnd/>
          </a:ln>
          <a:effectLst/>
        </p:spPr>
      </p:pic>
    </p:spTree>
    <p:extLst>
      <p:ext uri="{BB962C8B-B14F-4D97-AF65-F5344CB8AC3E}">
        <p14:creationId xmlns:p14="http://schemas.microsoft.com/office/powerpoint/2010/main" val="1753738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a:xfrm>
            <a:off x="1470929" y="2095027"/>
            <a:ext cx="10340071" cy="884656"/>
          </a:xfrm>
        </p:spPr>
        <p:txBody>
          <a:bodyPr>
            <a:noAutofit/>
          </a:bodyPr>
          <a:lstStyle/>
          <a:p>
            <a:r>
              <a:rPr lang="en-US" sz="4000" dirty="0"/>
              <a:t>CÁC THAO TÁC TRONG HỆ ĐIỀU HÀNH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04.</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38</a:t>
            </a:fld>
            <a:endParaRPr kumimoji="1" lang="ja-JP" altLang="en-US"/>
          </a:p>
        </p:txBody>
      </p:sp>
      <p:sp>
        <p:nvSpPr>
          <p:cNvPr id="9" name="Text Placeholder 8">
            <a:extLst>
              <a:ext uri="{FF2B5EF4-FFF2-40B4-BE49-F238E27FC236}">
                <a16:creationId xmlns:a16="http://schemas.microsoft.com/office/drawing/2014/main" id="{15535CF6-5372-A295-0B92-8B555FFC660B}"/>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4626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 </a:t>
            </a:r>
            <a:r>
              <a:rPr lang="en-US" altLang="ja-JP" dirty="0" err="1"/>
              <a:t>Các</a:t>
            </a:r>
            <a:r>
              <a:rPr lang="en-US" altLang="ja-JP" dirty="0"/>
              <a:t> </a:t>
            </a:r>
            <a:r>
              <a:rPr lang="en-US" altLang="ja-JP" dirty="0" err="1"/>
              <a:t>thao</a:t>
            </a:r>
            <a:r>
              <a:rPr lang="en-US" altLang="ja-JP" dirty="0"/>
              <a:t> </a:t>
            </a:r>
            <a:r>
              <a:rPr lang="en-US" altLang="ja-JP" dirty="0" err="1"/>
              <a:t>tác</a:t>
            </a:r>
            <a:r>
              <a:rPr lang="en-US" altLang="ja-JP" dirty="0"/>
              <a:t> </a:t>
            </a:r>
            <a:r>
              <a:rPr lang="en-US" altLang="ja-JP" dirty="0" err="1"/>
              <a:t>trong</a:t>
            </a:r>
            <a:r>
              <a:rPr lang="en-US" altLang="ja-JP" dirty="0"/>
              <a:t> </a:t>
            </a:r>
            <a:r>
              <a:rPr lang="vi-VN" altLang="ja-JP" dirty="0"/>
              <a:t>hệ điều hành</a:t>
            </a:r>
          </a:p>
        </p:txBody>
      </p:sp>
      <p:sp>
        <p:nvSpPr>
          <p:cNvPr id="7" name="Content Placeholder 6"/>
          <p:cNvSpPr>
            <a:spLocks noGrp="1"/>
          </p:cNvSpPr>
          <p:nvPr>
            <p:ph idx="1"/>
          </p:nvPr>
        </p:nvSpPr>
        <p:spPr/>
        <p:txBody>
          <a:bodyPr/>
          <a:lstStyle/>
          <a:p>
            <a:pPr algn="l"/>
            <a:r>
              <a:rPr lang="en-US" altLang="ja-JP" dirty="0" err="1"/>
              <a:t>Đơn</a:t>
            </a:r>
            <a:r>
              <a:rPr lang="en-US" altLang="ja-JP" dirty="0"/>
              <a:t> </a:t>
            </a:r>
            <a:r>
              <a:rPr lang="en-US" altLang="ja-JP" dirty="0" err="1"/>
              <a:t>chương</a:t>
            </a:r>
            <a:r>
              <a:rPr lang="en-US" altLang="ja-JP" dirty="0"/>
              <a:t> (</a:t>
            </a:r>
            <a:r>
              <a:rPr lang="en-US" altLang="en-US" sz="2800" dirty="0" err="1"/>
              <a:t>uniprogramming</a:t>
            </a:r>
            <a:r>
              <a:rPr lang="en-US" altLang="en-US" sz="2800" dirty="0"/>
              <a:t>), </a:t>
            </a:r>
            <a:r>
              <a:rPr lang="en-US" altLang="en-US" sz="2800" dirty="0" err="1"/>
              <a:t>đ</a:t>
            </a:r>
            <a:r>
              <a:rPr lang="en-US" dirty="0" err="1"/>
              <a:t>a</a:t>
            </a:r>
            <a:r>
              <a:rPr lang="en-US" dirty="0"/>
              <a:t> </a:t>
            </a:r>
            <a:r>
              <a:rPr lang="en-US" dirty="0" err="1"/>
              <a:t>chương</a:t>
            </a:r>
            <a:r>
              <a:rPr lang="en-US" dirty="0"/>
              <a:t> (</a:t>
            </a:r>
            <a:r>
              <a:rPr lang="en-US" altLang="en-US" sz="2800" dirty="0"/>
              <a:t>multiprogramming)</a:t>
            </a:r>
            <a:r>
              <a:rPr lang="en-US" dirty="0"/>
              <a:t> </a:t>
            </a:r>
            <a:r>
              <a:rPr lang="en-US" dirty="0" err="1"/>
              <a:t>và</a:t>
            </a:r>
            <a:r>
              <a:rPr lang="en-US" dirty="0"/>
              <a:t> </a:t>
            </a:r>
            <a:r>
              <a:rPr lang="en-US" dirty="0" err="1"/>
              <a:t>đa</a:t>
            </a:r>
            <a:r>
              <a:rPr lang="en-US" dirty="0"/>
              <a:t> </a:t>
            </a:r>
            <a:r>
              <a:rPr lang="en-US" dirty="0" err="1"/>
              <a:t>nhiệm</a:t>
            </a:r>
            <a:r>
              <a:rPr lang="en-US" dirty="0"/>
              <a:t> (multitasking)</a:t>
            </a:r>
          </a:p>
          <a:p>
            <a:r>
              <a:rPr lang="en-US" dirty="0" err="1"/>
              <a:t>Các</a:t>
            </a:r>
            <a:r>
              <a:rPr lang="en-US" dirty="0"/>
              <a:t> </a:t>
            </a:r>
            <a:r>
              <a:rPr lang="en-US" dirty="0" err="1"/>
              <a:t>chế</a:t>
            </a:r>
            <a:r>
              <a:rPr lang="en-US" dirty="0"/>
              <a:t> </a:t>
            </a:r>
            <a:r>
              <a:rPr lang="en-US" dirty="0" err="1"/>
              <a:t>độ</a:t>
            </a:r>
            <a:r>
              <a:rPr lang="en-US" dirty="0"/>
              <a:t> </a:t>
            </a:r>
            <a:r>
              <a:rPr lang="en-US" dirty="0" err="1"/>
              <a:t>hoạt</a:t>
            </a:r>
            <a:r>
              <a:rPr lang="en-US" dirty="0"/>
              <a:t> </a:t>
            </a:r>
            <a:r>
              <a:rPr lang="en-US" dirty="0" err="1"/>
              <a:t>động</a:t>
            </a:r>
            <a:r>
              <a:rPr lang="en-US" dirty="0"/>
              <a:t> (modes of operation)</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39</a:t>
            </a:fld>
            <a:endParaRPr kumimoji="1" lang="ja-JP" altLang="en-US"/>
          </a:p>
        </p:txBody>
      </p:sp>
    </p:spTree>
    <p:extLst>
      <p:ext uri="{BB962C8B-B14F-4D97-AF65-F5344CB8AC3E}">
        <p14:creationId xmlns:p14="http://schemas.microsoft.com/office/powerpoint/2010/main" val="25794997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DB8B2C-863F-AAEA-80D3-D67E4B308E4A}"/>
              </a:ext>
            </a:extLst>
          </p:cNvPr>
          <p:cNvSpPr>
            <a:spLocks noGrp="1"/>
          </p:cNvSpPr>
          <p:nvPr>
            <p:ph type="body" sz="quarter" idx="13"/>
          </p:nvPr>
        </p:nvSpPr>
        <p:spPr/>
        <p:txBody>
          <a:bodyPr/>
          <a:lstStyle/>
          <a:p>
            <a:r>
              <a:rPr lang="en-US" dirty="0"/>
              <a:t>TỔNG QUAN VỀ HỆ ĐIỀU HÀNH</a:t>
            </a:r>
          </a:p>
        </p:txBody>
      </p:sp>
      <p:sp>
        <p:nvSpPr>
          <p:cNvPr id="3" name="Text Placeholder 2">
            <a:extLst>
              <a:ext uri="{FF2B5EF4-FFF2-40B4-BE49-F238E27FC236}">
                <a16:creationId xmlns:a16="http://schemas.microsoft.com/office/drawing/2014/main" id="{60DA1BA8-7366-838B-2C9D-3B3D17E9E0A5}"/>
              </a:ext>
            </a:extLst>
          </p:cNvPr>
          <p:cNvSpPr>
            <a:spLocks noGrp="1"/>
          </p:cNvSpPr>
          <p:nvPr>
            <p:ph type="body" sz="quarter" idx="14"/>
          </p:nvPr>
        </p:nvSpPr>
        <p:spPr/>
        <p:txBody>
          <a:bodyPr/>
          <a:lstStyle/>
          <a:p>
            <a:r>
              <a:rPr lang="en-US" dirty="0"/>
              <a:t>1.1. </a:t>
            </a:r>
            <a:r>
              <a:rPr lang="en-US" dirty="0" err="1"/>
              <a:t>Tổng</a:t>
            </a:r>
            <a:r>
              <a:rPr lang="en-US" dirty="0"/>
              <a:t> </a:t>
            </a:r>
            <a:r>
              <a:rPr lang="en-US" dirty="0" err="1"/>
              <a:t>quan</a:t>
            </a:r>
            <a:endParaRPr lang="en-US" dirty="0"/>
          </a:p>
        </p:txBody>
      </p:sp>
      <p:sp>
        <p:nvSpPr>
          <p:cNvPr id="4" name="Text Placeholder 3">
            <a:extLst>
              <a:ext uri="{FF2B5EF4-FFF2-40B4-BE49-F238E27FC236}">
                <a16:creationId xmlns:a16="http://schemas.microsoft.com/office/drawing/2014/main" id="{84112FE2-4F4C-1C48-C796-63E0AD80A270}"/>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81BC856B-4A88-F5A7-17E7-FA7809434391}"/>
              </a:ext>
            </a:extLst>
          </p:cNvPr>
          <p:cNvSpPr>
            <a:spLocks noGrp="1"/>
          </p:cNvSpPr>
          <p:nvPr>
            <p:ph type="body" sz="quarter" idx="16"/>
          </p:nvPr>
        </p:nvSpPr>
        <p:spPr/>
        <p:txBody>
          <a:bodyPr>
            <a:normAutofit lnSpcReduction="10000"/>
          </a:bodyPr>
          <a:lstStyle/>
          <a:p>
            <a:r>
              <a:rPr lang="en-US" dirty="0"/>
              <a:t>01.</a:t>
            </a:r>
          </a:p>
        </p:txBody>
      </p:sp>
      <p:sp>
        <p:nvSpPr>
          <p:cNvPr id="7" name="Footer Placeholder 6">
            <a:extLst>
              <a:ext uri="{FF2B5EF4-FFF2-40B4-BE49-F238E27FC236}">
                <a16:creationId xmlns:a16="http://schemas.microsoft.com/office/drawing/2014/main" id="{F79301CF-F5DF-413C-B6B5-2A9F5B6FB018}"/>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445BC16D-EFC7-27B4-C1C4-2A351D0A9C66}"/>
              </a:ext>
            </a:extLst>
          </p:cNvPr>
          <p:cNvSpPr>
            <a:spLocks noGrp="1"/>
          </p:cNvSpPr>
          <p:nvPr>
            <p:ph type="sldNum" sz="quarter" idx="12"/>
          </p:nvPr>
        </p:nvSpPr>
        <p:spPr/>
        <p:txBody>
          <a:bodyPr/>
          <a:lstStyle/>
          <a:p>
            <a:fld id="{800C8475-47C1-49C9-BEE5-594F8CF4D71F}" type="slidenum">
              <a:rPr kumimoji="1" lang="ja-JP" altLang="en-US" smtClean="0"/>
              <a:pPr/>
              <a:t>4</a:t>
            </a:fld>
            <a:endParaRPr kumimoji="1" lang="ja-JP" altLang="en-US"/>
          </a:p>
        </p:txBody>
      </p:sp>
    </p:spTree>
    <p:extLst>
      <p:ext uri="{BB962C8B-B14F-4D97-AF65-F5344CB8AC3E}">
        <p14:creationId xmlns:p14="http://schemas.microsoft.com/office/powerpoint/2010/main" val="27232668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a:xfrm>
            <a:off x="1470929" y="2095027"/>
            <a:ext cx="10416271" cy="884656"/>
          </a:xfrm>
        </p:spPr>
        <p:txBody>
          <a:bodyPr>
            <a:noAutofit/>
          </a:bodyPr>
          <a:lstStyle/>
          <a:p>
            <a:r>
              <a:rPr lang="en-US" sz="4000" dirty="0"/>
              <a:t>CÁC THAO TÁC TRONG HỆ ĐIỀU HÀNH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04.</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40</a:t>
            </a:fld>
            <a:endParaRPr kumimoji="1" lang="ja-JP" altLang="en-US"/>
          </a:p>
        </p:txBody>
      </p:sp>
      <p:sp>
        <p:nvSpPr>
          <p:cNvPr id="9" name="Text Placeholder 8">
            <a:extLst>
              <a:ext uri="{FF2B5EF4-FFF2-40B4-BE49-F238E27FC236}">
                <a16:creationId xmlns:a16="http://schemas.microsoft.com/office/drawing/2014/main" id="{15535CF6-5372-A295-0B92-8B555FFC660B}"/>
              </a:ext>
            </a:extLst>
          </p:cNvPr>
          <p:cNvSpPr>
            <a:spLocks noGrp="1"/>
          </p:cNvSpPr>
          <p:nvPr>
            <p:ph type="body" sz="quarter" idx="14"/>
          </p:nvPr>
        </p:nvSpPr>
        <p:spPr/>
        <p:txBody>
          <a:bodyPr/>
          <a:lstStyle/>
          <a:p>
            <a:r>
              <a:rPr lang="en-US" dirty="0"/>
              <a:t>4.1. </a:t>
            </a:r>
            <a:r>
              <a:rPr lang="en-US" dirty="0" err="1"/>
              <a:t>Đơn</a:t>
            </a:r>
            <a:r>
              <a:rPr lang="en-US" dirty="0"/>
              <a:t> </a:t>
            </a:r>
            <a:r>
              <a:rPr lang="en-US" dirty="0" err="1"/>
              <a:t>chương</a:t>
            </a:r>
            <a:endParaRPr lang="en-US" dirty="0"/>
          </a:p>
        </p:txBody>
      </p:sp>
    </p:spTree>
    <p:extLst>
      <p:ext uri="{BB962C8B-B14F-4D97-AF65-F5344CB8AC3E}">
        <p14:creationId xmlns:p14="http://schemas.microsoft.com/office/powerpoint/2010/main" val="4190806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4.1. </a:t>
            </a:r>
            <a:r>
              <a:rPr lang="en-US" altLang="ja-JP" dirty="0" err="1"/>
              <a:t>Đơn</a:t>
            </a:r>
            <a:r>
              <a:rPr lang="en-US" altLang="ja-JP" dirty="0"/>
              <a:t> </a:t>
            </a:r>
            <a:r>
              <a:rPr lang="en-US" altLang="ja-JP" dirty="0" err="1"/>
              <a:t>chương</a:t>
            </a:r>
            <a:endParaRPr lang="vi-VN" altLang="ja-JP" dirty="0"/>
          </a:p>
        </p:txBody>
      </p:sp>
      <p:sp>
        <p:nvSpPr>
          <p:cNvPr id="7" name="Content Placeholder 6"/>
          <p:cNvSpPr>
            <a:spLocks noGrp="1"/>
          </p:cNvSpPr>
          <p:nvPr>
            <p:ph idx="1"/>
          </p:nvPr>
        </p:nvSpPr>
        <p:spPr/>
        <p:txBody>
          <a:bodyPr/>
          <a:lstStyle/>
          <a:p>
            <a:r>
              <a:rPr lang="en-US" altLang="ja-JP" dirty="0"/>
              <a:t>Đ</a:t>
            </a:r>
            <a:r>
              <a:rPr lang="vi-VN" altLang="ja-JP" dirty="0"/>
              <a:t>ơn chương</a:t>
            </a:r>
            <a:r>
              <a:rPr lang="en-US" altLang="ja-JP" dirty="0"/>
              <a:t>:</a:t>
            </a:r>
            <a:endParaRPr lang="vi-VN" altLang="ja-JP" dirty="0"/>
          </a:p>
          <a:p>
            <a:pPr lvl="1"/>
            <a:r>
              <a:rPr lang="en-US" altLang="ja-JP" dirty="0" err="1"/>
              <a:t>Chỉ</a:t>
            </a:r>
            <a:r>
              <a:rPr lang="en-US" altLang="ja-JP" dirty="0"/>
              <a:t> </a:t>
            </a:r>
            <a:r>
              <a:rPr lang="en-US" altLang="ja-JP" dirty="0" err="1"/>
              <a:t>một</a:t>
            </a:r>
            <a:r>
              <a:rPr lang="en-US" altLang="ja-JP" dirty="0"/>
              <a:t> </a:t>
            </a:r>
            <a:r>
              <a:rPr lang="en-US" altLang="ja-JP" dirty="0" err="1"/>
              <a:t>công</a:t>
            </a:r>
            <a:r>
              <a:rPr lang="en-US" altLang="ja-JP" dirty="0"/>
              <a:t> </a:t>
            </a:r>
            <a:r>
              <a:rPr lang="en-US" altLang="ja-JP" dirty="0" err="1"/>
              <a:t>việc</a:t>
            </a:r>
            <a:r>
              <a:rPr lang="en-US" altLang="ja-JP" dirty="0"/>
              <a:t> (job)/</a:t>
            </a:r>
            <a:r>
              <a:rPr lang="en-US" altLang="ja-JP" dirty="0" err="1"/>
              <a:t>chương</a:t>
            </a:r>
            <a:r>
              <a:rPr lang="en-US" altLang="ja-JP" dirty="0"/>
              <a:t> </a:t>
            </a:r>
            <a:r>
              <a:rPr lang="en-US" altLang="ja-JP" dirty="0" err="1"/>
              <a:t>trình</a:t>
            </a:r>
            <a:r>
              <a:rPr lang="en-US" altLang="ja-JP" dirty="0"/>
              <a:t> </a:t>
            </a:r>
            <a:r>
              <a:rPr lang="en-US" altLang="ja-JP" dirty="0" err="1"/>
              <a:t>được</a:t>
            </a:r>
            <a:r>
              <a:rPr lang="en-US" altLang="ja-JP" dirty="0"/>
              <a:t> </a:t>
            </a:r>
            <a:r>
              <a:rPr lang="en-US" altLang="ja-JP" dirty="0" err="1"/>
              <a:t>nạp</a:t>
            </a:r>
            <a:r>
              <a:rPr lang="en-US" altLang="ja-JP" dirty="0"/>
              <a:t> </a:t>
            </a:r>
            <a:r>
              <a:rPr lang="en-US" altLang="ja-JP" dirty="0" err="1"/>
              <a:t>vào</a:t>
            </a:r>
            <a:r>
              <a:rPr lang="en-US" altLang="ja-JP" dirty="0"/>
              <a:t> </a:t>
            </a:r>
            <a:r>
              <a:rPr lang="en-US" altLang="ja-JP" dirty="0" err="1"/>
              <a:t>bộ</a:t>
            </a:r>
            <a:r>
              <a:rPr lang="en-US" altLang="ja-JP" dirty="0"/>
              <a:t> </a:t>
            </a:r>
            <a:r>
              <a:rPr lang="en-US" altLang="ja-JP" dirty="0" err="1"/>
              <a:t>nhớ</a:t>
            </a:r>
            <a:r>
              <a:rPr lang="en-US" altLang="ja-JP" dirty="0"/>
              <a:t> </a:t>
            </a:r>
            <a:r>
              <a:rPr lang="en-US" altLang="ja-JP" dirty="0" err="1"/>
              <a:t>tại</a:t>
            </a:r>
            <a:r>
              <a:rPr lang="en-US" altLang="ja-JP" dirty="0"/>
              <a:t> </a:t>
            </a:r>
            <a:r>
              <a:rPr lang="en-US" altLang="ja-JP" dirty="0" err="1"/>
              <a:t>một</a:t>
            </a:r>
            <a:r>
              <a:rPr lang="en-US" altLang="ja-JP" dirty="0"/>
              <a:t> </a:t>
            </a:r>
            <a:r>
              <a:rPr lang="en-US" altLang="ja-JP" dirty="0" err="1"/>
              <a:t>thời</a:t>
            </a:r>
            <a:r>
              <a:rPr lang="en-US" altLang="ja-JP" dirty="0"/>
              <a:t> </a:t>
            </a:r>
            <a:r>
              <a:rPr lang="en-US" altLang="ja-JP" dirty="0" err="1"/>
              <a:t>điểm</a:t>
            </a:r>
            <a:r>
              <a:rPr lang="en-US" altLang="ja-JP" dirty="0"/>
              <a:t>. </a:t>
            </a:r>
            <a:endParaRPr lang="vi-VN" altLang="ja-JP" dirty="0"/>
          </a:p>
          <a:p>
            <a:pPr lvl="1"/>
            <a:r>
              <a:rPr lang="en-US" altLang="ja-JP" dirty="0" err="1"/>
              <a:t>Công</a:t>
            </a:r>
            <a:r>
              <a:rPr lang="en-US" altLang="ja-JP" dirty="0"/>
              <a:t> </a:t>
            </a:r>
            <a:r>
              <a:rPr lang="en-US" altLang="ja-JP" dirty="0" err="1"/>
              <a:t>việc</a:t>
            </a:r>
            <a:r>
              <a:rPr lang="en-US" altLang="ja-JP" dirty="0"/>
              <a:t>/</a:t>
            </a:r>
            <a:r>
              <a:rPr lang="en-US" altLang="ja-JP" dirty="0" err="1"/>
              <a:t>chương</a:t>
            </a:r>
            <a:r>
              <a:rPr lang="en-US" altLang="ja-JP" dirty="0"/>
              <a:t> </a:t>
            </a:r>
            <a:r>
              <a:rPr lang="en-US" altLang="ja-JP" dirty="0" err="1"/>
              <a:t>trình</a:t>
            </a:r>
            <a:r>
              <a:rPr lang="en-US" altLang="ja-JP" dirty="0"/>
              <a:t> </a:t>
            </a:r>
            <a:r>
              <a:rPr lang="vi-VN" altLang="ja-JP" dirty="0"/>
              <a:t>được thi hành tuần tự.</a:t>
            </a:r>
            <a:endParaRPr lang="en-US" altLang="ja-JP" dirty="0"/>
          </a:p>
          <a:p>
            <a:pPr>
              <a:lnSpc>
                <a:spcPct val="90000"/>
              </a:lnSpc>
              <a:defRPr/>
            </a:pPr>
            <a:r>
              <a:rPr lang="en-US" altLang="en-US" dirty="0" err="1">
                <a:ea typeface="ＭＳ Ｐゴシック"/>
              </a:rPr>
              <a:t>Người</a:t>
            </a:r>
            <a:r>
              <a:rPr lang="en-US" altLang="en-US" dirty="0">
                <a:ea typeface="ＭＳ Ｐゴシック"/>
              </a:rPr>
              <a:t> </a:t>
            </a:r>
            <a:r>
              <a:rPr lang="en-US" altLang="en-US" dirty="0" err="1">
                <a:ea typeface="ＭＳ Ｐゴシック"/>
              </a:rPr>
              <a:t>dùng</a:t>
            </a:r>
            <a:r>
              <a:rPr lang="en-US" altLang="en-US" dirty="0">
                <a:ea typeface="ＭＳ Ｐゴシック"/>
              </a:rPr>
              <a:t> </a:t>
            </a:r>
            <a:r>
              <a:rPr lang="en-US" altLang="en-US" dirty="0" err="1">
                <a:ea typeface="ＭＳ Ｐゴシック"/>
              </a:rPr>
              <a:t>muốn</a:t>
            </a:r>
            <a:r>
              <a:rPr lang="en-US" altLang="en-US" dirty="0">
                <a:ea typeface="ＭＳ Ｐゴシック"/>
              </a:rPr>
              <a:t> </a:t>
            </a:r>
            <a:r>
              <a:rPr lang="en-US" altLang="en-US" dirty="0" err="1">
                <a:ea typeface="ＭＳ Ｐゴシック"/>
              </a:rPr>
              <a:t>chạy</a:t>
            </a:r>
            <a:r>
              <a:rPr lang="en-US" altLang="en-US" dirty="0">
                <a:ea typeface="ＭＳ Ｐゴシック"/>
              </a:rPr>
              <a:t> </a:t>
            </a:r>
            <a:r>
              <a:rPr lang="en-US" altLang="en-US" dirty="0" err="1">
                <a:ea typeface="ＭＳ Ｐゴシック"/>
              </a:rPr>
              <a:t>nhiều</a:t>
            </a:r>
            <a:r>
              <a:rPr lang="en-US" altLang="en-US" dirty="0">
                <a:ea typeface="ＭＳ Ｐゴシック"/>
              </a:rPr>
              <a:t> </a:t>
            </a:r>
            <a:r>
              <a:rPr lang="en-US" altLang="en-US" dirty="0" err="1">
                <a:ea typeface="ＭＳ Ｐゴシック"/>
              </a:rPr>
              <a:t>hơn</a:t>
            </a:r>
            <a:r>
              <a:rPr lang="en-US" altLang="en-US" dirty="0">
                <a:ea typeface="ＭＳ Ｐゴシック"/>
              </a:rPr>
              <a:t> </a:t>
            </a:r>
            <a:r>
              <a:rPr lang="en-US" altLang="en-US" dirty="0" err="1">
                <a:ea typeface="ＭＳ Ｐゴシック"/>
              </a:rPr>
              <a:t>một</a:t>
            </a:r>
            <a:r>
              <a:rPr lang="en-US" altLang="en-US" dirty="0">
                <a:ea typeface="ＭＳ Ｐゴシック"/>
              </a:rPr>
              <a:t> </a:t>
            </a:r>
            <a:r>
              <a:rPr lang="en-US" altLang="en-US" dirty="0" err="1">
                <a:ea typeface="ＭＳ Ｐゴシック"/>
              </a:rPr>
              <a:t>chương</a:t>
            </a:r>
            <a:r>
              <a:rPr lang="en-US" altLang="en-US" dirty="0">
                <a:ea typeface="ＭＳ Ｐゴシック"/>
              </a:rPr>
              <a:t> </a:t>
            </a:r>
            <a:r>
              <a:rPr lang="en-US" altLang="en-US" dirty="0" err="1">
                <a:ea typeface="ＭＳ Ｐゴシック"/>
              </a:rPr>
              <a:t>trình</a:t>
            </a:r>
            <a:r>
              <a:rPr lang="en-US" altLang="en-US" dirty="0">
                <a:ea typeface="ＭＳ Ｐゴシック"/>
              </a:rPr>
              <a:t> </a:t>
            </a:r>
            <a:r>
              <a:rPr lang="en-US" altLang="en-US" dirty="0" err="1">
                <a:ea typeface="ＭＳ Ｐゴシック"/>
              </a:rPr>
              <a:t>tại</a:t>
            </a:r>
            <a:r>
              <a:rPr lang="en-US" altLang="en-US" dirty="0">
                <a:ea typeface="ＭＳ Ｐゴシック"/>
              </a:rPr>
              <a:t> </a:t>
            </a:r>
            <a:r>
              <a:rPr lang="en-US" altLang="en-US" dirty="0" err="1">
                <a:ea typeface="ＭＳ Ｐゴシック"/>
              </a:rPr>
              <a:t>một</a:t>
            </a:r>
            <a:r>
              <a:rPr lang="en-US" altLang="en-US" dirty="0">
                <a:ea typeface="ＭＳ Ｐゴシック"/>
              </a:rPr>
              <a:t> </a:t>
            </a:r>
            <a:r>
              <a:rPr lang="en-US" altLang="en-US" dirty="0" err="1">
                <a:ea typeface="ＭＳ Ｐゴシック"/>
              </a:rPr>
              <a:t>thời</a:t>
            </a:r>
            <a:r>
              <a:rPr lang="en-US" altLang="en-US" dirty="0">
                <a:ea typeface="ＭＳ Ｐゴシック"/>
              </a:rPr>
              <a:t> </a:t>
            </a:r>
            <a:r>
              <a:rPr lang="en-US" altLang="en-US" dirty="0" err="1">
                <a:ea typeface="ＭＳ Ｐゴシック"/>
              </a:rPr>
              <a:t>điểm</a:t>
            </a:r>
            <a:r>
              <a:rPr lang="en-US" altLang="en-US" dirty="0">
                <a:ea typeface="ＭＳ Ｐゴシック"/>
              </a:rPr>
              <a:t>?</a:t>
            </a:r>
          </a:p>
          <a:p>
            <a:pPr marL="0" indent="0">
              <a:lnSpc>
                <a:spcPct val="90000"/>
              </a:lnSpc>
              <a:buNone/>
              <a:defRPr/>
            </a:pPr>
            <a:r>
              <a:rPr lang="en-US" altLang="en-US" dirty="0">
                <a:ea typeface="ＭＳ Ｐゴシック"/>
              </a:rPr>
              <a:t>=&gt; </a:t>
            </a:r>
            <a:r>
              <a:rPr lang="en-US" altLang="en-US" dirty="0" err="1">
                <a:ea typeface="ＭＳ Ｐゴシック"/>
              </a:rPr>
              <a:t>Đa</a:t>
            </a:r>
            <a:r>
              <a:rPr lang="en-US" altLang="en-US" dirty="0">
                <a:ea typeface="ＭＳ Ｐゴシック"/>
              </a:rPr>
              <a:t> </a:t>
            </a:r>
            <a:r>
              <a:rPr lang="en-US" altLang="en-US" dirty="0" err="1">
                <a:ea typeface="ＭＳ Ｐゴシック"/>
              </a:rPr>
              <a:t>chương</a:t>
            </a:r>
            <a:endParaRPr lang="en-US" altLang="en-US" dirty="0">
              <a:ea typeface="ＭＳ Ｐゴシック"/>
            </a:endParaRPr>
          </a:p>
          <a:p>
            <a:pPr lvl="1"/>
            <a:endParaRPr lang="en-US" altLang="ja-JP"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41</a:t>
            </a:fld>
            <a:endParaRPr kumimoji="1" lang="ja-JP" altLang="en-US"/>
          </a:p>
        </p:txBody>
      </p:sp>
    </p:spTree>
    <p:extLst>
      <p:ext uri="{BB962C8B-B14F-4D97-AF65-F5344CB8AC3E}">
        <p14:creationId xmlns:p14="http://schemas.microsoft.com/office/powerpoint/2010/main" val="4004721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a:xfrm>
            <a:off x="1470929" y="2095027"/>
            <a:ext cx="10263871" cy="884656"/>
          </a:xfrm>
        </p:spPr>
        <p:txBody>
          <a:bodyPr>
            <a:noAutofit/>
          </a:bodyPr>
          <a:lstStyle/>
          <a:p>
            <a:r>
              <a:rPr lang="en-US" sz="4000" dirty="0"/>
              <a:t>CÁC THAO TÁC TRONG HỆ ĐIỀU HÀNH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04.</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42</a:t>
            </a:fld>
            <a:endParaRPr kumimoji="1" lang="ja-JP" altLang="en-US"/>
          </a:p>
        </p:txBody>
      </p:sp>
      <p:sp>
        <p:nvSpPr>
          <p:cNvPr id="9" name="Text Placeholder 8">
            <a:extLst>
              <a:ext uri="{FF2B5EF4-FFF2-40B4-BE49-F238E27FC236}">
                <a16:creationId xmlns:a16="http://schemas.microsoft.com/office/drawing/2014/main" id="{15535CF6-5372-A295-0B92-8B555FFC660B}"/>
              </a:ext>
            </a:extLst>
          </p:cNvPr>
          <p:cNvSpPr>
            <a:spLocks noGrp="1"/>
          </p:cNvSpPr>
          <p:nvPr>
            <p:ph type="body" sz="quarter" idx="14"/>
          </p:nvPr>
        </p:nvSpPr>
        <p:spPr/>
        <p:txBody>
          <a:bodyPr/>
          <a:lstStyle/>
          <a:p>
            <a:r>
              <a:rPr lang="en-US" dirty="0"/>
              <a:t>4.2. </a:t>
            </a:r>
            <a:r>
              <a:rPr lang="en-US" dirty="0" err="1"/>
              <a:t>Đa</a:t>
            </a:r>
            <a:r>
              <a:rPr lang="en-US" dirty="0"/>
              <a:t> </a:t>
            </a:r>
            <a:r>
              <a:rPr lang="en-US" dirty="0" err="1"/>
              <a:t>chương</a:t>
            </a:r>
            <a:endParaRPr lang="en-US" dirty="0"/>
          </a:p>
        </p:txBody>
      </p:sp>
    </p:spTree>
    <p:extLst>
      <p:ext uri="{BB962C8B-B14F-4D97-AF65-F5344CB8AC3E}">
        <p14:creationId xmlns:p14="http://schemas.microsoft.com/office/powerpoint/2010/main" val="3317074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4.2. </a:t>
            </a:r>
            <a:r>
              <a:rPr lang="en-US" altLang="ja-JP" dirty="0" err="1"/>
              <a:t>Đa</a:t>
            </a:r>
            <a:r>
              <a:rPr lang="en-US" altLang="ja-JP" dirty="0"/>
              <a:t> </a:t>
            </a:r>
            <a:r>
              <a:rPr lang="en-US" altLang="ja-JP" dirty="0" err="1"/>
              <a:t>chương</a:t>
            </a:r>
            <a:endParaRPr lang="vi-VN" altLang="ja-JP" dirty="0"/>
          </a:p>
        </p:txBody>
      </p:sp>
      <p:sp>
        <p:nvSpPr>
          <p:cNvPr id="7" name="Content Placeholder 6"/>
          <p:cNvSpPr>
            <a:spLocks noGrp="1"/>
          </p:cNvSpPr>
          <p:nvPr>
            <p:ph idx="1"/>
          </p:nvPr>
        </p:nvSpPr>
        <p:spPr/>
        <p:txBody>
          <a:bodyPr>
            <a:normAutofit fontScale="92500"/>
          </a:bodyPr>
          <a:lstStyle/>
          <a:p>
            <a:pPr>
              <a:lnSpc>
                <a:spcPct val="120000"/>
              </a:lnSpc>
            </a:pPr>
            <a:r>
              <a:rPr lang="en-US" altLang="en-US" dirty="0" err="1"/>
              <a:t>Đa</a:t>
            </a:r>
            <a:r>
              <a:rPr lang="en-US" altLang="en-US" dirty="0"/>
              <a:t> </a:t>
            </a:r>
            <a:r>
              <a:rPr lang="en-US" altLang="en-US" dirty="0" err="1"/>
              <a:t>chương</a:t>
            </a:r>
            <a:r>
              <a:rPr lang="en-US" altLang="en-US" dirty="0"/>
              <a:t> </a:t>
            </a:r>
            <a:r>
              <a:rPr lang="en-US" altLang="en-US" dirty="0" err="1"/>
              <a:t>tổ</a:t>
            </a:r>
            <a:r>
              <a:rPr lang="en-US" altLang="en-US" dirty="0"/>
              <a:t> </a:t>
            </a:r>
            <a:r>
              <a:rPr lang="en-US" altLang="en-US" dirty="0" err="1"/>
              <a:t>chức</a:t>
            </a:r>
            <a:r>
              <a:rPr lang="en-US" altLang="en-US" dirty="0"/>
              <a:t> </a:t>
            </a:r>
            <a:r>
              <a:rPr lang="en-US" altLang="en-US" dirty="0" err="1"/>
              <a:t>các</a:t>
            </a:r>
            <a:r>
              <a:rPr lang="en-US" altLang="en-US" dirty="0"/>
              <a:t> </a:t>
            </a:r>
            <a:r>
              <a:rPr lang="en-US" altLang="en-US" dirty="0" err="1"/>
              <a:t>công</a:t>
            </a:r>
            <a:r>
              <a:rPr lang="en-US" altLang="en-US" dirty="0"/>
              <a:t> </a:t>
            </a:r>
            <a:r>
              <a:rPr lang="en-US" altLang="en-US" dirty="0" err="1"/>
              <a:t>việc</a:t>
            </a:r>
            <a:r>
              <a:rPr lang="en-US" altLang="en-US" dirty="0"/>
              <a:t>, bao </a:t>
            </a:r>
            <a:r>
              <a:rPr lang="en-US" altLang="en-US" dirty="0" err="1"/>
              <a:t>gồm</a:t>
            </a:r>
            <a:r>
              <a:rPr lang="en-US" altLang="en-US" dirty="0"/>
              <a:t> </a:t>
            </a:r>
            <a:r>
              <a:rPr lang="en-US" altLang="en-US" dirty="0" err="1"/>
              <a:t>mã</a:t>
            </a:r>
            <a:r>
              <a:rPr lang="en-US" altLang="en-US" dirty="0"/>
              <a:t> </a:t>
            </a:r>
            <a:r>
              <a:rPr lang="en-US" altLang="en-US" dirty="0" err="1"/>
              <a:t>và</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sao</a:t>
            </a:r>
            <a:r>
              <a:rPr lang="en-US" altLang="en-US" dirty="0"/>
              <a:t> </a:t>
            </a:r>
            <a:r>
              <a:rPr lang="en-US" altLang="en-US" dirty="0" err="1"/>
              <a:t>cho</a:t>
            </a:r>
            <a:r>
              <a:rPr lang="en-US" altLang="en-US" dirty="0"/>
              <a:t> CPU </a:t>
            </a:r>
            <a:r>
              <a:rPr lang="en-US" altLang="en-US" dirty="0" err="1"/>
              <a:t>luôn</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chọn</a:t>
            </a:r>
            <a:r>
              <a:rPr lang="en-US" altLang="en-US" dirty="0"/>
              <a:t> </a:t>
            </a:r>
            <a:r>
              <a:rPr lang="en-US" altLang="en-US" dirty="0" err="1"/>
              <a:t>một</a:t>
            </a:r>
            <a:r>
              <a:rPr lang="en-US" altLang="en-US" dirty="0"/>
              <a:t> </a:t>
            </a:r>
            <a:r>
              <a:rPr lang="en-US" altLang="en-US" dirty="0" err="1"/>
              <a:t>để</a:t>
            </a:r>
            <a:r>
              <a:rPr lang="en-US" altLang="en-US" dirty="0"/>
              <a:t> </a:t>
            </a:r>
            <a:r>
              <a:rPr lang="en-US" altLang="en-US" dirty="0" err="1"/>
              <a:t>thực</a:t>
            </a:r>
            <a:r>
              <a:rPr lang="en-US" altLang="en-US" dirty="0"/>
              <a:t> </a:t>
            </a:r>
            <a:r>
              <a:rPr lang="en-US" altLang="en-US" dirty="0" err="1"/>
              <a:t>thi</a:t>
            </a:r>
            <a:r>
              <a:rPr lang="en-US" altLang="en-US" dirty="0"/>
              <a:t>:</a:t>
            </a:r>
          </a:p>
          <a:p>
            <a:pPr lvl="1">
              <a:lnSpc>
                <a:spcPct val="120000"/>
              </a:lnSpc>
            </a:pPr>
            <a:r>
              <a:rPr lang="en-US" altLang="en-US" dirty="0" err="1"/>
              <a:t>Nhiều</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được</a:t>
            </a:r>
            <a:r>
              <a:rPr lang="en-US" altLang="en-US" dirty="0"/>
              <a:t> </a:t>
            </a:r>
            <a:r>
              <a:rPr lang="en-US" altLang="en-US" dirty="0" err="1"/>
              <a:t>nạp</a:t>
            </a:r>
            <a:r>
              <a:rPr lang="en-US" altLang="en-US" dirty="0"/>
              <a:t> </a:t>
            </a:r>
            <a:r>
              <a:rPr lang="en-US" altLang="en-US" dirty="0" err="1"/>
              <a:t>đồng</a:t>
            </a:r>
            <a:r>
              <a:rPr lang="en-US" altLang="en-US" dirty="0"/>
              <a:t> </a:t>
            </a:r>
            <a:r>
              <a:rPr lang="en-US" altLang="en-US" dirty="0" err="1"/>
              <a:t>thời</a:t>
            </a:r>
            <a:r>
              <a:rPr lang="en-US" altLang="en-US" dirty="0"/>
              <a:t> </a:t>
            </a:r>
            <a:r>
              <a:rPr lang="en-US" altLang="en-US" dirty="0" err="1"/>
              <a:t>vào</a:t>
            </a:r>
            <a:r>
              <a:rPr lang="en-US" altLang="en-US" dirty="0"/>
              <a:t> </a:t>
            </a:r>
            <a:r>
              <a:rPr lang="en-US" altLang="en-US" dirty="0" err="1"/>
              <a:t>bộ</a:t>
            </a:r>
            <a:r>
              <a:rPr lang="en-US" altLang="en-US" dirty="0"/>
              <a:t> </a:t>
            </a:r>
            <a:r>
              <a:rPr lang="en-US" altLang="en-US" dirty="0" err="1"/>
              <a:t>nhớ</a:t>
            </a:r>
            <a:r>
              <a:rPr lang="en-US" altLang="en-US" dirty="0"/>
              <a:t>.</a:t>
            </a:r>
          </a:p>
          <a:p>
            <a:pPr lvl="1">
              <a:lnSpc>
                <a:spcPct val="120000"/>
              </a:lnSpc>
            </a:pPr>
            <a:r>
              <a:rPr lang="en-US" altLang="en-US" dirty="0" err="1"/>
              <a:t>Một</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được</a:t>
            </a:r>
            <a:r>
              <a:rPr lang="en-US" altLang="en-US" dirty="0"/>
              <a:t> </a:t>
            </a:r>
            <a:r>
              <a:rPr lang="en-US" altLang="en-US" dirty="0" err="1"/>
              <a:t>chọn</a:t>
            </a:r>
            <a:r>
              <a:rPr lang="en-US" altLang="en-US" dirty="0"/>
              <a:t> </a:t>
            </a:r>
            <a:r>
              <a:rPr lang="en-US" altLang="en-US" dirty="0" err="1"/>
              <a:t>và</a:t>
            </a:r>
            <a:r>
              <a:rPr lang="en-US" altLang="en-US" dirty="0"/>
              <a:t> </a:t>
            </a:r>
            <a:r>
              <a:rPr lang="en-US" altLang="en-US" dirty="0" err="1"/>
              <a:t>chạy</a:t>
            </a:r>
            <a:r>
              <a:rPr lang="en-US" altLang="en-US" dirty="0"/>
              <a:t> </a:t>
            </a:r>
            <a:r>
              <a:rPr lang="en-US" altLang="en-US" dirty="0" err="1"/>
              <a:t>bởi</a:t>
            </a:r>
            <a:r>
              <a:rPr lang="en-US" altLang="en-US" dirty="0"/>
              <a:t> </a:t>
            </a:r>
            <a:r>
              <a:rPr lang="en-US" altLang="en-US" dirty="0" err="1"/>
              <a:t>bộ</a:t>
            </a:r>
            <a:r>
              <a:rPr lang="en-US" altLang="en-US" dirty="0"/>
              <a:t> </a:t>
            </a:r>
            <a:r>
              <a:rPr lang="en-US" altLang="en-US" dirty="0" err="1"/>
              <a:t>định</a:t>
            </a:r>
            <a:r>
              <a:rPr lang="en-US" altLang="en-US" dirty="0"/>
              <a:t> </a:t>
            </a:r>
            <a:r>
              <a:rPr lang="en-US" altLang="en-US" dirty="0" err="1"/>
              <a:t>thời</a:t>
            </a:r>
            <a:r>
              <a:rPr lang="en-US" altLang="en-US" dirty="0"/>
              <a:t> </a:t>
            </a:r>
            <a:r>
              <a:rPr lang="en-US" altLang="en-US" dirty="0" err="1"/>
              <a:t>công</a:t>
            </a:r>
            <a:r>
              <a:rPr lang="en-US" altLang="en-US" dirty="0"/>
              <a:t> </a:t>
            </a:r>
            <a:r>
              <a:rPr lang="en-US" altLang="en-US" dirty="0" err="1"/>
              <a:t>việc</a:t>
            </a:r>
            <a:r>
              <a:rPr lang="en-US" altLang="en-US" dirty="0"/>
              <a:t> (job scheduling).</a:t>
            </a:r>
          </a:p>
          <a:p>
            <a:pPr lvl="1">
              <a:lnSpc>
                <a:spcPct val="120000"/>
              </a:lnSpc>
            </a:pPr>
            <a:r>
              <a:rPr lang="en-US" altLang="en-US" dirty="0"/>
              <a:t>Khi </a:t>
            </a:r>
            <a:r>
              <a:rPr lang="en-US" altLang="en-US" dirty="0" err="1"/>
              <a:t>một</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phải</a:t>
            </a:r>
            <a:r>
              <a:rPr lang="en-US" altLang="en-US" dirty="0"/>
              <a:t> </a:t>
            </a:r>
            <a:r>
              <a:rPr lang="en-US" altLang="en-US" dirty="0" err="1"/>
              <a:t>chờ</a:t>
            </a:r>
            <a:r>
              <a:rPr lang="en-US" altLang="en-US" dirty="0"/>
              <a:t> (</a:t>
            </a:r>
            <a:r>
              <a:rPr lang="en-US" altLang="en-US" dirty="0" err="1"/>
              <a:t>vd</a:t>
            </a:r>
            <a:r>
              <a:rPr lang="en-US" altLang="en-US" dirty="0"/>
              <a:t>: I/O),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a:t>
            </a:r>
            <a:r>
              <a:rPr lang="en-US" altLang="en-US" dirty="0" err="1"/>
              <a:t>chuyển</a:t>
            </a:r>
            <a:r>
              <a:rPr lang="en-US" altLang="en-US" dirty="0"/>
              <a:t> sang (switch) </a:t>
            </a:r>
            <a:r>
              <a:rPr lang="en-US" altLang="en-US" dirty="0" err="1"/>
              <a:t>thực</a:t>
            </a:r>
            <a:r>
              <a:rPr lang="en-US" altLang="en-US" dirty="0"/>
              <a:t> </a:t>
            </a:r>
            <a:r>
              <a:rPr lang="en-US" altLang="en-US" dirty="0" err="1"/>
              <a:t>thi</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khác</a:t>
            </a:r>
            <a:r>
              <a:rPr lang="en-US" altLang="en-US" dirty="0"/>
              <a:t>.</a:t>
            </a:r>
          </a:p>
          <a:p>
            <a:pPr>
              <a:lnSpc>
                <a:spcPct val="120000"/>
              </a:lnSpc>
            </a:pPr>
            <a:r>
              <a:rPr lang="en-US" altLang="en-US" dirty="0"/>
              <a:t>Trong </a:t>
            </a:r>
            <a:r>
              <a:rPr lang="en-US" altLang="en-US" dirty="0" err="1"/>
              <a:t>hệ</a:t>
            </a:r>
            <a:r>
              <a:rPr lang="en-US" altLang="en-US" dirty="0"/>
              <a:t> </a:t>
            </a:r>
            <a:r>
              <a:rPr lang="en-US" altLang="en-US" dirty="0" err="1"/>
              <a:t>thống</a:t>
            </a:r>
            <a:r>
              <a:rPr lang="en-US" altLang="en-US" dirty="0"/>
              <a:t> </a:t>
            </a:r>
            <a:r>
              <a:rPr lang="en-US" altLang="en-US" dirty="0" err="1"/>
              <a:t>đa</a:t>
            </a:r>
            <a:r>
              <a:rPr lang="en-US" altLang="en-US" dirty="0"/>
              <a:t> </a:t>
            </a:r>
            <a:r>
              <a:rPr lang="en-US" altLang="en-US" dirty="0" err="1"/>
              <a:t>chương</a:t>
            </a:r>
            <a:r>
              <a:rPr lang="en-US" altLang="en-US" dirty="0"/>
              <a:t>, </a:t>
            </a:r>
            <a:r>
              <a:rPr lang="en-US" altLang="en-US" dirty="0" err="1"/>
              <a:t>một</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đang</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err="1"/>
              <a:t>được</a:t>
            </a:r>
            <a:r>
              <a:rPr lang="en-US" altLang="en-US" dirty="0"/>
              <a:t> </a:t>
            </a:r>
            <a:r>
              <a:rPr lang="en-US" altLang="en-US" dirty="0" err="1"/>
              <a:t>gọi</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tiến</a:t>
            </a:r>
            <a:r>
              <a:rPr lang="en-US" altLang="en-US" dirty="0"/>
              <a:t> </a:t>
            </a:r>
            <a:r>
              <a:rPr lang="en-US" altLang="en-US" dirty="0" err="1"/>
              <a:t>trình</a:t>
            </a:r>
            <a:r>
              <a:rPr lang="en-US" altLang="en-US" dirty="0"/>
              <a:t> (process).</a:t>
            </a:r>
          </a:p>
          <a:p>
            <a:pPr>
              <a:lnSpc>
                <a:spcPct val="120000"/>
              </a:lnSpc>
            </a:pPr>
            <a:r>
              <a:rPr lang="en-US" altLang="en-US" dirty="0" err="1"/>
              <a:t>Đa</a:t>
            </a:r>
            <a:r>
              <a:rPr lang="en-US" altLang="en-US" dirty="0"/>
              <a:t> </a:t>
            </a:r>
            <a:r>
              <a:rPr lang="en-US" altLang="en-US" dirty="0" err="1"/>
              <a:t>chương</a:t>
            </a:r>
            <a:r>
              <a:rPr lang="en-US" altLang="en-US" dirty="0"/>
              <a:t> </a:t>
            </a:r>
            <a:r>
              <a:rPr lang="en-US" altLang="en-US" dirty="0" err="1"/>
              <a:t>giúp</a:t>
            </a:r>
            <a:r>
              <a:rPr lang="en-US" altLang="en-US" dirty="0"/>
              <a:t> t</a:t>
            </a:r>
            <a:r>
              <a:rPr lang="vi-VN" altLang="en-US" dirty="0"/>
              <a:t>ận dụng được thời gian rảnh, t</a:t>
            </a:r>
            <a:r>
              <a:rPr lang="en-US" altLang="en-US" dirty="0"/>
              <a:t>ă</a:t>
            </a:r>
            <a:r>
              <a:rPr lang="vi-VN" altLang="en-US" dirty="0"/>
              <a:t>ng</a:t>
            </a:r>
            <a:r>
              <a:rPr lang="en-US" altLang="en-US" dirty="0"/>
              <a:t> </a:t>
            </a:r>
            <a:r>
              <a:rPr lang="vi-VN" altLang="en-US" dirty="0"/>
              <a:t>hiệu suất sử dụng CPU (CPU</a:t>
            </a:r>
            <a:r>
              <a:rPr lang="en-US" altLang="en-US" dirty="0"/>
              <a:t> </a:t>
            </a:r>
            <a:r>
              <a:rPr lang="vi-VN" altLang="en-US" dirty="0"/>
              <a:t>utilization)</a:t>
            </a:r>
            <a:r>
              <a:rPr lang="en-US" altLang="en-US" dirty="0"/>
              <a:t>.</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43</a:t>
            </a:fld>
            <a:endParaRPr kumimoji="1" lang="ja-JP" altLang="en-US"/>
          </a:p>
        </p:txBody>
      </p:sp>
    </p:spTree>
    <p:extLst>
      <p:ext uri="{BB962C8B-B14F-4D97-AF65-F5344CB8AC3E}">
        <p14:creationId xmlns:p14="http://schemas.microsoft.com/office/powerpoint/2010/main" val="3284494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4.2. </a:t>
            </a:r>
            <a:r>
              <a:rPr lang="en-US" altLang="ja-JP" dirty="0" err="1"/>
              <a:t>Đa</a:t>
            </a:r>
            <a:r>
              <a:rPr lang="en-US" altLang="ja-JP" dirty="0"/>
              <a:t> </a:t>
            </a:r>
            <a:r>
              <a:rPr lang="en-US" altLang="ja-JP" dirty="0" err="1"/>
              <a:t>chương</a:t>
            </a:r>
            <a:endParaRPr lang="vi-VN" altLang="ja-JP" dirty="0"/>
          </a:p>
        </p:txBody>
      </p:sp>
      <p:pic>
        <p:nvPicPr>
          <p:cNvPr id="8" name="Content Placeholder 7">
            <a:extLst>
              <a:ext uri="{FF2B5EF4-FFF2-40B4-BE49-F238E27FC236}">
                <a16:creationId xmlns:a16="http://schemas.microsoft.com/office/drawing/2014/main" id="{96883DB2-FC66-47BE-9F02-2EC39AB086E3}"/>
              </a:ext>
            </a:extLst>
          </p:cNvPr>
          <p:cNvPicPr>
            <a:picLocks noGrp="1" noChangeAspect="1"/>
          </p:cNvPicPr>
          <p:nvPr>
            <p:ph idx="1"/>
          </p:nvPr>
        </p:nvPicPr>
        <p:blipFill>
          <a:blip r:embed="rId3"/>
          <a:stretch>
            <a:fillRect/>
          </a:stretch>
        </p:blipFill>
        <p:spPr>
          <a:xfrm>
            <a:off x="4961253" y="1957250"/>
            <a:ext cx="2267909" cy="3590855"/>
          </a:xfrm>
          <a:prstGeom prst="rect">
            <a:avLst/>
          </a:prstGeom>
        </p:spPr>
      </p:pic>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44</a:t>
            </a:fld>
            <a:endParaRPr kumimoji="1" lang="ja-JP" altLang="en-US"/>
          </a:p>
        </p:txBody>
      </p:sp>
      <p:sp>
        <p:nvSpPr>
          <p:cNvPr id="7" name="TextBox 6">
            <a:extLst>
              <a:ext uri="{FF2B5EF4-FFF2-40B4-BE49-F238E27FC236}">
                <a16:creationId xmlns:a16="http://schemas.microsoft.com/office/drawing/2014/main" id="{FF18253D-3784-96A6-D29B-897118EBFDA0}"/>
              </a:ext>
            </a:extLst>
          </p:cNvPr>
          <p:cNvSpPr txBox="1"/>
          <p:nvPr/>
        </p:nvSpPr>
        <p:spPr>
          <a:xfrm>
            <a:off x="879862" y="1147364"/>
            <a:ext cx="6684843"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vi-VN" sz="2400" b="1" dirty="0">
                <a:solidFill>
                  <a:schemeClr val="bg1"/>
                </a:solidFill>
                <a:latin typeface="Arial" panose="020B0604020202020204" pitchFamily="34" charset="0"/>
                <a:cs typeface="Arial" panose="020B0604020202020204" pitchFamily="34" charset="0"/>
              </a:rPr>
              <a:t>Layout bộ nhớ của một hệ thống đa chương</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207654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4.2. </a:t>
            </a:r>
            <a:r>
              <a:rPr lang="en-US" altLang="ja-JP" dirty="0" err="1"/>
              <a:t>Đa</a:t>
            </a:r>
            <a:r>
              <a:rPr lang="en-US" altLang="ja-JP" dirty="0"/>
              <a:t> </a:t>
            </a:r>
            <a:r>
              <a:rPr lang="en-US" altLang="ja-JP" dirty="0" err="1"/>
              <a:t>chương</a:t>
            </a:r>
            <a:endParaRPr lang="vi-VN" altLang="ja-JP" dirty="0"/>
          </a:p>
        </p:txBody>
      </p:sp>
      <p:sp>
        <p:nvSpPr>
          <p:cNvPr id="7" name="Content Placeholder 6"/>
          <p:cNvSpPr>
            <a:spLocks noGrp="1"/>
          </p:cNvSpPr>
          <p:nvPr>
            <p:ph idx="1"/>
          </p:nvPr>
        </p:nvSpPr>
        <p:spPr>
          <a:xfrm>
            <a:off x="774145" y="1779619"/>
            <a:ext cx="10579654" cy="4397344"/>
          </a:xfrm>
        </p:spPr>
        <p:txBody>
          <a:bodyPr/>
          <a:lstStyle/>
          <a:p>
            <a:pPr>
              <a:lnSpc>
                <a:spcPct val="120000"/>
              </a:lnSpc>
            </a:pPr>
            <a:r>
              <a:rPr lang="en-US" altLang="en-US" dirty="0" err="1"/>
              <a:t>Đa</a:t>
            </a:r>
            <a:r>
              <a:rPr lang="en-US" altLang="en-US" dirty="0"/>
              <a:t> </a:t>
            </a:r>
            <a:r>
              <a:rPr lang="en-US" altLang="en-US" dirty="0" err="1"/>
              <a:t>nhiệm</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sự</a:t>
            </a:r>
            <a:r>
              <a:rPr lang="en-US" altLang="en-US" dirty="0"/>
              <a:t> </a:t>
            </a:r>
            <a:r>
              <a:rPr lang="en-US" altLang="en-US" dirty="0" err="1"/>
              <a:t>mở</a:t>
            </a:r>
            <a:r>
              <a:rPr lang="en-US" altLang="en-US" dirty="0"/>
              <a:t> </a:t>
            </a:r>
            <a:r>
              <a:rPr lang="en-US" altLang="en-US" dirty="0" err="1"/>
              <a:t>rộng</a:t>
            </a:r>
            <a:r>
              <a:rPr lang="en-US" altLang="en-US" dirty="0"/>
              <a:t> </a:t>
            </a:r>
            <a:r>
              <a:rPr lang="en-US" altLang="en-US" dirty="0" err="1"/>
              <a:t>của</a:t>
            </a:r>
            <a:r>
              <a:rPr lang="en-US" altLang="en-US" dirty="0"/>
              <a:t> </a:t>
            </a:r>
            <a:r>
              <a:rPr lang="en-US" altLang="en-US" dirty="0" err="1"/>
              <a:t>đa</a:t>
            </a:r>
            <a:r>
              <a:rPr lang="en-US" altLang="en-US" dirty="0"/>
              <a:t> </a:t>
            </a:r>
            <a:r>
              <a:rPr lang="en-US" altLang="en-US" dirty="0" err="1"/>
              <a:t>chương</a:t>
            </a:r>
            <a:r>
              <a:rPr lang="en-US" altLang="en-US" dirty="0"/>
              <a:t> – CPU </a:t>
            </a:r>
            <a:r>
              <a:rPr lang="en-US" altLang="en-US" dirty="0" err="1"/>
              <a:t>chuyển</a:t>
            </a:r>
            <a:r>
              <a:rPr lang="en-US" altLang="en-US" dirty="0"/>
              <a:t> </a:t>
            </a:r>
            <a:r>
              <a:rPr lang="en-US" altLang="en-US" dirty="0" err="1"/>
              <a:t>các</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thường</a:t>
            </a:r>
            <a:r>
              <a:rPr lang="en-US" altLang="en-US" dirty="0"/>
              <a:t> </a:t>
            </a:r>
            <a:r>
              <a:rPr lang="en-US" altLang="en-US" dirty="0" err="1"/>
              <a:t>xuyên</a:t>
            </a:r>
            <a:r>
              <a:rPr lang="en-US" altLang="en-US" dirty="0"/>
              <a:t> </a:t>
            </a:r>
            <a:r>
              <a:rPr lang="en-US" altLang="en-US" dirty="0" err="1"/>
              <a:t>hơn</a:t>
            </a:r>
            <a:r>
              <a:rPr lang="en-US" altLang="en-US" dirty="0"/>
              <a:t> </a:t>
            </a:r>
            <a:r>
              <a:rPr lang="en-US" altLang="en-US" dirty="0" err="1"/>
              <a:t>để</a:t>
            </a:r>
            <a:r>
              <a:rPr lang="en-US" altLang="en-US" dirty="0"/>
              <a:t> </a:t>
            </a:r>
            <a:r>
              <a:rPr lang="en-US" altLang="en-US" dirty="0" err="1"/>
              <a:t>người</a:t>
            </a:r>
            <a:r>
              <a:rPr lang="en-US" altLang="en-US" dirty="0"/>
              <a:t> </a:t>
            </a:r>
            <a:r>
              <a:rPr lang="en-US" altLang="en-US" dirty="0" err="1"/>
              <a:t>dùng</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tương</a:t>
            </a:r>
            <a:r>
              <a:rPr lang="en-US" altLang="en-US" dirty="0"/>
              <a:t> </a:t>
            </a:r>
            <a:r>
              <a:rPr lang="en-US" altLang="en-US" dirty="0" err="1"/>
              <a:t>tác</a:t>
            </a:r>
            <a:r>
              <a:rPr lang="en-US" altLang="en-US" dirty="0"/>
              <a:t> </a:t>
            </a:r>
            <a:r>
              <a:rPr lang="en-US" altLang="en-US" dirty="0" err="1"/>
              <a:t>với</a:t>
            </a:r>
            <a:r>
              <a:rPr lang="en-US" altLang="en-US" dirty="0"/>
              <a:t> </a:t>
            </a:r>
            <a:r>
              <a:rPr lang="en-US" altLang="en-US" dirty="0" err="1"/>
              <a:t>từng</a:t>
            </a:r>
            <a:r>
              <a:rPr lang="en-US" altLang="en-US" dirty="0"/>
              <a:t> </a:t>
            </a:r>
            <a:r>
              <a:rPr lang="en-US" altLang="en-US" dirty="0" err="1"/>
              <a:t>công</a:t>
            </a:r>
            <a:r>
              <a:rPr lang="en-US" altLang="en-US" dirty="0"/>
              <a:t> </a:t>
            </a:r>
            <a:r>
              <a:rPr lang="en-US" altLang="en-US" dirty="0" err="1"/>
              <a:t>việc</a:t>
            </a:r>
            <a:r>
              <a:rPr lang="en-US" altLang="en-US" dirty="0"/>
              <a:t> </a:t>
            </a:r>
            <a:r>
              <a:rPr lang="en-US" altLang="en-US" dirty="0" err="1"/>
              <a:t>khi</a:t>
            </a:r>
            <a:r>
              <a:rPr lang="en-US" altLang="en-US" dirty="0"/>
              <a:t> </a:t>
            </a:r>
            <a:r>
              <a:rPr lang="en-US" altLang="en-US" dirty="0" err="1"/>
              <a:t>nó</a:t>
            </a:r>
            <a:r>
              <a:rPr lang="en-US" altLang="en-US" dirty="0"/>
              <a:t> </a:t>
            </a:r>
            <a:r>
              <a:rPr lang="en-US" altLang="en-US" dirty="0" err="1"/>
              <a:t>đang</a:t>
            </a:r>
            <a:r>
              <a:rPr lang="en-US" altLang="en-US" dirty="0"/>
              <a:t> </a:t>
            </a:r>
            <a:r>
              <a:rPr lang="en-US" altLang="en-US" dirty="0" err="1"/>
              <a:t>chạy</a:t>
            </a:r>
            <a:r>
              <a:rPr lang="en-US" altLang="en-US" dirty="0"/>
              <a:t>.</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45</a:t>
            </a:fld>
            <a:endParaRPr kumimoji="1" lang="ja-JP" altLang="en-US"/>
          </a:p>
        </p:txBody>
      </p:sp>
      <p:sp>
        <p:nvSpPr>
          <p:cNvPr id="3" name="TextBox 2">
            <a:extLst>
              <a:ext uri="{FF2B5EF4-FFF2-40B4-BE49-F238E27FC236}">
                <a16:creationId xmlns:a16="http://schemas.microsoft.com/office/drawing/2014/main" id="{D985993C-3DDB-99BB-8575-4CFA3E31F14F}"/>
              </a:ext>
            </a:extLst>
          </p:cNvPr>
          <p:cNvSpPr txBox="1"/>
          <p:nvPr/>
        </p:nvSpPr>
        <p:spPr>
          <a:xfrm>
            <a:off x="879862" y="1147364"/>
            <a:ext cx="1569660" cy="494751"/>
          </a:xfrm>
          <a:prstGeom prst="rect">
            <a:avLst/>
          </a:prstGeom>
          <a:gradFill>
            <a:gsLst>
              <a:gs pos="0">
                <a:srgbClr val="0072FF"/>
              </a:gs>
              <a:gs pos="100000">
                <a:srgbClr val="00C6FF"/>
              </a:gs>
            </a:gsLst>
            <a:lin ang="2700000" scaled="1"/>
          </a:gradFill>
        </p:spPr>
        <p:txBody>
          <a:bodyPr wrap="none" rtlCol="0">
            <a:spAutoFit/>
          </a:bodyPr>
          <a:lstStyle/>
          <a:p>
            <a:pPr>
              <a:lnSpc>
                <a:spcPct val="120000"/>
              </a:lnSpc>
              <a:spcBef>
                <a:spcPts val="200"/>
              </a:spcBef>
              <a:spcAft>
                <a:spcPts val="200"/>
              </a:spcAft>
            </a:pPr>
            <a:r>
              <a:rPr lang="vi-VN" sz="2400" b="1" dirty="0">
                <a:solidFill>
                  <a:schemeClr val="bg1"/>
                </a:solidFill>
                <a:latin typeface="Arial" panose="020B0604020202020204" pitchFamily="34" charset="0"/>
                <a:cs typeface="Arial" panose="020B0604020202020204" pitchFamily="34" charset="0"/>
              </a:rPr>
              <a:t>Đa nhiệm</a:t>
            </a:r>
            <a:endParaRPr lang="en-U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941025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a:xfrm>
            <a:off x="1470929" y="2057400"/>
            <a:ext cx="10263871" cy="884656"/>
          </a:xfrm>
        </p:spPr>
        <p:txBody>
          <a:bodyPr>
            <a:noAutofit/>
          </a:bodyPr>
          <a:lstStyle/>
          <a:p>
            <a:r>
              <a:rPr lang="en-US" sz="4000" dirty="0"/>
              <a:t>CÁC THAO TÁC TRONG HỆ ĐIỀU HÀNH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04.</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46</a:t>
            </a:fld>
            <a:endParaRPr kumimoji="1" lang="ja-JP" altLang="en-US"/>
          </a:p>
        </p:txBody>
      </p:sp>
      <p:sp>
        <p:nvSpPr>
          <p:cNvPr id="9" name="Text Placeholder 8">
            <a:extLst>
              <a:ext uri="{FF2B5EF4-FFF2-40B4-BE49-F238E27FC236}">
                <a16:creationId xmlns:a16="http://schemas.microsoft.com/office/drawing/2014/main" id="{15535CF6-5372-A295-0B92-8B555FFC660B}"/>
              </a:ext>
            </a:extLst>
          </p:cNvPr>
          <p:cNvSpPr>
            <a:spLocks noGrp="1"/>
          </p:cNvSpPr>
          <p:nvPr>
            <p:ph type="body" sz="quarter" idx="14"/>
          </p:nvPr>
        </p:nvSpPr>
        <p:spPr/>
        <p:txBody>
          <a:bodyPr/>
          <a:lstStyle/>
          <a:p>
            <a:r>
              <a:rPr lang="en-US" dirty="0"/>
              <a:t>4.3. </a:t>
            </a:r>
            <a:r>
              <a:rPr lang="en-US" dirty="0" err="1"/>
              <a:t>Các</a:t>
            </a:r>
            <a:r>
              <a:rPr lang="en-US" dirty="0"/>
              <a:t> </a:t>
            </a:r>
            <a:r>
              <a:rPr lang="en-US" dirty="0" err="1"/>
              <a:t>chế</a:t>
            </a:r>
            <a:r>
              <a:rPr lang="en-US" dirty="0"/>
              <a:t> </a:t>
            </a:r>
            <a:r>
              <a:rPr lang="en-US" dirty="0" err="1"/>
              <a:t>độ</a:t>
            </a:r>
            <a:r>
              <a:rPr lang="en-US" dirty="0"/>
              <a:t> </a:t>
            </a:r>
            <a:r>
              <a:rPr lang="en-US" dirty="0" err="1"/>
              <a:t>hoạt</a:t>
            </a:r>
            <a:r>
              <a:rPr lang="en-US" dirty="0"/>
              <a:t> </a:t>
            </a:r>
            <a:r>
              <a:rPr lang="en-US" dirty="0" err="1"/>
              <a:t>động</a:t>
            </a:r>
            <a:endParaRPr lang="en-US" dirty="0"/>
          </a:p>
        </p:txBody>
      </p:sp>
    </p:spTree>
    <p:extLst>
      <p:ext uri="{BB962C8B-B14F-4D97-AF65-F5344CB8AC3E}">
        <p14:creationId xmlns:p14="http://schemas.microsoft.com/office/powerpoint/2010/main" val="2969491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4.3. </a:t>
            </a:r>
            <a:r>
              <a:rPr lang="en-US" altLang="ja-JP" dirty="0" err="1"/>
              <a:t>Các</a:t>
            </a:r>
            <a:r>
              <a:rPr lang="en-US" altLang="ja-JP" dirty="0"/>
              <a:t> </a:t>
            </a:r>
            <a:r>
              <a:rPr lang="en-US" altLang="ja-JP" dirty="0" err="1"/>
              <a:t>chế</a:t>
            </a:r>
            <a:r>
              <a:rPr lang="en-US" altLang="ja-JP" dirty="0"/>
              <a:t> </a:t>
            </a:r>
            <a:r>
              <a:rPr lang="en-US" altLang="ja-JP" dirty="0" err="1"/>
              <a:t>độ</a:t>
            </a:r>
            <a:r>
              <a:rPr lang="en-US" altLang="ja-JP" dirty="0"/>
              <a:t> </a:t>
            </a:r>
            <a:r>
              <a:rPr lang="en-US" altLang="ja-JP" dirty="0" err="1"/>
              <a:t>hoạt</a:t>
            </a:r>
            <a:r>
              <a:rPr lang="en-US" altLang="ja-JP" dirty="0"/>
              <a:t> </a:t>
            </a:r>
            <a:r>
              <a:rPr lang="en-US" altLang="ja-JP" dirty="0" err="1"/>
              <a:t>động</a:t>
            </a:r>
            <a:endParaRPr kumimoji="1" lang="ja-JP" altLang="en-US" dirty="0"/>
          </a:p>
        </p:txBody>
      </p:sp>
      <p:sp>
        <p:nvSpPr>
          <p:cNvPr id="7" name="Content Placeholder 6"/>
          <p:cNvSpPr>
            <a:spLocks noGrp="1"/>
          </p:cNvSpPr>
          <p:nvPr>
            <p:ph idx="1"/>
          </p:nvPr>
        </p:nvSpPr>
        <p:spPr/>
        <p:txBody>
          <a:bodyPr>
            <a:normAutofit fontScale="92500"/>
          </a:bodyPr>
          <a:lstStyle/>
          <a:p>
            <a:pPr>
              <a:lnSpc>
                <a:spcPct val="120000"/>
              </a:lnSpc>
            </a:pPr>
            <a:r>
              <a:rPr lang="en-US" altLang="en-US" dirty="0" err="1"/>
              <a:t>Việc</a:t>
            </a:r>
            <a:r>
              <a:rPr lang="en-US" altLang="en-US" dirty="0"/>
              <a:t> </a:t>
            </a:r>
            <a:r>
              <a:rPr lang="en-US" altLang="en-US" dirty="0" err="1"/>
              <a:t>có</a:t>
            </a:r>
            <a:r>
              <a:rPr lang="en-US" altLang="en-US" dirty="0"/>
              <a:t> </a:t>
            </a:r>
            <a:r>
              <a:rPr lang="en-US" altLang="en-US" dirty="0" err="1"/>
              <a:t>nhiều</a:t>
            </a:r>
            <a:r>
              <a:rPr lang="en-US" altLang="en-US" dirty="0"/>
              <a:t> </a:t>
            </a:r>
            <a:r>
              <a:rPr lang="en-US" altLang="en-US" dirty="0" err="1"/>
              <a:t>chế</a:t>
            </a:r>
            <a:r>
              <a:rPr lang="en-US" altLang="en-US" dirty="0"/>
              <a:t> </a:t>
            </a:r>
            <a:r>
              <a:rPr lang="en-US" altLang="en-US" dirty="0" err="1"/>
              <a:t>độ</a:t>
            </a:r>
            <a:r>
              <a:rPr lang="en-US" altLang="en-US" dirty="0"/>
              <a:t> </a:t>
            </a:r>
            <a:r>
              <a:rPr lang="en-US" altLang="en-US" dirty="0" err="1"/>
              <a:t>hoạt</a:t>
            </a:r>
            <a:r>
              <a:rPr lang="en-US" altLang="en-US" dirty="0"/>
              <a:t> </a:t>
            </a:r>
            <a:r>
              <a:rPr lang="en-US" altLang="en-US" dirty="0" err="1"/>
              <a:t>động</a:t>
            </a:r>
            <a:r>
              <a:rPr lang="en-US" altLang="en-US" dirty="0"/>
              <a:t> </a:t>
            </a:r>
            <a:r>
              <a:rPr lang="en-US" altLang="en-US" dirty="0" err="1"/>
              <a:t>cho</a:t>
            </a:r>
            <a:r>
              <a:rPr lang="en-US" altLang="en-US" dirty="0"/>
              <a:t> </a:t>
            </a:r>
            <a:r>
              <a:rPr lang="en-US" altLang="en-US" dirty="0" err="1"/>
              <a:t>phép</a:t>
            </a:r>
            <a:r>
              <a:rPr lang="en-US" altLang="en-US" dirty="0"/>
              <a:t> </a:t>
            </a:r>
            <a:r>
              <a:rPr lang="en-US" altLang="en-US" dirty="0" err="1"/>
              <a:t>hệ</a:t>
            </a:r>
            <a:r>
              <a:rPr lang="en-US" altLang="en-US" dirty="0"/>
              <a:t> </a:t>
            </a:r>
            <a:r>
              <a:rPr lang="en-US" altLang="en-US" dirty="0" err="1"/>
              <a:t>điều</a:t>
            </a:r>
            <a:r>
              <a:rPr lang="en-US" altLang="en-US" dirty="0"/>
              <a:t> </a:t>
            </a:r>
            <a:r>
              <a:rPr lang="en-US" altLang="en-US" dirty="0" err="1"/>
              <a:t>hành</a:t>
            </a:r>
            <a:r>
              <a:rPr lang="en-US" altLang="en-US" dirty="0"/>
              <a:t> </a:t>
            </a:r>
            <a:r>
              <a:rPr lang="en-US" altLang="en-US" dirty="0" err="1"/>
              <a:t>bảo</a:t>
            </a:r>
            <a:r>
              <a:rPr lang="en-US" altLang="en-US" dirty="0"/>
              <a:t> </a:t>
            </a:r>
            <a:r>
              <a:rPr lang="en-US" altLang="en-US" dirty="0" err="1"/>
              <a:t>vệ</a:t>
            </a:r>
            <a:r>
              <a:rPr lang="en-US" altLang="en-US" dirty="0"/>
              <a:t> </a:t>
            </a:r>
            <a:r>
              <a:rPr lang="en-US" altLang="en-US" dirty="0" err="1"/>
              <a:t>chính</a:t>
            </a:r>
            <a:r>
              <a:rPr lang="en-US" altLang="en-US" dirty="0"/>
              <a:t> </a:t>
            </a:r>
            <a:r>
              <a:rPr lang="en-US" altLang="en-US" dirty="0" err="1"/>
              <a:t>nó</a:t>
            </a:r>
            <a:r>
              <a:rPr lang="en-US" altLang="en-US" dirty="0"/>
              <a:t> </a:t>
            </a:r>
            <a:r>
              <a:rPr lang="en-US" altLang="en-US" dirty="0" err="1"/>
              <a:t>và</a:t>
            </a:r>
            <a:r>
              <a:rPr lang="en-US" altLang="en-US" dirty="0"/>
              <a:t> </a:t>
            </a:r>
            <a:r>
              <a:rPr lang="en-US" altLang="en-US" dirty="0" err="1"/>
              <a:t>các</a:t>
            </a:r>
            <a:r>
              <a:rPr lang="en-US" altLang="en-US" dirty="0"/>
              <a:t> </a:t>
            </a:r>
            <a:r>
              <a:rPr lang="en-US" altLang="en-US" dirty="0" err="1"/>
              <a:t>thành</a:t>
            </a:r>
            <a:r>
              <a:rPr lang="en-US" altLang="en-US" dirty="0"/>
              <a:t> </a:t>
            </a:r>
            <a:r>
              <a:rPr lang="en-US" altLang="en-US" dirty="0" err="1"/>
              <a:t>phần</a:t>
            </a:r>
            <a:r>
              <a:rPr lang="en-US" altLang="en-US" dirty="0"/>
              <a:t> </a:t>
            </a:r>
            <a:r>
              <a:rPr lang="en-US" altLang="en-US" dirty="0" err="1"/>
              <a:t>khác</a:t>
            </a:r>
            <a:r>
              <a:rPr lang="en-US" altLang="en-US" dirty="0"/>
              <a:t> </a:t>
            </a:r>
            <a:r>
              <a:rPr lang="en-US" altLang="en-US" dirty="0" err="1"/>
              <a:t>của</a:t>
            </a:r>
            <a:r>
              <a:rPr lang="en-US" altLang="en-US" dirty="0"/>
              <a:t> </a:t>
            </a:r>
            <a:r>
              <a:rPr lang="en-US" altLang="en-US" dirty="0" err="1"/>
              <a:t>hệ</a:t>
            </a:r>
            <a:r>
              <a:rPr lang="en-US" altLang="en-US" dirty="0"/>
              <a:t> </a:t>
            </a:r>
            <a:r>
              <a:rPr lang="en-US" altLang="en-US" dirty="0" err="1"/>
              <a:t>thống</a:t>
            </a:r>
            <a:r>
              <a:rPr lang="en-US" altLang="en-US" dirty="0"/>
              <a:t>.</a:t>
            </a:r>
          </a:p>
          <a:p>
            <a:pPr lvl="1">
              <a:lnSpc>
                <a:spcPct val="120000"/>
              </a:lnSpc>
            </a:pPr>
            <a:r>
              <a:rPr lang="en-US" altLang="en-US" dirty="0"/>
              <a:t>Hai </a:t>
            </a:r>
            <a:r>
              <a:rPr lang="en-US" altLang="en-US" dirty="0" err="1"/>
              <a:t>chế</a:t>
            </a:r>
            <a:r>
              <a:rPr lang="en-US" altLang="en-US" dirty="0"/>
              <a:t> </a:t>
            </a:r>
            <a:r>
              <a:rPr lang="en-US" altLang="en-US" dirty="0" err="1"/>
              <a:t>độ</a:t>
            </a:r>
            <a:r>
              <a:rPr lang="en-US" altLang="en-US" dirty="0"/>
              <a:t> </a:t>
            </a:r>
            <a:r>
              <a:rPr lang="en-US" altLang="en-US" dirty="0" err="1"/>
              <a:t>cơ</a:t>
            </a:r>
            <a:r>
              <a:rPr lang="en-US" altLang="en-US" dirty="0"/>
              <a:t> </a:t>
            </a:r>
            <a:r>
              <a:rPr lang="en-US" altLang="en-US" dirty="0" err="1"/>
              <a:t>bản</a:t>
            </a:r>
            <a:r>
              <a:rPr lang="en-US" altLang="en-US" dirty="0"/>
              <a:t>: </a:t>
            </a:r>
            <a:r>
              <a:rPr lang="en-US" altLang="en-US" i="1" dirty="0" err="1"/>
              <a:t>Chế</a:t>
            </a:r>
            <a:r>
              <a:rPr lang="en-US" altLang="en-US" i="1" dirty="0"/>
              <a:t> </a:t>
            </a:r>
            <a:r>
              <a:rPr lang="en-US" altLang="en-US" i="1" dirty="0" err="1"/>
              <a:t>độ</a:t>
            </a:r>
            <a:r>
              <a:rPr lang="en-US" altLang="en-US" i="1" dirty="0"/>
              <a:t> </a:t>
            </a:r>
            <a:r>
              <a:rPr lang="en-US" altLang="en-US" i="1" dirty="0" err="1"/>
              <a:t>người</a:t>
            </a:r>
            <a:r>
              <a:rPr lang="en-US" altLang="en-US" i="1" dirty="0"/>
              <a:t> </a:t>
            </a:r>
            <a:r>
              <a:rPr lang="en-US" altLang="en-US" i="1" dirty="0" err="1"/>
              <a:t>dùng</a:t>
            </a:r>
            <a:r>
              <a:rPr lang="en-US" altLang="en-US" i="1" dirty="0"/>
              <a:t> (user mode)</a:t>
            </a:r>
            <a:r>
              <a:rPr lang="en-US" altLang="en-US" dirty="0"/>
              <a:t> </a:t>
            </a:r>
            <a:r>
              <a:rPr lang="en-US" altLang="en-US" dirty="0" err="1"/>
              <a:t>và</a:t>
            </a:r>
            <a:r>
              <a:rPr lang="en-US" altLang="en-US" dirty="0"/>
              <a:t> </a:t>
            </a:r>
            <a:r>
              <a:rPr lang="en-US" altLang="en-US" i="1" dirty="0" err="1"/>
              <a:t>chế</a:t>
            </a:r>
            <a:r>
              <a:rPr lang="en-US" altLang="en-US" i="1" dirty="0"/>
              <a:t> </a:t>
            </a:r>
            <a:r>
              <a:rPr lang="en-US" altLang="en-US" i="1" dirty="0" err="1"/>
              <a:t>độ</a:t>
            </a:r>
            <a:r>
              <a:rPr lang="en-US" altLang="en-US" i="1" dirty="0"/>
              <a:t> </a:t>
            </a:r>
            <a:r>
              <a:rPr lang="en-US" altLang="en-US" i="1" dirty="0" err="1"/>
              <a:t>hạt</a:t>
            </a:r>
            <a:r>
              <a:rPr lang="en-US" altLang="en-US" i="1" dirty="0"/>
              <a:t> </a:t>
            </a:r>
            <a:r>
              <a:rPr lang="en-US" altLang="en-US" i="1" dirty="0" err="1"/>
              <a:t>nhân</a:t>
            </a:r>
            <a:r>
              <a:rPr lang="en-US" altLang="en-US" i="1" dirty="0"/>
              <a:t> (kernel mode)</a:t>
            </a:r>
            <a:r>
              <a:rPr lang="en-US" altLang="en-US" dirty="0"/>
              <a:t>.</a:t>
            </a:r>
          </a:p>
          <a:p>
            <a:pPr lvl="1">
              <a:lnSpc>
                <a:spcPct val="120000"/>
              </a:lnSpc>
            </a:pPr>
            <a:r>
              <a:rPr lang="en-US" altLang="en-US" dirty="0" err="1"/>
              <a:t>Có</a:t>
            </a:r>
            <a:r>
              <a:rPr lang="en-US" altLang="en-US" dirty="0"/>
              <a:t> </a:t>
            </a:r>
            <a:r>
              <a:rPr lang="en-US" altLang="en-US" dirty="0" err="1"/>
              <a:t>thể</a:t>
            </a:r>
            <a:r>
              <a:rPr lang="en-US" altLang="en-US" dirty="0"/>
              <a:t> </a:t>
            </a:r>
            <a:r>
              <a:rPr lang="en-US" altLang="en-US" dirty="0" err="1"/>
              <a:t>mở</a:t>
            </a:r>
            <a:r>
              <a:rPr lang="en-US" altLang="en-US" dirty="0"/>
              <a:t> </a:t>
            </a:r>
            <a:r>
              <a:rPr lang="en-US" altLang="en-US" dirty="0" err="1"/>
              <a:t>rộng</a:t>
            </a:r>
            <a:r>
              <a:rPr lang="en-US" altLang="en-US" dirty="0"/>
              <a:t> </a:t>
            </a:r>
            <a:r>
              <a:rPr lang="en-US" altLang="en-US" dirty="0" err="1"/>
              <a:t>nhiều</a:t>
            </a:r>
            <a:r>
              <a:rPr lang="en-US" altLang="en-US" dirty="0"/>
              <a:t> </a:t>
            </a:r>
            <a:r>
              <a:rPr lang="en-US" altLang="en-US" dirty="0" err="1"/>
              <a:t>hơn</a:t>
            </a:r>
            <a:r>
              <a:rPr lang="en-US" altLang="en-US" dirty="0"/>
              <a:t> </a:t>
            </a:r>
            <a:r>
              <a:rPr lang="en-US" altLang="en-US" dirty="0" err="1"/>
              <a:t>hai</a:t>
            </a:r>
            <a:r>
              <a:rPr lang="en-US" altLang="en-US" dirty="0"/>
              <a:t> </a:t>
            </a:r>
            <a:r>
              <a:rPr lang="en-US" altLang="en-US" dirty="0" err="1"/>
              <a:t>chế</a:t>
            </a:r>
            <a:r>
              <a:rPr lang="en-US" altLang="en-US" dirty="0"/>
              <a:t> </a:t>
            </a:r>
            <a:r>
              <a:rPr lang="en-US" altLang="en-US" dirty="0" err="1"/>
              <a:t>độ</a:t>
            </a:r>
            <a:r>
              <a:rPr lang="en-US" altLang="en-US" dirty="0"/>
              <a:t>. </a:t>
            </a:r>
          </a:p>
          <a:p>
            <a:pPr>
              <a:lnSpc>
                <a:spcPct val="120000"/>
              </a:lnSpc>
            </a:pPr>
            <a:r>
              <a:rPr lang="en-US" altLang="en-US" dirty="0"/>
              <a:t>Bit </a:t>
            </a:r>
            <a:r>
              <a:rPr lang="en-US" altLang="en-US" dirty="0" err="1"/>
              <a:t>chế</a:t>
            </a:r>
            <a:r>
              <a:rPr lang="en-US" altLang="en-US" dirty="0"/>
              <a:t> </a:t>
            </a:r>
            <a:r>
              <a:rPr lang="en-US" altLang="en-US" dirty="0" err="1"/>
              <a:t>độ</a:t>
            </a:r>
            <a:r>
              <a:rPr lang="en-US" altLang="en-US" dirty="0"/>
              <a:t> </a:t>
            </a:r>
            <a:r>
              <a:rPr lang="en-US" altLang="en-US" dirty="0" err="1"/>
              <a:t>được</a:t>
            </a:r>
            <a:r>
              <a:rPr lang="en-US" altLang="en-US" dirty="0"/>
              <a:t> </a:t>
            </a:r>
            <a:r>
              <a:rPr lang="en-US" altLang="en-US" dirty="0" err="1"/>
              <a:t>thêm</a:t>
            </a:r>
            <a:r>
              <a:rPr lang="en-US" altLang="en-US" dirty="0"/>
              <a:t> </a:t>
            </a:r>
            <a:r>
              <a:rPr lang="en-US" altLang="en-US" dirty="0" err="1"/>
              <a:t>vào</a:t>
            </a:r>
            <a:r>
              <a:rPr lang="en-US" altLang="en-US" dirty="0"/>
              <a:t> </a:t>
            </a:r>
            <a:r>
              <a:rPr lang="en-US" altLang="en-US" dirty="0" err="1"/>
              <a:t>phần</a:t>
            </a:r>
            <a:r>
              <a:rPr lang="en-US" altLang="en-US" dirty="0"/>
              <a:t> </a:t>
            </a:r>
            <a:r>
              <a:rPr lang="en-US" altLang="en-US" dirty="0" err="1"/>
              <a:t>cứng</a:t>
            </a:r>
            <a:r>
              <a:rPr lang="en-US" altLang="en-US" dirty="0"/>
              <a:t>: </a:t>
            </a:r>
          </a:p>
          <a:p>
            <a:pPr lvl="1">
              <a:lnSpc>
                <a:spcPct val="120000"/>
              </a:lnSpc>
            </a:pPr>
            <a:r>
              <a:rPr lang="en-US" altLang="en-US" dirty="0" err="1"/>
              <a:t>Dùng</a:t>
            </a:r>
            <a:r>
              <a:rPr lang="en-US" altLang="en-US" dirty="0"/>
              <a:t> </a:t>
            </a:r>
            <a:r>
              <a:rPr lang="en-US" altLang="en-US" dirty="0" err="1"/>
              <a:t>để</a:t>
            </a:r>
            <a:r>
              <a:rPr lang="en-US" altLang="en-US" dirty="0"/>
              <a:t> </a:t>
            </a:r>
            <a:r>
              <a:rPr lang="en-US" altLang="en-US" dirty="0" err="1"/>
              <a:t>phân</a:t>
            </a:r>
            <a:r>
              <a:rPr lang="en-US" altLang="en-US" dirty="0"/>
              <a:t> </a:t>
            </a:r>
            <a:r>
              <a:rPr lang="en-US" altLang="en-US" dirty="0" err="1"/>
              <a:t>biệt</a:t>
            </a:r>
            <a:r>
              <a:rPr lang="en-US" altLang="en-US" dirty="0"/>
              <a:t> </a:t>
            </a:r>
            <a:r>
              <a:rPr lang="en-US" altLang="en-US" dirty="0" err="1"/>
              <a:t>khi</a:t>
            </a:r>
            <a:r>
              <a:rPr lang="en-US" altLang="en-US" dirty="0"/>
              <a:t> </a:t>
            </a:r>
            <a:r>
              <a:rPr lang="en-US" altLang="en-US" dirty="0" err="1"/>
              <a:t>nào</a:t>
            </a:r>
            <a:r>
              <a:rPr lang="en-US" altLang="en-US" dirty="0"/>
              <a:t> </a:t>
            </a:r>
            <a:r>
              <a:rPr lang="en-US" altLang="en-US" dirty="0" err="1"/>
              <a:t>thì</a:t>
            </a:r>
            <a:r>
              <a:rPr lang="en-US" altLang="en-US" dirty="0"/>
              <a:t> </a:t>
            </a:r>
            <a:r>
              <a:rPr lang="en-US" altLang="en-US" dirty="0" err="1"/>
              <a:t>hệ</a:t>
            </a:r>
            <a:r>
              <a:rPr lang="en-US" altLang="en-US" dirty="0"/>
              <a:t> </a:t>
            </a:r>
            <a:r>
              <a:rPr lang="en-US" altLang="en-US" dirty="0" err="1"/>
              <a:t>thống</a:t>
            </a:r>
            <a:r>
              <a:rPr lang="en-US" altLang="en-US" dirty="0"/>
              <a:t> </a:t>
            </a:r>
            <a:r>
              <a:rPr lang="en-US" altLang="en-US" dirty="0" err="1"/>
              <a:t>đang</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err="1"/>
              <a:t>mã</a:t>
            </a:r>
            <a:r>
              <a:rPr lang="en-US" altLang="en-US" dirty="0"/>
              <a:t> </a:t>
            </a:r>
            <a:r>
              <a:rPr lang="en-US" altLang="en-US" dirty="0" err="1"/>
              <a:t>người</a:t>
            </a:r>
            <a:r>
              <a:rPr lang="en-US" altLang="en-US" dirty="0"/>
              <a:t> </a:t>
            </a:r>
            <a:r>
              <a:rPr lang="en-US" altLang="en-US" dirty="0" err="1"/>
              <a:t>dùng</a:t>
            </a:r>
            <a:r>
              <a:rPr lang="en-US" altLang="en-US" dirty="0"/>
              <a:t> hay </a:t>
            </a:r>
            <a:r>
              <a:rPr lang="en-US" altLang="en-US" dirty="0" err="1"/>
              <a:t>mã</a:t>
            </a:r>
            <a:r>
              <a:rPr lang="en-US" altLang="en-US" dirty="0"/>
              <a:t> </a:t>
            </a:r>
            <a:r>
              <a:rPr lang="en-US" altLang="en-US" dirty="0" err="1"/>
              <a:t>hạt</a:t>
            </a:r>
            <a:r>
              <a:rPr lang="en-US" altLang="en-US" dirty="0"/>
              <a:t> </a:t>
            </a:r>
            <a:r>
              <a:rPr lang="en-US" altLang="en-US" dirty="0" err="1"/>
              <a:t>nhân</a:t>
            </a:r>
            <a:r>
              <a:rPr lang="en-US" altLang="en-US" dirty="0"/>
              <a:t>. </a:t>
            </a:r>
          </a:p>
          <a:p>
            <a:pPr lvl="1">
              <a:lnSpc>
                <a:spcPct val="120000"/>
              </a:lnSpc>
            </a:pPr>
            <a:r>
              <a:rPr lang="en-US" altLang="en-US" dirty="0"/>
              <a:t>Khi </a:t>
            </a:r>
            <a:r>
              <a:rPr lang="en-US" altLang="en-US" dirty="0" err="1"/>
              <a:t>một</a:t>
            </a:r>
            <a:r>
              <a:rPr lang="en-US" altLang="en-US" dirty="0"/>
              <a:t> </a:t>
            </a:r>
            <a:r>
              <a:rPr lang="en-US" altLang="en-US" dirty="0" err="1"/>
              <a:t>ứng</a:t>
            </a:r>
            <a:r>
              <a:rPr lang="en-US" altLang="en-US" dirty="0"/>
              <a:t> </a:t>
            </a:r>
            <a:r>
              <a:rPr lang="en-US" altLang="en-US" dirty="0" err="1"/>
              <a:t>dụng</a:t>
            </a:r>
            <a:r>
              <a:rPr lang="en-US" altLang="en-US" dirty="0"/>
              <a:t> </a:t>
            </a:r>
            <a:r>
              <a:rPr lang="en-US" altLang="en-US" dirty="0" err="1"/>
              <a:t>của</a:t>
            </a:r>
            <a:r>
              <a:rPr lang="en-US" altLang="en-US" dirty="0"/>
              <a:t> </a:t>
            </a:r>
            <a:r>
              <a:rPr lang="en-US" altLang="en-US" dirty="0" err="1"/>
              <a:t>người</a:t>
            </a:r>
            <a:r>
              <a:rPr lang="en-US" altLang="en-US" dirty="0"/>
              <a:t> </a:t>
            </a:r>
            <a:r>
              <a:rPr lang="en-US" altLang="en-US" dirty="0" err="1"/>
              <a:t>dùng</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a:sym typeface="Wingdings 3" panose="05040102010807070707" pitchFamily="18" charset="2"/>
              </a:rPr>
              <a:t> </a:t>
            </a:r>
            <a:r>
              <a:rPr lang="en-US" altLang="en-US" dirty="0">
                <a:sym typeface="Wingdings" panose="05000000000000000000" pitchFamily="2" charset="2"/>
              </a:rPr>
              <a:t>bit </a:t>
            </a:r>
            <a:r>
              <a:rPr lang="en-US" altLang="en-US" dirty="0" err="1">
                <a:sym typeface="Wingdings" panose="05000000000000000000" pitchFamily="2" charset="2"/>
              </a:rPr>
              <a:t>chế</a:t>
            </a:r>
            <a:r>
              <a:rPr lang="en-US" altLang="en-US" dirty="0">
                <a:sym typeface="Wingdings" panose="05000000000000000000" pitchFamily="2" charset="2"/>
              </a:rPr>
              <a:t> </a:t>
            </a:r>
            <a:r>
              <a:rPr lang="en-US" altLang="en-US" dirty="0" err="1">
                <a:sym typeface="Wingdings" panose="05000000000000000000" pitchFamily="2" charset="2"/>
              </a:rPr>
              <a:t>độ</a:t>
            </a:r>
            <a:r>
              <a:rPr lang="en-US" altLang="en-US" dirty="0">
                <a:sym typeface="Wingdings" panose="05000000000000000000" pitchFamily="2" charset="2"/>
              </a:rPr>
              <a:t> </a:t>
            </a:r>
            <a:r>
              <a:rPr lang="en-US" altLang="en-US" dirty="0" err="1">
                <a:sym typeface="Wingdings" panose="05000000000000000000" pitchFamily="2" charset="2"/>
              </a:rPr>
              <a:t>là</a:t>
            </a:r>
            <a:r>
              <a:rPr lang="en-US" altLang="en-US" dirty="0">
                <a:sym typeface="Wingdings" panose="05000000000000000000" pitchFamily="2" charset="2"/>
              </a:rPr>
              <a:t>  “</a:t>
            </a:r>
            <a:r>
              <a:rPr lang="en-US" altLang="en-US" dirty="0" err="1">
                <a:sym typeface="Wingdings" panose="05000000000000000000" pitchFamily="2" charset="2"/>
              </a:rPr>
              <a:t>người</a:t>
            </a:r>
            <a:r>
              <a:rPr lang="en-US" altLang="en-US" dirty="0">
                <a:sym typeface="Wingdings" panose="05000000000000000000" pitchFamily="2" charset="2"/>
              </a:rPr>
              <a:t> </a:t>
            </a:r>
            <a:r>
              <a:rPr lang="en-US" altLang="en-US" dirty="0" err="1">
                <a:sym typeface="Wingdings" panose="05000000000000000000" pitchFamily="2" charset="2"/>
              </a:rPr>
              <a:t>dùng</a:t>
            </a:r>
            <a:r>
              <a:rPr lang="en-US" altLang="en-US" dirty="0">
                <a:sym typeface="Wingdings" panose="05000000000000000000" pitchFamily="2" charset="2"/>
              </a:rPr>
              <a:t>” (1).</a:t>
            </a:r>
          </a:p>
          <a:p>
            <a:pPr lvl="1">
              <a:lnSpc>
                <a:spcPct val="120000"/>
              </a:lnSpc>
            </a:pPr>
            <a:r>
              <a:rPr lang="en-US" altLang="en-US" dirty="0"/>
              <a:t>Khi </a:t>
            </a:r>
            <a:r>
              <a:rPr lang="en-US" altLang="en-US" dirty="0" err="1"/>
              <a:t>mã</a:t>
            </a:r>
            <a:r>
              <a:rPr lang="en-US" altLang="en-US" dirty="0"/>
              <a:t> </a:t>
            </a:r>
            <a:r>
              <a:rPr lang="en-US" altLang="en-US" dirty="0" err="1"/>
              <a:t>trong</a:t>
            </a:r>
            <a:r>
              <a:rPr lang="en-US" altLang="en-US" dirty="0"/>
              <a:t> </a:t>
            </a:r>
            <a:r>
              <a:rPr lang="en-US" altLang="en-US" dirty="0" err="1"/>
              <a:t>hạt</a:t>
            </a:r>
            <a:r>
              <a:rPr lang="en-US" altLang="en-US" dirty="0"/>
              <a:t> </a:t>
            </a:r>
            <a:r>
              <a:rPr lang="en-US" altLang="en-US" dirty="0" err="1"/>
              <a:t>nhân</a:t>
            </a:r>
            <a:r>
              <a:rPr lang="en-US" altLang="en-US" dirty="0"/>
              <a:t> </a:t>
            </a:r>
            <a:r>
              <a:rPr lang="en-US" altLang="en-US" dirty="0" err="1"/>
              <a:t>thực</a:t>
            </a:r>
            <a:r>
              <a:rPr lang="en-US" altLang="en-US" dirty="0"/>
              <a:t> </a:t>
            </a:r>
            <a:r>
              <a:rPr lang="en-US" altLang="en-US" dirty="0" err="1"/>
              <a:t>thi</a:t>
            </a:r>
            <a:r>
              <a:rPr lang="en-US" altLang="en-US" dirty="0"/>
              <a:t> </a:t>
            </a:r>
            <a:r>
              <a:rPr lang="en-US" altLang="en-US" dirty="0">
                <a:sym typeface="Wingdings 3" panose="05040102010807070707" pitchFamily="18" charset="2"/>
              </a:rPr>
              <a:t> </a:t>
            </a:r>
            <a:r>
              <a:rPr lang="en-US" altLang="en-US" dirty="0">
                <a:sym typeface="Wingdings" panose="05000000000000000000" pitchFamily="2" charset="2"/>
              </a:rPr>
              <a:t>bit </a:t>
            </a:r>
            <a:r>
              <a:rPr lang="en-US" altLang="en-US" dirty="0" err="1">
                <a:sym typeface="Wingdings" panose="05000000000000000000" pitchFamily="2" charset="2"/>
              </a:rPr>
              <a:t>chế</a:t>
            </a:r>
            <a:r>
              <a:rPr lang="en-US" altLang="en-US" dirty="0">
                <a:sym typeface="Wingdings" panose="05000000000000000000" pitchFamily="2" charset="2"/>
              </a:rPr>
              <a:t> </a:t>
            </a:r>
            <a:r>
              <a:rPr lang="en-US" altLang="en-US" dirty="0" err="1">
                <a:sym typeface="Wingdings" panose="05000000000000000000" pitchFamily="2" charset="2"/>
              </a:rPr>
              <a:t>độ</a:t>
            </a:r>
            <a:r>
              <a:rPr lang="en-US" altLang="en-US" dirty="0">
                <a:sym typeface="Wingdings" panose="05000000000000000000" pitchFamily="2" charset="2"/>
              </a:rPr>
              <a:t> </a:t>
            </a:r>
            <a:r>
              <a:rPr lang="en-US" altLang="en-US" dirty="0" err="1">
                <a:sym typeface="Wingdings" panose="05000000000000000000" pitchFamily="2" charset="2"/>
              </a:rPr>
              <a:t>là</a:t>
            </a:r>
            <a:r>
              <a:rPr lang="en-US" altLang="en-US" dirty="0">
                <a:sym typeface="Wingdings" panose="05000000000000000000" pitchFamily="2" charset="2"/>
              </a:rPr>
              <a:t> “</a:t>
            </a:r>
            <a:r>
              <a:rPr lang="en-US" altLang="en-US" dirty="0" err="1">
                <a:sym typeface="Wingdings" panose="05000000000000000000" pitchFamily="2" charset="2"/>
              </a:rPr>
              <a:t>hạt</a:t>
            </a:r>
            <a:r>
              <a:rPr lang="en-US" altLang="en-US" dirty="0">
                <a:sym typeface="Wingdings" panose="05000000000000000000" pitchFamily="2" charset="2"/>
              </a:rPr>
              <a:t> </a:t>
            </a:r>
            <a:r>
              <a:rPr lang="en-US" altLang="en-US" dirty="0" err="1">
                <a:sym typeface="Wingdings" panose="05000000000000000000" pitchFamily="2" charset="2"/>
              </a:rPr>
              <a:t>nhân</a:t>
            </a:r>
            <a:r>
              <a:rPr lang="en-US" altLang="en-US" dirty="0">
                <a:sym typeface="Wingdings" panose="05000000000000000000" pitchFamily="2" charset="2"/>
              </a:rPr>
              <a:t>” (0).</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47</a:t>
            </a:fld>
            <a:endParaRPr kumimoji="1" lang="ja-JP" altLang="en-US"/>
          </a:p>
        </p:txBody>
      </p:sp>
    </p:spTree>
    <p:extLst>
      <p:ext uri="{BB962C8B-B14F-4D97-AF65-F5344CB8AC3E}">
        <p14:creationId xmlns:p14="http://schemas.microsoft.com/office/powerpoint/2010/main" val="2145599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a:t>4.3. </a:t>
            </a:r>
            <a:r>
              <a:rPr lang="en-US" altLang="ja-JP" dirty="0" err="1"/>
              <a:t>Các</a:t>
            </a:r>
            <a:r>
              <a:rPr lang="en-US" altLang="ja-JP" dirty="0"/>
              <a:t> </a:t>
            </a:r>
            <a:r>
              <a:rPr lang="en-US" altLang="ja-JP" dirty="0" err="1"/>
              <a:t>chế</a:t>
            </a:r>
            <a:r>
              <a:rPr lang="en-US" altLang="ja-JP" dirty="0"/>
              <a:t> </a:t>
            </a:r>
            <a:r>
              <a:rPr lang="en-US" altLang="ja-JP" dirty="0" err="1"/>
              <a:t>độ</a:t>
            </a:r>
            <a:r>
              <a:rPr lang="en-US" altLang="ja-JP" dirty="0"/>
              <a:t> </a:t>
            </a:r>
            <a:r>
              <a:rPr lang="en-US" altLang="ja-JP" dirty="0" err="1"/>
              <a:t>hoạt</a:t>
            </a:r>
            <a:r>
              <a:rPr lang="en-US" altLang="ja-JP" dirty="0"/>
              <a:t> </a:t>
            </a:r>
            <a:r>
              <a:rPr lang="en-US" altLang="ja-JP" dirty="0" err="1"/>
              <a:t>động</a:t>
            </a:r>
            <a:endParaRPr lang="en-US" dirty="0"/>
          </a:p>
        </p:txBody>
      </p:sp>
      <p:sp>
        <p:nvSpPr>
          <p:cNvPr id="3" name="Content Placeholder 2"/>
          <p:cNvSpPr>
            <a:spLocks noGrp="1"/>
          </p:cNvSpPr>
          <p:nvPr>
            <p:ph idx="1"/>
          </p:nvPr>
        </p:nvSpPr>
        <p:spPr/>
        <p:txBody>
          <a:bodyPr/>
          <a:lstStyle/>
          <a:p>
            <a:pPr>
              <a:lnSpc>
                <a:spcPct val="120000"/>
              </a:lnSpc>
            </a:pPr>
            <a:r>
              <a:rPr lang="en-US" altLang="en-US" dirty="0" err="1"/>
              <a:t>Một</a:t>
            </a:r>
            <a:r>
              <a:rPr lang="en-US" altLang="en-US" dirty="0"/>
              <a:t> </a:t>
            </a:r>
            <a:r>
              <a:rPr lang="en-US" altLang="en-US" dirty="0" err="1"/>
              <a:t>số</a:t>
            </a:r>
            <a:r>
              <a:rPr lang="en-US" altLang="en-US" dirty="0"/>
              <a:t> </a:t>
            </a:r>
            <a:r>
              <a:rPr lang="en-US" altLang="en-US" dirty="0" err="1"/>
              <a:t>lệnh</a:t>
            </a:r>
            <a:r>
              <a:rPr lang="en-US" altLang="en-US" dirty="0"/>
              <a:t> </a:t>
            </a:r>
            <a:r>
              <a:rPr lang="en-US" altLang="en-US" dirty="0" err="1"/>
              <a:t>được</a:t>
            </a:r>
            <a:r>
              <a:rPr lang="en-US" altLang="en-US" dirty="0"/>
              <a:t> </a:t>
            </a:r>
            <a:r>
              <a:rPr lang="en-US" altLang="en-US" dirty="0" err="1"/>
              <a:t>thiết</a:t>
            </a:r>
            <a:r>
              <a:rPr lang="en-US" altLang="en-US" dirty="0"/>
              <a:t> </a:t>
            </a:r>
            <a:r>
              <a:rPr lang="en-US" altLang="en-US" dirty="0" err="1"/>
              <a:t>kế</a:t>
            </a:r>
            <a:r>
              <a:rPr lang="en-US" altLang="en-US" dirty="0"/>
              <a:t> </a:t>
            </a:r>
            <a:r>
              <a:rPr lang="en-US" altLang="en-US" dirty="0" err="1"/>
              <a:t>riêng</a:t>
            </a:r>
            <a:r>
              <a:rPr lang="en-US" altLang="en-US" dirty="0"/>
              <a:t> </a:t>
            </a:r>
            <a:r>
              <a:rPr lang="en-US" altLang="en-US" dirty="0" err="1"/>
              <a:t>như</a:t>
            </a:r>
            <a:r>
              <a:rPr lang="en-US" altLang="en-US" dirty="0"/>
              <a:t> </a:t>
            </a:r>
            <a:r>
              <a:rPr lang="en-US" altLang="en-US" dirty="0" err="1"/>
              <a:t>đặc</a:t>
            </a:r>
            <a:r>
              <a:rPr lang="en-US" altLang="en-US" dirty="0"/>
              <a:t> </a:t>
            </a:r>
            <a:r>
              <a:rPr lang="en-US" altLang="en-US" dirty="0" err="1"/>
              <a:t>quyền</a:t>
            </a:r>
            <a:r>
              <a:rPr lang="en-US" altLang="en-US" dirty="0"/>
              <a:t> (privileged), </a:t>
            </a:r>
            <a:r>
              <a:rPr lang="en-US" altLang="en-US" dirty="0" err="1"/>
              <a:t>các</a:t>
            </a:r>
            <a:r>
              <a:rPr lang="en-US" altLang="en-US" dirty="0"/>
              <a:t> </a:t>
            </a:r>
            <a:r>
              <a:rPr lang="en-US" altLang="en-US" dirty="0" err="1"/>
              <a:t>lệnh</a:t>
            </a:r>
            <a:r>
              <a:rPr lang="en-US" altLang="en-US" dirty="0"/>
              <a:t> </a:t>
            </a:r>
            <a:r>
              <a:rPr lang="en-US" altLang="en-US" dirty="0" err="1"/>
              <a:t>này</a:t>
            </a:r>
            <a:r>
              <a:rPr lang="en-US" altLang="en-US" dirty="0"/>
              <a:t> </a:t>
            </a:r>
            <a:r>
              <a:rPr lang="en-US" altLang="en-US" dirty="0" err="1"/>
              <a:t>chỉ</a:t>
            </a:r>
            <a:r>
              <a:rPr lang="en-US" altLang="en-US" dirty="0"/>
              <a:t> </a:t>
            </a:r>
            <a:r>
              <a:rPr lang="en-US" altLang="en-US" dirty="0" err="1"/>
              <a:t>thực</a:t>
            </a:r>
            <a:r>
              <a:rPr lang="en-US" altLang="en-US" dirty="0"/>
              <a:t> </a:t>
            </a:r>
            <a:r>
              <a:rPr lang="en-US" altLang="en-US" dirty="0" err="1"/>
              <a:t>thi</a:t>
            </a:r>
            <a:r>
              <a:rPr lang="en-US" altLang="en-US" dirty="0"/>
              <a:t> ở </a:t>
            </a:r>
            <a:r>
              <a:rPr lang="en-US" altLang="en-US" dirty="0" err="1"/>
              <a:t>chế</a:t>
            </a:r>
            <a:r>
              <a:rPr lang="en-US" altLang="en-US" dirty="0"/>
              <a:t> </a:t>
            </a:r>
            <a:r>
              <a:rPr lang="en-US" altLang="en-US" dirty="0" err="1"/>
              <a:t>độ</a:t>
            </a:r>
            <a:r>
              <a:rPr lang="en-US" altLang="en-US" dirty="0"/>
              <a:t> </a:t>
            </a:r>
            <a:r>
              <a:rPr lang="en-US" altLang="en-US" dirty="0" err="1"/>
              <a:t>hạt</a:t>
            </a:r>
            <a:r>
              <a:rPr lang="en-US" altLang="en-US" dirty="0"/>
              <a:t> </a:t>
            </a:r>
            <a:r>
              <a:rPr lang="en-US" altLang="en-US" dirty="0" err="1"/>
              <a:t>nhân</a:t>
            </a:r>
            <a:r>
              <a:rPr lang="en-US" altLang="en-US" dirty="0"/>
              <a:t>.</a:t>
            </a:r>
            <a:endParaRPr lang="en-US" altLang="en-US" dirty="0">
              <a:ea typeface="ＭＳ Ｐゴシック" panose="020B0600070205080204" pitchFamily="34" charset="-128"/>
            </a:endParaRPr>
          </a:p>
          <a:p>
            <a:pPr>
              <a:lnSpc>
                <a:spcPct val="120000"/>
              </a:lnSpc>
            </a:pPr>
            <a:r>
              <a:rPr lang="en-US" altLang="en-US" dirty="0" err="1">
                <a:ea typeface="ＭＳ Ｐゴシック" panose="020B0600070205080204" pitchFamily="34" charset="-128"/>
              </a:rPr>
              <a:t>Ví</a:t>
            </a:r>
            <a:r>
              <a:rPr lang="en-US" altLang="en-US" dirty="0">
                <a:ea typeface="ＭＳ Ｐゴシック" panose="020B0600070205080204" pitchFamily="34" charset="-128"/>
              </a:rPr>
              <a:t> </a:t>
            </a:r>
            <a:r>
              <a:rPr lang="en-US" altLang="en-US" dirty="0" err="1">
                <a:ea typeface="ＭＳ Ｐゴシック" panose="020B0600070205080204" pitchFamily="34" charset="-128"/>
              </a:rPr>
              <a:t>dụ</a:t>
            </a:r>
            <a:r>
              <a:rPr lang="en-US" altLang="en-US" dirty="0">
                <a:ea typeface="ＭＳ Ｐゴシック" panose="020B0600070205080204" pitchFamily="34" charset="-128"/>
              </a:rPr>
              <a:t> </a:t>
            </a:r>
            <a:r>
              <a:rPr lang="en-US" altLang="en-US" dirty="0" err="1">
                <a:ea typeface="ＭＳ Ｐゴシック" panose="020B0600070205080204" pitchFamily="34" charset="-128"/>
              </a:rPr>
              <a:t>chuyển</a:t>
            </a:r>
            <a:r>
              <a:rPr lang="en-US" altLang="en-US" dirty="0">
                <a:ea typeface="ＭＳ Ｐゴシック" panose="020B0600070205080204" pitchFamily="34" charset="-128"/>
              </a:rPr>
              <a:t> </a:t>
            </a:r>
            <a:r>
              <a:rPr lang="en-US" altLang="en-US" dirty="0" err="1">
                <a:ea typeface="ＭＳ Ｐゴシック" panose="020B0600070205080204" pitchFamily="34" charset="-128"/>
              </a:rPr>
              <a:t>từ</a:t>
            </a:r>
            <a:r>
              <a:rPr lang="en-US" altLang="en-US" dirty="0">
                <a:ea typeface="ＭＳ Ｐゴシック" panose="020B0600070205080204" pitchFamily="34" charset="-128"/>
              </a:rPr>
              <a:t> </a:t>
            </a:r>
            <a:r>
              <a:rPr lang="en-US" altLang="en-US" dirty="0" err="1">
                <a:ea typeface="ＭＳ Ｐゴシック" panose="020B0600070205080204" pitchFamily="34" charset="-128"/>
              </a:rPr>
              <a:t>chế</a:t>
            </a:r>
            <a:r>
              <a:rPr lang="en-US" altLang="en-US" dirty="0">
                <a:ea typeface="ＭＳ Ｐゴシック" panose="020B0600070205080204" pitchFamily="34" charset="-128"/>
              </a:rPr>
              <a:t> </a:t>
            </a:r>
            <a:r>
              <a:rPr lang="en-US" altLang="en-US" dirty="0" err="1">
                <a:ea typeface="ＭＳ Ｐゴシック" panose="020B0600070205080204" pitchFamily="34" charset="-128"/>
              </a:rPr>
              <a:t>độ</a:t>
            </a:r>
            <a:r>
              <a:rPr lang="en-US" altLang="en-US" dirty="0">
                <a:ea typeface="ＭＳ Ｐゴシック" panose="020B0600070205080204" pitchFamily="34" charset="-128"/>
              </a:rPr>
              <a:t> </a:t>
            </a:r>
            <a:r>
              <a:rPr lang="en-US" altLang="en-US" dirty="0" err="1">
                <a:ea typeface="ＭＳ Ｐゴシック" panose="020B0600070205080204" pitchFamily="34" charset="-128"/>
              </a:rPr>
              <a:t>người</a:t>
            </a:r>
            <a:r>
              <a:rPr lang="en-US" altLang="en-US" dirty="0">
                <a:ea typeface="ＭＳ Ｐゴシック" panose="020B0600070205080204" pitchFamily="34" charset="-128"/>
              </a:rPr>
              <a:t> </a:t>
            </a:r>
            <a:r>
              <a:rPr lang="en-US" altLang="en-US" dirty="0" err="1">
                <a:ea typeface="ＭＳ Ｐゴシック" panose="020B0600070205080204" pitchFamily="34" charset="-128"/>
              </a:rPr>
              <a:t>dùng</a:t>
            </a:r>
            <a:r>
              <a:rPr lang="en-US" altLang="en-US" dirty="0">
                <a:ea typeface="ＭＳ Ｐゴシック" panose="020B0600070205080204" pitchFamily="34" charset="-128"/>
              </a:rPr>
              <a:t> sang </a:t>
            </a:r>
            <a:r>
              <a:rPr lang="en-US" altLang="en-US" dirty="0" err="1">
                <a:ea typeface="ＭＳ Ｐゴシック" panose="020B0600070205080204" pitchFamily="34" charset="-128"/>
              </a:rPr>
              <a:t>chế</a:t>
            </a:r>
            <a:r>
              <a:rPr lang="en-US" altLang="en-US" dirty="0">
                <a:ea typeface="ＭＳ Ｐゴシック" panose="020B0600070205080204" pitchFamily="34" charset="-128"/>
              </a:rPr>
              <a:t> </a:t>
            </a:r>
            <a:r>
              <a:rPr lang="en-US" altLang="en-US" dirty="0" err="1">
                <a:ea typeface="ＭＳ Ｐゴシック" panose="020B0600070205080204" pitchFamily="34" charset="-128"/>
              </a:rPr>
              <a:t>độ</a:t>
            </a:r>
            <a:r>
              <a:rPr lang="en-US" altLang="en-US" dirty="0">
                <a:ea typeface="ＭＳ Ｐゴシック" panose="020B0600070205080204" pitchFamily="34" charset="-128"/>
              </a:rPr>
              <a:t> </a:t>
            </a:r>
            <a:r>
              <a:rPr lang="en-US" altLang="en-US" dirty="0" err="1">
                <a:ea typeface="ＭＳ Ｐゴシック" panose="020B0600070205080204" pitchFamily="34" charset="-128"/>
              </a:rPr>
              <a:t>hạt</a:t>
            </a:r>
            <a:r>
              <a:rPr lang="en-US" altLang="en-US" dirty="0">
                <a:ea typeface="ＭＳ Ｐゴシック" panose="020B0600070205080204" pitchFamily="34" charset="-128"/>
              </a:rPr>
              <a:t> </a:t>
            </a:r>
            <a:r>
              <a:rPr lang="en-US" altLang="en-US" dirty="0" err="1">
                <a:ea typeface="ＭＳ Ｐゴシック" panose="020B0600070205080204" pitchFamily="34" charset="-128"/>
              </a:rPr>
              <a:t>nhân</a:t>
            </a:r>
            <a:r>
              <a:rPr lang="en-US" altLang="en-US" dirty="0">
                <a:ea typeface="ＭＳ Ｐゴシック" panose="020B0600070205080204" pitchFamily="34" charset="-128"/>
              </a:rPr>
              <a:t>:</a:t>
            </a:r>
          </a:p>
          <a:p>
            <a:endParaRPr lang="vi-VN" altLang="en-US" dirty="0">
              <a:ea typeface="ＭＳ Ｐゴシック" panose="020B0600070205080204" pitchFamily="34" charset="-128"/>
            </a:endParaRPr>
          </a:p>
        </p:txBody>
      </p:sp>
      <p:sp>
        <p:nvSpPr>
          <p:cNvPr id="6" name="Footer Placeholder 5"/>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48</a:t>
            </a:fld>
            <a:endParaRPr kumimoji="1" lang="ja-JP" altLang="en-US"/>
          </a:p>
        </p:txBody>
      </p:sp>
      <p:pic>
        <p:nvPicPr>
          <p:cNvPr id="7" name="Picture 6">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8576" y="304800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789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0AEC2A-90F4-A026-FD4B-E8A2AFF348F0}"/>
              </a:ext>
            </a:extLst>
          </p:cNvPr>
          <p:cNvSpPr>
            <a:spLocks noGrp="1"/>
          </p:cNvSpPr>
          <p:nvPr>
            <p:ph type="body" sz="quarter" idx="13"/>
          </p:nvPr>
        </p:nvSpPr>
        <p:spPr/>
        <p:txBody>
          <a:bodyPr>
            <a:normAutofit/>
          </a:bodyPr>
          <a:lstStyle/>
          <a:p>
            <a:r>
              <a:rPr lang="en-US" sz="4000" dirty="0"/>
              <a:t>LỊCH SỬ PHÁT TRIỂN HỆ ĐIỀU HÀNH</a:t>
            </a:r>
          </a:p>
        </p:txBody>
      </p:sp>
      <p:sp>
        <p:nvSpPr>
          <p:cNvPr id="4" name="Text Placeholder 3">
            <a:extLst>
              <a:ext uri="{FF2B5EF4-FFF2-40B4-BE49-F238E27FC236}">
                <a16:creationId xmlns:a16="http://schemas.microsoft.com/office/drawing/2014/main" id="{CE341A12-F425-6AD9-0F24-4D5A95FBAFFC}"/>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A0693CCB-9661-9309-D0B9-B9B14EFB8638}"/>
              </a:ext>
            </a:extLst>
          </p:cNvPr>
          <p:cNvSpPr>
            <a:spLocks noGrp="1"/>
          </p:cNvSpPr>
          <p:nvPr>
            <p:ph type="body" sz="quarter" idx="16"/>
          </p:nvPr>
        </p:nvSpPr>
        <p:spPr/>
        <p:txBody>
          <a:bodyPr>
            <a:normAutofit lnSpcReduction="10000"/>
          </a:bodyPr>
          <a:lstStyle/>
          <a:p>
            <a:r>
              <a:rPr lang="en-US" dirty="0"/>
              <a:t>05.</a:t>
            </a:r>
          </a:p>
        </p:txBody>
      </p:sp>
      <p:sp>
        <p:nvSpPr>
          <p:cNvPr id="7" name="Footer Placeholder 6">
            <a:extLst>
              <a:ext uri="{FF2B5EF4-FFF2-40B4-BE49-F238E27FC236}">
                <a16:creationId xmlns:a16="http://schemas.microsoft.com/office/drawing/2014/main" id="{A2A4D80F-0F26-540A-520C-086D74A7D0E2}"/>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84B78B6D-5AB0-7D3B-7E82-17B7636A4B92}"/>
              </a:ext>
            </a:extLst>
          </p:cNvPr>
          <p:cNvSpPr>
            <a:spLocks noGrp="1"/>
          </p:cNvSpPr>
          <p:nvPr>
            <p:ph type="sldNum" sz="quarter" idx="12"/>
          </p:nvPr>
        </p:nvSpPr>
        <p:spPr/>
        <p:txBody>
          <a:bodyPr/>
          <a:lstStyle/>
          <a:p>
            <a:fld id="{800C8475-47C1-49C9-BEE5-594F8CF4D71F}" type="slidenum">
              <a:rPr kumimoji="1" lang="ja-JP" altLang="en-US" smtClean="0"/>
              <a:pPr/>
              <a:t>49</a:t>
            </a:fld>
            <a:endParaRPr kumimoji="1" lang="ja-JP" altLang="en-US"/>
          </a:p>
        </p:txBody>
      </p:sp>
      <p:sp>
        <p:nvSpPr>
          <p:cNvPr id="9" name="Text Placeholder 8">
            <a:extLst>
              <a:ext uri="{FF2B5EF4-FFF2-40B4-BE49-F238E27FC236}">
                <a16:creationId xmlns:a16="http://schemas.microsoft.com/office/drawing/2014/main" id="{15535CF6-5372-A295-0B92-8B555FFC660B}"/>
              </a:ext>
            </a:extLst>
          </p:cNvPr>
          <p:cNvSpPr>
            <a:spLocks noGrp="1"/>
          </p:cNvSpPr>
          <p:nvPr>
            <p:ph type="body" sz="quarter" idx="14"/>
          </p:nvPr>
        </p:nvSpPr>
        <p:spPr/>
        <p:txBody>
          <a:bodyPr/>
          <a:lstStyle/>
          <a:p>
            <a:r>
              <a:rPr lang="en-US" dirty="0"/>
              <a:t>5.1 </a:t>
            </a:r>
            <a:r>
              <a:rPr lang="en-US" dirty="0" err="1"/>
              <a:t>Lịch</a:t>
            </a:r>
            <a:r>
              <a:rPr lang="en-US" dirty="0"/>
              <a:t> </a:t>
            </a:r>
            <a:r>
              <a:rPr lang="en-US" dirty="0" err="1"/>
              <a:t>sử</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đọc</a:t>
            </a:r>
            <a:r>
              <a:rPr lang="en-US" dirty="0"/>
              <a:t> </a:t>
            </a:r>
            <a:r>
              <a:rPr lang="en-US" dirty="0" err="1"/>
              <a:t>thêm</a:t>
            </a:r>
            <a:r>
              <a:rPr lang="en-US" dirty="0"/>
              <a:t>)</a:t>
            </a:r>
          </a:p>
        </p:txBody>
      </p:sp>
    </p:spTree>
    <p:extLst>
      <p:ext uri="{BB962C8B-B14F-4D97-AF65-F5344CB8AC3E}">
        <p14:creationId xmlns:p14="http://schemas.microsoft.com/office/powerpoint/2010/main" val="192019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1.1. </a:t>
            </a:r>
            <a:r>
              <a:rPr lang="en-US" altLang="ja-JP" dirty="0" err="1"/>
              <a:t>Tổng</a:t>
            </a:r>
            <a:r>
              <a:rPr lang="en-US" altLang="ja-JP" dirty="0"/>
              <a:t> </a:t>
            </a:r>
            <a:r>
              <a:rPr lang="en-US" altLang="ja-JP" dirty="0" err="1"/>
              <a:t>quan</a:t>
            </a:r>
            <a:endParaRPr kumimoji="1" lang="ja-JP" altLang="en-US" dirty="0"/>
          </a:p>
        </p:txBody>
      </p:sp>
      <p:sp>
        <p:nvSpPr>
          <p:cNvPr id="3" name="コンテンツ プレースホルダ 2"/>
          <p:cNvSpPr>
            <a:spLocks noGrp="1"/>
          </p:cNvSpPr>
          <p:nvPr>
            <p:ph idx="1"/>
          </p:nvPr>
        </p:nvSpPr>
        <p:spPr>
          <a:xfrm>
            <a:off x="774145" y="1412776"/>
            <a:ext cx="7357031" cy="4824536"/>
          </a:xfrm>
        </p:spPr>
        <p:txBody>
          <a:bodyPr>
            <a:normAutofit/>
          </a:bodyPr>
          <a:lstStyle/>
          <a:p>
            <a:r>
              <a:rPr lang="vi-VN" altLang="ja-JP" b="1" dirty="0">
                <a:gradFill flip="none" rotWithShape="1">
                  <a:gsLst>
                    <a:gs pos="0">
                      <a:srgbClr val="0072FF"/>
                    </a:gs>
                    <a:gs pos="100000">
                      <a:srgbClr val="00C6FF"/>
                    </a:gs>
                  </a:gsLst>
                  <a:lin ang="2700000" scaled="1"/>
                  <a:tileRect/>
                </a:gradFill>
                <a:effectLst>
                  <a:innerShdw blurRad="114300">
                    <a:schemeClr val="bg1"/>
                  </a:innerShdw>
                </a:effectLst>
                <a:latin typeface="+mn-lt"/>
                <a:ea typeface="+mj-ea"/>
                <a:cs typeface="Times New Roman" panose="02020603050405020304" pitchFamily="18" charset="0"/>
              </a:rPr>
              <a:t>Hệ điều hành là gì?</a:t>
            </a:r>
          </a:p>
          <a:p>
            <a:pPr lvl="1" algn="just"/>
            <a:r>
              <a:rPr lang="vi-VN" altLang="ja-JP" sz="2200" dirty="0"/>
              <a:t>Chương trình trung gian giữa phần cứng máy tính và người sử dụng, có chức năng điều khiển và phối hợp việc sử dụng phần cứng và cung cấp các dịch vụ cơ bản cho các ứng dụng.</a:t>
            </a:r>
          </a:p>
          <a:p>
            <a:r>
              <a:rPr lang="vi-VN" altLang="ja-JP" b="1" dirty="0">
                <a:gradFill flip="none" rotWithShape="1">
                  <a:gsLst>
                    <a:gs pos="0">
                      <a:srgbClr val="0072FF"/>
                    </a:gs>
                    <a:gs pos="100000">
                      <a:srgbClr val="00C6FF"/>
                    </a:gs>
                  </a:gsLst>
                  <a:lin ang="2700000" scaled="1"/>
                  <a:tileRect/>
                </a:gradFill>
                <a:effectLst>
                  <a:innerShdw blurRad="114300">
                    <a:schemeClr val="bg1"/>
                  </a:innerShdw>
                </a:effectLst>
                <a:latin typeface="+mn-lt"/>
                <a:ea typeface="+mj-ea"/>
                <a:cs typeface="Times New Roman" panose="02020603050405020304" pitchFamily="18" charset="0"/>
              </a:rPr>
              <a:t>Mục tiêu</a:t>
            </a:r>
          </a:p>
          <a:p>
            <a:pPr lvl="1" algn="just"/>
            <a:r>
              <a:rPr lang="vi-VN" altLang="ja-JP" sz="2200" dirty="0"/>
              <a:t>Giúp người dùng dễ dàng sử dụng hệ thống.</a:t>
            </a:r>
          </a:p>
          <a:p>
            <a:pPr lvl="1" algn="just"/>
            <a:r>
              <a:rPr lang="vi-VN" altLang="ja-JP" sz="2200" dirty="0"/>
              <a:t>Quản lý và cấp phát tài nguyên hệ thống một cách hiệu quả.</a:t>
            </a:r>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a:t>
            </a:fld>
            <a:endParaRPr kumimoji="1" lang="ja-JP" altLang="en-US"/>
          </a:p>
        </p:txBody>
      </p:sp>
      <p:sp>
        <p:nvSpPr>
          <p:cNvPr id="7" name="Rectangle 4"/>
          <p:cNvSpPr>
            <a:spLocks noChangeArrowheads="1"/>
          </p:cNvSpPr>
          <p:nvPr/>
        </p:nvSpPr>
        <p:spPr bwMode="auto">
          <a:xfrm>
            <a:off x="8740775" y="4125431"/>
            <a:ext cx="3048000" cy="685800"/>
          </a:xfrm>
          <a:prstGeom prst="rect">
            <a:avLst/>
          </a:prstGeom>
          <a:solidFill>
            <a:schemeClr val="bg1"/>
          </a:solidFill>
          <a:ln w="9525">
            <a:miter lim="800000"/>
            <a:headEnd/>
            <a:tailEnd/>
          </a:ln>
          <a:scene3d>
            <a:camera prst="legacyObliqueTopRight"/>
            <a:lightRig rig="legacyFlat3" dir="b"/>
          </a:scene3d>
          <a:sp3d extrusionH="227000" prstMaterial="legacyMatte">
            <a:bevelT w="13500" h="13500" prst="angle"/>
            <a:bevelB w="13500" h="13500" prst="angle"/>
            <a:extrusionClr>
              <a:schemeClr val="bg1"/>
            </a:extrusionClr>
            <a:contourClr>
              <a:schemeClr val="bg1"/>
            </a:contourClr>
          </a:sp3d>
        </p:spPr>
        <p:txBody>
          <a:bodyPr wrap="none" anchor="ctr">
            <a:flatTx/>
          </a:bodyPr>
          <a:lstStyle/>
          <a:p>
            <a:pPr algn="ctr">
              <a:buClr>
                <a:srgbClr val="000000"/>
              </a:buClr>
              <a:buSzPct val="100000"/>
              <a:buFont typeface="Times New Roman" panose="02020603050405020304" pitchFamily="18" charset="0"/>
              <a:buNone/>
            </a:pPr>
            <a:r>
              <a:rPr lang="en-US" altLang="zh-TW" sz="2000">
                <a:latin typeface="Arial" panose="020B0604020202020204" pitchFamily="34" charset="0"/>
              </a:rPr>
              <a:t>Phần</a:t>
            </a:r>
            <a:r>
              <a:rPr lang="zh-TW" altLang="en-US" sz="2000">
                <a:latin typeface="Arial" panose="020B0604020202020204" pitchFamily="34" charset="0"/>
              </a:rPr>
              <a:t> </a:t>
            </a:r>
            <a:r>
              <a:rPr lang="en-US" altLang="zh-TW" sz="2000">
                <a:latin typeface="Arial" panose="020B0604020202020204" pitchFamily="34" charset="0"/>
              </a:rPr>
              <a:t>cứng</a:t>
            </a:r>
            <a:endParaRPr lang="zh-TW" altLang="en-US" sz="2000">
              <a:latin typeface="Arial" panose="020B0604020202020204" pitchFamily="34" charset="0"/>
            </a:endParaRPr>
          </a:p>
        </p:txBody>
      </p:sp>
      <p:sp>
        <p:nvSpPr>
          <p:cNvPr id="8" name="Rectangle 5"/>
          <p:cNvSpPr>
            <a:spLocks noChangeArrowheads="1"/>
          </p:cNvSpPr>
          <p:nvPr/>
        </p:nvSpPr>
        <p:spPr bwMode="auto">
          <a:xfrm>
            <a:off x="8740775" y="3363431"/>
            <a:ext cx="3048000" cy="685800"/>
          </a:xfrm>
          <a:prstGeom prst="rect">
            <a:avLst/>
          </a:prstGeom>
          <a:solidFill>
            <a:srgbClr val="EAEAEA"/>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EAEAEA"/>
            </a:extrusionClr>
            <a:contourClr>
              <a:srgbClr val="EAEAEA"/>
            </a:contourClr>
          </a:sp3d>
        </p:spPr>
        <p:txBody>
          <a:bodyPr wrap="none" anchor="ctr">
            <a:flatTx/>
          </a:bodyPr>
          <a:lstStyle/>
          <a:p>
            <a:pPr algn="ctr" eaLnBrk="1" hangingPunct="1">
              <a:buClr>
                <a:srgbClr val="000000"/>
              </a:buClr>
              <a:buSzPct val="100000"/>
              <a:buFont typeface="Times New Roman" panose="02020603050405020304" pitchFamily="18" charset="0"/>
              <a:buNone/>
            </a:pPr>
            <a:r>
              <a:rPr lang="en-US" altLang="zh-TW" sz="2400" b="1">
                <a:solidFill>
                  <a:srgbClr val="FF0000"/>
                </a:solidFill>
                <a:latin typeface="Arial" panose="020B0604020202020204" pitchFamily="34" charset="0"/>
              </a:rPr>
              <a:t>Hệ</a:t>
            </a:r>
            <a:r>
              <a:rPr lang="zh-TW" altLang="en-US" sz="2400" b="1">
                <a:solidFill>
                  <a:srgbClr val="FF0000"/>
                </a:solidFill>
                <a:latin typeface="Arial" panose="020B0604020202020204" pitchFamily="34" charset="0"/>
              </a:rPr>
              <a:t> </a:t>
            </a:r>
            <a:r>
              <a:rPr lang="en-US" altLang="zh-TW" sz="2400" b="1">
                <a:solidFill>
                  <a:srgbClr val="FF0000"/>
                </a:solidFill>
                <a:latin typeface="Arial" panose="020B0604020202020204" pitchFamily="34" charset="0"/>
              </a:rPr>
              <a:t>Điều</a:t>
            </a:r>
            <a:r>
              <a:rPr lang="zh-TW" altLang="en-US" sz="2400" b="1">
                <a:solidFill>
                  <a:srgbClr val="FF0000"/>
                </a:solidFill>
                <a:latin typeface="Arial" panose="020B0604020202020204" pitchFamily="34" charset="0"/>
              </a:rPr>
              <a:t> </a:t>
            </a:r>
            <a:r>
              <a:rPr lang="en-US" altLang="zh-TW" sz="2400" b="1">
                <a:solidFill>
                  <a:srgbClr val="FF0000"/>
                </a:solidFill>
                <a:latin typeface="Arial" panose="020B0604020202020204" pitchFamily="34" charset="0"/>
              </a:rPr>
              <a:t>Hành</a:t>
            </a:r>
            <a:endParaRPr lang="zh-TW" altLang="en-US" sz="2400" b="1">
              <a:solidFill>
                <a:srgbClr val="FF0000"/>
              </a:solidFill>
              <a:latin typeface="Arial" panose="020B0604020202020204" pitchFamily="34" charset="0"/>
            </a:endParaRPr>
          </a:p>
        </p:txBody>
      </p:sp>
      <p:sp>
        <p:nvSpPr>
          <p:cNvPr id="9" name="Rectangle 6"/>
          <p:cNvSpPr>
            <a:spLocks noChangeArrowheads="1"/>
          </p:cNvSpPr>
          <p:nvPr/>
        </p:nvSpPr>
        <p:spPr bwMode="auto">
          <a:xfrm>
            <a:off x="8740775" y="2601431"/>
            <a:ext cx="3048000" cy="685800"/>
          </a:xfrm>
          <a:prstGeom prst="rect">
            <a:avLst/>
          </a:prstGeom>
          <a:solidFill>
            <a:srgbClr val="FFFFFF"/>
          </a:solidFill>
          <a:ln w="9525">
            <a:miter lim="800000"/>
            <a:headEnd/>
            <a:tailEnd/>
          </a:ln>
          <a:scene3d>
            <a:camera prst="legacyObliqueTopRight"/>
            <a:lightRig rig="legacyFlat3" dir="b"/>
          </a:scene3d>
          <a:sp3d extrusionH="227000" prstMaterial="legacyMatte">
            <a:bevelT w="13500" h="13500" prst="angle"/>
            <a:bevelB w="13500" h="13500" prst="angle"/>
            <a:extrusionClr>
              <a:srgbClr val="FFFFFF"/>
            </a:extrusionClr>
            <a:contourClr>
              <a:srgbClr val="FFFFFF"/>
            </a:contourClr>
          </a:sp3d>
        </p:spPr>
        <p:txBody>
          <a:bodyPr wrap="none" anchor="ctr">
            <a:flatTx/>
          </a:bodyPr>
          <a:lstStyle/>
          <a:p>
            <a:pPr algn="ctr">
              <a:buClr>
                <a:srgbClr val="000000"/>
              </a:buClr>
              <a:buSzPct val="100000"/>
              <a:buFont typeface="Times New Roman" panose="02020603050405020304" pitchFamily="18" charset="0"/>
              <a:buNone/>
            </a:pPr>
            <a:r>
              <a:rPr lang="en-US" altLang="zh-TW" sz="2000">
                <a:latin typeface="Arial" panose="020B0604020202020204" pitchFamily="34" charset="0"/>
              </a:rPr>
              <a:t>Các</a:t>
            </a:r>
            <a:r>
              <a:rPr lang="zh-TW" altLang="en-US" sz="2000">
                <a:latin typeface="Arial" panose="020B0604020202020204" pitchFamily="34" charset="0"/>
              </a:rPr>
              <a:t> </a:t>
            </a:r>
            <a:r>
              <a:rPr lang="en-US" altLang="zh-TW" sz="2000">
                <a:latin typeface="Arial" panose="020B0604020202020204" pitchFamily="34" charset="0"/>
              </a:rPr>
              <a:t>ứng</a:t>
            </a:r>
            <a:r>
              <a:rPr lang="zh-TW" altLang="en-US" sz="2000">
                <a:latin typeface="Arial" panose="020B0604020202020204" pitchFamily="34" charset="0"/>
              </a:rPr>
              <a:t> </a:t>
            </a:r>
            <a:r>
              <a:rPr lang="en-US" altLang="zh-TW" sz="2000">
                <a:latin typeface="Arial" panose="020B0604020202020204" pitchFamily="34" charset="0"/>
              </a:rPr>
              <a:t>dụng</a:t>
            </a:r>
            <a:endParaRPr lang="zh-TW" altLang="en-US" sz="2000">
              <a:latin typeface="Arial" panose="020B0604020202020204" pitchFamily="34" charset="0"/>
            </a:endParaRPr>
          </a:p>
        </p:txBody>
      </p:sp>
      <p:sp>
        <p:nvSpPr>
          <p:cNvPr id="10" name="Rectangle 7"/>
          <p:cNvSpPr>
            <a:spLocks noChangeArrowheads="1"/>
          </p:cNvSpPr>
          <p:nvPr/>
        </p:nvSpPr>
        <p:spPr bwMode="auto">
          <a:xfrm>
            <a:off x="9518651" y="1074256"/>
            <a:ext cx="1408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rgbClr val="000000"/>
              </a:buClr>
              <a:buSzPct val="100000"/>
              <a:buFont typeface="Times New Roman" panose="02020603050405020304" pitchFamily="18" charset="0"/>
              <a:buNone/>
            </a:pPr>
            <a:r>
              <a:rPr lang="vi-VN" altLang="zh-TW" sz="2000" i="1">
                <a:latin typeface="+mj-lt"/>
              </a:rPr>
              <a:t>Người</a:t>
            </a:r>
            <a:r>
              <a:rPr lang="zh-TW" altLang="en-US" sz="2000" i="1">
                <a:latin typeface="+mj-lt"/>
              </a:rPr>
              <a:t> </a:t>
            </a:r>
            <a:r>
              <a:rPr lang="en-US" altLang="zh-TW" sz="2000" i="1">
                <a:latin typeface="+mj-lt"/>
              </a:rPr>
              <a:t>dùng</a:t>
            </a:r>
            <a:endParaRPr lang="zh-TW" altLang="en-US" sz="2000" i="1">
              <a:latin typeface="+mj-lt"/>
            </a:endParaRPr>
          </a:p>
        </p:txBody>
      </p:sp>
      <p:pic>
        <p:nvPicPr>
          <p:cNvPr id="11" name="Picture 8"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20200" y="1534632"/>
            <a:ext cx="1106488"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4601" y="1534631"/>
            <a:ext cx="10445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ular Callout 16"/>
          <p:cNvSpPr>
            <a:spLocks noChangeArrowheads="1"/>
          </p:cNvSpPr>
          <p:nvPr/>
        </p:nvSpPr>
        <p:spPr bwMode="auto">
          <a:xfrm>
            <a:off x="8756650" y="2690332"/>
            <a:ext cx="3035300" cy="2079625"/>
          </a:xfrm>
          <a:prstGeom prst="wedgeRectCallout">
            <a:avLst>
              <a:gd name="adj1" fmla="val -9208"/>
              <a:gd name="adj2" fmla="val -68583"/>
            </a:avLst>
          </a:prstGeom>
          <a:solidFill>
            <a:schemeClr val="bg1"/>
          </a:solidFill>
          <a:ln w="9525" algn="ctr">
            <a:solidFill>
              <a:schemeClr val="tx1"/>
            </a:solidFill>
            <a:round/>
            <a:headEnd/>
            <a:tailEnd/>
          </a:ln>
        </p:spPr>
        <p:txBody>
          <a:bodyPr/>
          <a:lstStyle/>
          <a:p>
            <a:pPr algn="ctr">
              <a:buClr>
                <a:srgbClr val="000000"/>
              </a:buClr>
              <a:buSzPct val="100000"/>
              <a:buFont typeface="Times New Roman" panose="02020603050405020304" pitchFamily="18" charset="0"/>
              <a:buNone/>
            </a:pPr>
            <a:endParaRPr lang="en-US" altLang="en-US" dirty="0">
              <a:latin typeface="Arial" panose="020B0604020202020204" pitchFamily="34" charset="0"/>
            </a:endParaRPr>
          </a:p>
          <a:p>
            <a:pPr algn="ctr">
              <a:buClr>
                <a:srgbClr val="000000"/>
              </a:buClr>
              <a:buSzPct val="100000"/>
              <a:buFont typeface="Times New Roman" panose="02020603050405020304" pitchFamily="18" charset="0"/>
              <a:buNone/>
            </a:pPr>
            <a:r>
              <a:rPr lang="en-US" altLang="en-US" dirty="0" err="1">
                <a:latin typeface="+mj-lt"/>
              </a:rPr>
              <a:t>Chạy</a:t>
            </a:r>
            <a:r>
              <a:rPr lang="en-US" altLang="en-US" dirty="0">
                <a:latin typeface="+mj-lt"/>
              </a:rPr>
              <a:t> </a:t>
            </a:r>
            <a:r>
              <a:rPr lang="en-US" altLang="en-US" dirty="0" err="1">
                <a:latin typeface="+mj-lt"/>
              </a:rPr>
              <a:t>ứng</a:t>
            </a:r>
            <a:r>
              <a:rPr lang="en-US" altLang="en-US" dirty="0">
                <a:latin typeface="+mj-lt"/>
              </a:rPr>
              <a:t> </a:t>
            </a:r>
            <a:r>
              <a:rPr lang="en-US" altLang="en-US" dirty="0" err="1">
                <a:latin typeface="+mj-lt"/>
              </a:rPr>
              <a:t>dụng</a:t>
            </a:r>
            <a:r>
              <a:rPr lang="en-US" altLang="en-US" dirty="0">
                <a:latin typeface="+mj-lt"/>
              </a:rPr>
              <a:t> </a:t>
            </a:r>
            <a:r>
              <a:rPr lang="en-US" altLang="en-US" dirty="0" err="1">
                <a:latin typeface="+mj-lt"/>
              </a:rPr>
              <a:t>abc</a:t>
            </a:r>
            <a:r>
              <a:rPr lang="en-US" altLang="en-US" dirty="0">
                <a:latin typeface="+mj-lt"/>
              </a:rPr>
              <a:t> </a:t>
            </a:r>
            <a:r>
              <a:rPr lang="en-US" altLang="en-US" dirty="0" err="1">
                <a:latin typeface="+mj-lt"/>
              </a:rPr>
              <a:t>trên</a:t>
            </a:r>
            <a:r>
              <a:rPr lang="en-US" altLang="en-US" dirty="0">
                <a:latin typeface="+mj-lt"/>
              </a:rPr>
              <a:t> </a:t>
            </a:r>
            <a:r>
              <a:rPr lang="en-US" altLang="en-US" dirty="0" err="1">
                <a:latin typeface="+mj-lt"/>
              </a:rPr>
              <a:t>phần</a:t>
            </a:r>
            <a:r>
              <a:rPr lang="en-US" altLang="en-US" dirty="0">
                <a:latin typeface="+mj-lt"/>
              </a:rPr>
              <a:t> </a:t>
            </a:r>
            <a:r>
              <a:rPr lang="en-US" altLang="en-US" dirty="0" err="1">
                <a:latin typeface="+mj-lt"/>
              </a:rPr>
              <a:t>cứng</a:t>
            </a:r>
            <a:r>
              <a:rPr lang="en-US" altLang="en-US" dirty="0">
                <a:latin typeface="+mj-lt"/>
              </a:rPr>
              <a:t> XYZ</a:t>
            </a:r>
          </a:p>
        </p:txBody>
      </p:sp>
    </p:spTree>
    <p:extLst>
      <p:ext uri="{BB962C8B-B14F-4D97-AF65-F5344CB8AC3E}">
        <p14:creationId xmlns:p14="http://schemas.microsoft.com/office/powerpoint/2010/main" val="227931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3" grpId="0" animBg="1"/>
      <p:bldP spid="1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37C42-291F-7A7D-4E14-557CC8F1A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2536A-A62A-C644-BBBD-9579490D1E9C}"/>
              </a:ext>
            </a:extLst>
          </p:cNvPr>
          <p:cNvSpPr>
            <a:spLocks noGrp="1"/>
          </p:cNvSpPr>
          <p:nvPr>
            <p:ph type="title"/>
          </p:nvPr>
        </p:nvSpPr>
        <p:spPr/>
        <p:txBody>
          <a:bodyPr>
            <a:normAutofit fontScale="90000"/>
          </a:bodyPr>
          <a:lstStyle/>
          <a:p>
            <a:r>
              <a:rPr lang="en-US" dirty="0"/>
              <a:t>5.1 </a:t>
            </a:r>
            <a:r>
              <a:rPr lang="en-US" dirty="0" err="1"/>
              <a:t>Lịch</a:t>
            </a:r>
            <a:r>
              <a:rPr lang="en-US" dirty="0"/>
              <a:t> </a:t>
            </a:r>
            <a:r>
              <a:rPr lang="en-US" dirty="0" err="1"/>
              <a:t>sử</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điều</a:t>
            </a:r>
            <a:r>
              <a:rPr lang="en-US" dirty="0"/>
              <a:t> </a:t>
            </a:r>
            <a:r>
              <a:rPr lang="en-US" dirty="0" err="1"/>
              <a:t>hành</a:t>
            </a:r>
            <a:endParaRPr lang="en-US" dirty="0"/>
          </a:p>
        </p:txBody>
      </p:sp>
      <p:sp>
        <p:nvSpPr>
          <p:cNvPr id="3" name="Content Placeholder 2">
            <a:extLst>
              <a:ext uri="{FF2B5EF4-FFF2-40B4-BE49-F238E27FC236}">
                <a16:creationId xmlns:a16="http://schemas.microsoft.com/office/drawing/2014/main" id="{3EEB664D-A2CA-BAB9-8350-F11FAAE3787C}"/>
              </a:ext>
            </a:extLst>
          </p:cNvPr>
          <p:cNvSpPr>
            <a:spLocks noGrp="1"/>
          </p:cNvSpPr>
          <p:nvPr>
            <p:ph idx="1"/>
          </p:nvPr>
        </p:nvSpPr>
        <p:spPr>
          <a:xfrm>
            <a:off x="774145" y="1233824"/>
            <a:ext cx="10579654" cy="5166976"/>
          </a:xfrm>
        </p:spPr>
        <p:txBody>
          <a:bodyPr>
            <a:normAutofit fontScale="92500" lnSpcReduction="20000"/>
          </a:bodyPr>
          <a:lstStyle/>
          <a:p>
            <a:r>
              <a:rPr lang="vi-VN" altLang="en-US" dirty="0">
                <a:ea typeface="ＭＳ Ｐゴシック" panose="020B0600070205080204" pitchFamily="34" charset="-128"/>
              </a:rPr>
              <a:t>Thế hệ 1 (1945 - 1955)</a:t>
            </a:r>
            <a:endParaRPr lang="en-US" altLang="en-US" dirty="0">
              <a:ea typeface="ＭＳ Ｐゴシック" panose="020B0600070205080204" pitchFamily="34" charset="-128"/>
            </a:endParaRPr>
          </a:p>
          <a:p>
            <a:pPr lvl="1"/>
            <a:r>
              <a:rPr lang="vi-VN" altLang="en-US" dirty="0">
                <a:ea typeface="ＭＳ Ｐゴシック" panose="020B0600070205080204" pitchFamily="34" charset="-128"/>
              </a:rPr>
              <a:t>Thiết kế, xây dựng, lập trình, thao tác: do 1 nhóm người</a:t>
            </a:r>
            <a:r>
              <a:rPr lang="en-US" altLang="en-US" dirty="0">
                <a:ea typeface="ＭＳ Ｐゴシック" panose="020B0600070205080204" pitchFamily="34" charset="-128"/>
              </a:rPr>
              <a:t>.</a:t>
            </a:r>
            <a:endParaRPr lang="vi-VN" altLang="en-US" dirty="0">
              <a:ea typeface="ＭＳ Ｐゴシック" panose="020B0600070205080204" pitchFamily="34" charset="-128"/>
            </a:endParaRPr>
          </a:p>
          <a:p>
            <a:pPr lvl="1"/>
            <a:r>
              <a:rPr lang="vi-VN" altLang="en-US" dirty="0">
                <a:ea typeface="ＭＳ Ｐゴシック" panose="020B0600070205080204" pitchFamily="34" charset="-128"/>
              </a:rPr>
              <a:t>Lưu trên phiếu đục lỗ</a:t>
            </a:r>
            <a:r>
              <a:rPr lang="en-US" altLang="en-US" dirty="0">
                <a:ea typeface="ＭＳ Ｐゴシック" panose="020B0600070205080204" pitchFamily="34" charset="-128"/>
              </a:rPr>
              <a:t>.</a:t>
            </a:r>
            <a:endParaRPr lang="vi-VN" altLang="en-US" dirty="0">
              <a:ea typeface="ＭＳ Ｐゴシック" panose="020B0600070205080204" pitchFamily="34" charset="-128"/>
            </a:endParaRPr>
          </a:p>
          <a:p>
            <a:r>
              <a:rPr lang="vi-VN" altLang="en-US" dirty="0">
                <a:ea typeface="ＭＳ Ｐゴシック" panose="020B0600070205080204" pitchFamily="34" charset="-128"/>
              </a:rPr>
              <a:t>Thế hệ 2 (1955 - 1965)</a:t>
            </a:r>
            <a:r>
              <a:rPr lang="en-US" altLang="ja-JP" dirty="0"/>
              <a:t>: </a:t>
            </a:r>
          </a:p>
          <a:p>
            <a:pPr lvl="1"/>
            <a:r>
              <a:rPr lang="vi-VN" altLang="en-US" dirty="0">
                <a:ea typeface="ＭＳ Ｐゴシック" panose="020B0600070205080204" pitchFamily="34" charset="-128"/>
              </a:rPr>
              <a:t>Xuất hiện sự phân công công việc</a:t>
            </a:r>
            <a:r>
              <a:rPr lang="en-US" altLang="en-US" dirty="0">
                <a:ea typeface="ＭＳ Ｐゴシック" panose="020B0600070205080204" pitchFamily="34" charset="-128"/>
              </a:rPr>
              <a:t>.</a:t>
            </a:r>
            <a:endParaRPr lang="vi-VN" altLang="en-US" dirty="0">
              <a:ea typeface="ＭＳ Ｐゴシック" panose="020B0600070205080204" pitchFamily="34" charset="-128"/>
            </a:endParaRPr>
          </a:p>
          <a:p>
            <a:pPr lvl="1"/>
            <a:r>
              <a:rPr lang="vi-VN" altLang="en-US" dirty="0">
                <a:ea typeface="ＭＳ Ｐゴシック" panose="020B0600070205080204" pitchFamily="34" charset="-128"/>
              </a:rPr>
              <a:t>Hệ thống </a:t>
            </a:r>
            <a:r>
              <a:rPr lang="en-US" altLang="en-US" dirty="0">
                <a:ea typeface="ＭＳ Ｐゴシック" panose="020B0600070205080204" pitchFamily="34" charset="-128"/>
              </a:rPr>
              <a:t>x</a:t>
            </a:r>
            <a:r>
              <a:rPr lang="vi-VN" altLang="en-US" dirty="0">
                <a:ea typeface="ＭＳ Ｐゴシック" panose="020B0600070205080204" pitchFamily="34" charset="-128"/>
              </a:rPr>
              <a:t>ử lý theo lô ra đời, lưu trên băng từ</a:t>
            </a:r>
            <a:r>
              <a:rPr lang="en-US" altLang="en-US" dirty="0">
                <a:ea typeface="ＭＳ Ｐゴシック" panose="020B0600070205080204" pitchFamily="34" charset="-128"/>
              </a:rPr>
              <a:t>.</a:t>
            </a:r>
            <a:endParaRPr lang="vi-VN" altLang="en-US" dirty="0">
              <a:ea typeface="ＭＳ Ｐゴシック" panose="020B0600070205080204" pitchFamily="34" charset="-128"/>
            </a:endParaRPr>
          </a:p>
          <a:p>
            <a:pPr lvl="1"/>
            <a:r>
              <a:rPr lang="vi-VN" altLang="en-US" dirty="0">
                <a:ea typeface="ＭＳ Ｐゴシック" panose="020B0600070205080204" pitchFamily="34" charset="-128"/>
              </a:rPr>
              <a:t>Hoạt động dưới sự điều khiển đặc biệt của 1 chương trình</a:t>
            </a:r>
            <a:r>
              <a:rPr lang="en-US" altLang="en-US" dirty="0">
                <a:ea typeface="ＭＳ Ｐゴシック" panose="020B0600070205080204" pitchFamily="34" charset="-128"/>
              </a:rPr>
              <a:t>.</a:t>
            </a:r>
            <a:endParaRPr lang="vi-VN" altLang="en-US" dirty="0">
              <a:ea typeface="ＭＳ Ｐゴシック" panose="020B0600070205080204" pitchFamily="34" charset="-128"/>
            </a:endParaRPr>
          </a:p>
          <a:p>
            <a:r>
              <a:rPr lang="vi-VN" altLang="en-US" dirty="0">
                <a:ea typeface="ＭＳ Ｐゴシック" panose="020B0600070205080204" pitchFamily="34" charset="-128"/>
              </a:rPr>
              <a:t>Thế hệ 3 (1965 - 1980)</a:t>
            </a:r>
            <a:r>
              <a:rPr lang="en-US" altLang="en-US" dirty="0">
                <a:ea typeface="ＭＳ Ｐゴシック" panose="020B0600070205080204" pitchFamily="34" charset="-128"/>
              </a:rPr>
              <a:t>:</a:t>
            </a:r>
          </a:p>
          <a:p>
            <a:pPr lvl="1"/>
            <a:r>
              <a:rPr lang="vi-VN" altLang="en-US" dirty="0">
                <a:ea typeface="ＭＳ Ｐゴシック" panose="020B0600070205080204" pitchFamily="34" charset="-128"/>
              </a:rPr>
              <a:t>Ra đời hệ điều hành, khái niệm đa chương</a:t>
            </a:r>
          </a:p>
          <a:p>
            <a:pPr lvl="1"/>
            <a:r>
              <a:rPr lang="vi-VN" altLang="en-US" dirty="0">
                <a:ea typeface="ＭＳ Ｐゴシック" panose="020B0600070205080204" pitchFamily="34" charset="-128"/>
              </a:rPr>
              <a:t>HĐH chia sẻ thời gian như CTSS của MIT</a:t>
            </a:r>
            <a:endParaRPr lang="en-US" altLang="en-US" dirty="0">
              <a:ea typeface="ＭＳ Ｐゴシック" panose="020B0600070205080204" pitchFamily="34" charset="-128"/>
            </a:endParaRPr>
          </a:p>
          <a:p>
            <a:pPr lvl="1"/>
            <a:r>
              <a:rPr lang="vi-VN" altLang="en-US" dirty="0">
                <a:ea typeface="ＭＳ Ｐゴシック" panose="020B0600070205080204" pitchFamily="34" charset="-128"/>
              </a:rPr>
              <a:t>MULTICS, UNIX</a:t>
            </a:r>
            <a:endParaRPr lang="en-US" altLang="en-US" dirty="0">
              <a:ea typeface="ＭＳ Ｐゴシック" panose="020B0600070205080204" pitchFamily="34" charset="-128"/>
            </a:endParaRPr>
          </a:p>
          <a:p>
            <a:pPr lvl="1"/>
            <a:endParaRPr lang="vi-VN" altLang="en-US" dirty="0">
              <a:ea typeface="ＭＳ Ｐゴシック" panose="020B0600070205080204" pitchFamily="34" charset="-128"/>
            </a:endParaRPr>
          </a:p>
          <a:p>
            <a:endParaRPr lang="vi-VN" altLang="en-US" dirty="0">
              <a:ea typeface="ＭＳ Ｐゴシック" panose="020B0600070205080204" pitchFamily="34" charset="-128"/>
            </a:endParaRPr>
          </a:p>
        </p:txBody>
      </p:sp>
      <p:sp>
        <p:nvSpPr>
          <p:cNvPr id="6" name="Footer Placeholder 5">
            <a:extLst>
              <a:ext uri="{FF2B5EF4-FFF2-40B4-BE49-F238E27FC236}">
                <a16:creationId xmlns:a16="http://schemas.microsoft.com/office/drawing/2014/main" id="{07376E43-0A4A-3B28-3858-6DF29091C883}"/>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C2457B50-A5A8-5147-01B7-50E8F351BFA6}"/>
              </a:ext>
            </a:extLst>
          </p:cNvPr>
          <p:cNvSpPr>
            <a:spLocks noGrp="1"/>
          </p:cNvSpPr>
          <p:nvPr>
            <p:ph type="sldNum" sz="quarter" idx="12"/>
          </p:nvPr>
        </p:nvSpPr>
        <p:spPr/>
        <p:txBody>
          <a:bodyPr/>
          <a:lstStyle/>
          <a:p>
            <a:fld id="{800C8475-47C1-49C9-BEE5-594F8CF4D71F}" type="slidenum">
              <a:rPr kumimoji="1" lang="ja-JP" altLang="en-US" smtClean="0"/>
              <a:pPr/>
              <a:t>50</a:t>
            </a:fld>
            <a:endParaRPr kumimoji="1" lang="ja-JP" altLang="en-US"/>
          </a:p>
        </p:txBody>
      </p:sp>
    </p:spTree>
    <p:extLst>
      <p:ext uri="{BB962C8B-B14F-4D97-AF65-F5344CB8AC3E}">
        <p14:creationId xmlns:p14="http://schemas.microsoft.com/office/powerpoint/2010/main" val="266348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B4BC1-37E9-9D70-091D-326B23989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1EEDDF-C661-2276-34EF-C1AC976D3DF4}"/>
              </a:ext>
            </a:extLst>
          </p:cNvPr>
          <p:cNvSpPr>
            <a:spLocks noGrp="1"/>
          </p:cNvSpPr>
          <p:nvPr>
            <p:ph type="title"/>
          </p:nvPr>
        </p:nvSpPr>
        <p:spPr/>
        <p:txBody>
          <a:bodyPr>
            <a:normAutofit fontScale="90000"/>
          </a:bodyPr>
          <a:lstStyle/>
          <a:p>
            <a:r>
              <a:rPr lang="en-US" dirty="0"/>
              <a:t>5.1 </a:t>
            </a:r>
            <a:r>
              <a:rPr lang="en-US" dirty="0" err="1"/>
              <a:t>Lịch</a:t>
            </a:r>
            <a:r>
              <a:rPr lang="en-US" dirty="0"/>
              <a:t> </a:t>
            </a:r>
            <a:r>
              <a:rPr lang="en-US" dirty="0" err="1"/>
              <a:t>sử</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điều</a:t>
            </a:r>
            <a:r>
              <a:rPr lang="en-US" dirty="0"/>
              <a:t> </a:t>
            </a:r>
            <a:r>
              <a:rPr lang="en-US" dirty="0" err="1"/>
              <a:t>hành</a:t>
            </a:r>
            <a:endParaRPr lang="en-US" dirty="0"/>
          </a:p>
        </p:txBody>
      </p:sp>
      <p:sp>
        <p:nvSpPr>
          <p:cNvPr id="3" name="Content Placeholder 2">
            <a:extLst>
              <a:ext uri="{FF2B5EF4-FFF2-40B4-BE49-F238E27FC236}">
                <a16:creationId xmlns:a16="http://schemas.microsoft.com/office/drawing/2014/main" id="{54FDA435-DF94-5183-3F6D-F6EF5189F5B0}"/>
              </a:ext>
            </a:extLst>
          </p:cNvPr>
          <p:cNvSpPr>
            <a:spLocks noGrp="1"/>
          </p:cNvSpPr>
          <p:nvPr>
            <p:ph idx="1"/>
          </p:nvPr>
        </p:nvSpPr>
        <p:spPr>
          <a:xfrm>
            <a:off x="774145" y="1233824"/>
            <a:ext cx="10579654" cy="5166976"/>
          </a:xfrm>
        </p:spPr>
        <p:txBody>
          <a:bodyPr>
            <a:normAutofit/>
          </a:bodyPr>
          <a:lstStyle/>
          <a:p>
            <a:r>
              <a:rPr lang="vi-VN" altLang="en-US" sz="2600" dirty="0">
                <a:ea typeface="ＭＳ Ｐゴシック" panose="020B0600070205080204" pitchFamily="34" charset="-128"/>
              </a:rPr>
              <a:t>Thế hệ 4 (1980</a:t>
            </a:r>
            <a:r>
              <a:rPr lang="en-US" altLang="en-US" sz="2600" dirty="0">
                <a:ea typeface="ＭＳ Ｐゴシック" panose="020B0600070205080204" pitchFamily="34" charset="-128"/>
              </a:rPr>
              <a:t> – nay</a:t>
            </a:r>
            <a:r>
              <a:rPr lang="vi-VN" altLang="en-US" sz="2600" dirty="0">
                <a:ea typeface="ＭＳ Ｐゴシック" panose="020B0600070205080204" pitchFamily="34" charset="-128"/>
              </a:rPr>
              <a:t>)</a:t>
            </a:r>
          </a:p>
          <a:p>
            <a:pPr lvl="1"/>
            <a:r>
              <a:rPr lang="vi-VN" altLang="en-US" sz="2200" dirty="0">
                <a:ea typeface="ＭＳ Ｐゴシック" panose="020B0600070205080204" pitchFamily="34" charset="-128"/>
              </a:rPr>
              <a:t>Ra đời máy tính cá nhân</a:t>
            </a:r>
            <a:r>
              <a:rPr lang="en-US" altLang="en-US" sz="2200" dirty="0">
                <a:ea typeface="ＭＳ Ｐゴシック" panose="020B0600070205080204" pitchFamily="34" charset="-128"/>
              </a:rPr>
              <a:t>:</a:t>
            </a:r>
            <a:r>
              <a:rPr lang="vi-VN" altLang="en-US" sz="2200" dirty="0">
                <a:ea typeface="ＭＳ Ｐゴシック" panose="020B0600070205080204" pitchFamily="34" charset="-128"/>
              </a:rPr>
              <a:t> IBM PC</a:t>
            </a:r>
          </a:p>
          <a:p>
            <a:pPr lvl="1"/>
            <a:r>
              <a:rPr lang="vi-VN" altLang="en-US" sz="2200" dirty="0">
                <a:ea typeface="ＭＳ Ｐゴシック" panose="020B0600070205080204" pitchFamily="34" charset="-128"/>
              </a:rPr>
              <a:t>HĐH MS-DOS, MacOS (Apple Macintosh), MS Windows, OS/1</a:t>
            </a:r>
          </a:p>
          <a:p>
            <a:pPr lvl="1"/>
            <a:r>
              <a:rPr lang="vi-VN" altLang="en-US" sz="2200" dirty="0">
                <a:ea typeface="ＭＳ Ｐゴシック" panose="020B0600070205080204" pitchFamily="34" charset="-128"/>
              </a:rPr>
              <a:t>Linux, QNX, HĐH mạng,…</a:t>
            </a:r>
          </a:p>
          <a:p>
            <a:r>
              <a:rPr lang="vi-VN" altLang="en-US" sz="2600" dirty="0">
                <a:ea typeface="ＭＳ Ｐゴシック" panose="020B0600070205080204" pitchFamily="34" charset="-128"/>
              </a:rPr>
              <a:t>Thế hệ </a:t>
            </a:r>
            <a:r>
              <a:rPr lang="en-US" altLang="en-US" sz="2600" dirty="0">
                <a:ea typeface="ＭＳ Ｐゴシック" panose="020B0600070205080204" pitchFamily="34" charset="-128"/>
              </a:rPr>
              <a:t>5 (1990 – nay)</a:t>
            </a:r>
          </a:p>
          <a:p>
            <a:pPr lvl="1"/>
            <a:r>
              <a:rPr lang="en-US" altLang="en-US" sz="2200" dirty="0" err="1">
                <a:ea typeface="ＭＳ Ｐゴシック" panose="020B0600070205080204" pitchFamily="34" charset="-128"/>
              </a:rPr>
              <a:t>Thiết</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bị</a:t>
            </a:r>
            <a:r>
              <a:rPr lang="en-US" altLang="en-US" sz="2200" dirty="0">
                <a:ea typeface="ＭＳ Ｐゴシック" panose="020B0600070205080204" pitchFamily="34" charset="-128"/>
              </a:rPr>
              <a:t> di </a:t>
            </a:r>
            <a:r>
              <a:rPr lang="en-US" altLang="en-US" sz="2200" dirty="0" err="1">
                <a:ea typeface="ＭＳ Ｐゴシック" panose="020B0600070205080204" pitchFamily="34" charset="-128"/>
              </a:rPr>
              <a:t>động</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ra</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đời</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và</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phổ</a:t>
            </a:r>
            <a:r>
              <a:rPr lang="en-US" altLang="en-US" sz="2200" dirty="0">
                <a:ea typeface="ＭＳ Ｐゴシック" panose="020B0600070205080204" pitchFamily="34" charset="-128"/>
              </a:rPr>
              <a:t> </a:t>
            </a:r>
            <a:r>
              <a:rPr lang="en-US" altLang="en-US" sz="2200" dirty="0" err="1">
                <a:ea typeface="ＭＳ Ｐゴシック" panose="020B0600070205080204" pitchFamily="34" charset="-128"/>
              </a:rPr>
              <a:t>biến</a:t>
            </a:r>
            <a:endParaRPr lang="en-US" altLang="en-US" sz="2200" dirty="0">
              <a:ea typeface="ＭＳ Ｐゴシック" panose="020B0600070205080204" pitchFamily="34" charset="-128"/>
            </a:endParaRPr>
          </a:p>
          <a:p>
            <a:pPr lvl="1"/>
            <a:r>
              <a:rPr lang="en-US" altLang="en-US" sz="2200" dirty="0">
                <a:ea typeface="ＭＳ Ｐゴシック" panose="020B0600070205080204" pitchFamily="34" charset="-128"/>
              </a:rPr>
              <a:t>Symbian, BlackBerry OS, Android, iOS</a:t>
            </a:r>
          </a:p>
          <a:p>
            <a:endParaRPr lang="en-US" altLang="en-US" dirty="0">
              <a:ea typeface="ＭＳ Ｐゴシック" panose="020B0600070205080204" pitchFamily="34" charset="-128"/>
            </a:endParaRPr>
          </a:p>
          <a:p>
            <a:pPr lvl="1"/>
            <a:endParaRPr lang="vi-VN" altLang="en-US" dirty="0">
              <a:ea typeface="ＭＳ Ｐゴシック" panose="020B0600070205080204" pitchFamily="34" charset="-128"/>
            </a:endParaRPr>
          </a:p>
          <a:p>
            <a:endParaRPr lang="vi-VN" altLang="en-US" dirty="0">
              <a:ea typeface="ＭＳ Ｐゴシック" panose="020B0600070205080204" pitchFamily="34" charset="-128"/>
            </a:endParaRPr>
          </a:p>
        </p:txBody>
      </p:sp>
      <p:sp>
        <p:nvSpPr>
          <p:cNvPr id="6" name="Footer Placeholder 5">
            <a:extLst>
              <a:ext uri="{FF2B5EF4-FFF2-40B4-BE49-F238E27FC236}">
                <a16:creationId xmlns:a16="http://schemas.microsoft.com/office/drawing/2014/main" id="{1CB9F4DD-1826-007A-7478-BFFBA5E9F419}"/>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30E6C0D8-627C-B5DD-7A6A-25F6DA476889}"/>
              </a:ext>
            </a:extLst>
          </p:cNvPr>
          <p:cNvSpPr>
            <a:spLocks noGrp="1"/>
          </p:cNvSpPr>
          <p:nvPr>
            <p:ph type="sldNum" sz="quarter" idx="12"/>
          </p:nvPr>
        </p:nvSpPr>
        <p:spPr/>
        <p:txBody>
          <a:bodyPr/>
          <a:lstStyle/>
          <a:p>
            <a:fld id="{800C8475-47C1-49C9-BEE5-594F8CF4D71F}" type="slidenum">
              <a:rPr kumimoji="1" lang="ja-JP" altLang="en-US" smtClean="0"/>
              <a:pPr/>
              <a:t>51</a:t>
            </a:fld>
            <a:endParaRPr kumimoji="1" lang="ja-JP" altLang="en-US"/>
          </a:p>
        </p:txBody>
      </p:sp>
    </p:spTree>
    <p:extLst>
      <p:ext uri="{BB962C8B-B14F-4D97-AF65-F5344CB8AC3E}">
        <p14:creationId xmlns:p14="http://schemas.microsoft.com/office/powerpoint/2010/main" val="284640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66223-FDBE-BC7E-FA13-DDFF1C408E8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A6DE9C6-B2E3-BD4F-32CF-F7E697E06974}"/>
              </a:ext>
            </a:extLst>
          </p:cNvPr>
          <p:cNvSpPr>
            <a:spLocks noGrp="1"/>
          </p:cNvSpPr>
          <p:nvPr>
            <p:ph type="body" sz="quarter" idx="13"/>
          </p:nvPr>
        </p:nvSpPr>
        <p:spPr/>
        <p:txBody>
          <a:bodyPr>
            <a:normAutofit/>
          </a:bodyPr>
          <a:lstStyle/>
          <a:p>
            <a:r>
              <a:rPr lang="en-US" sz="4000" dirty="0"/>
              <a:t>LỊCH SỬ PHÁT TRIỂN HỆ ĐIỀU HÀNH</a:t>
            </a:r>
          </a:p>
        </p:txBody>
      </p:sp>
      <p:sp>
        <p:nvSpPr>
          <p:cNvPr id="4" name="Text Placeholder 3">
            <a:extLst>
              <a:ext uri="{FF2B5EF4-FFF2-40B4-BE49-F238E27FC236}">
                <a16:creationId xmlns:a16="http://schemas.microsoft.com/office/drawing/2014/main" id="{DD5B6CC9-40DC-B2EF-81DA-EDDD98ABD118}"/>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627244C4-04F8-EB8B-94F3-E3B22CEB7A19}"/>
              </a:ext>
            </a:extLst>
          </p:cNvPr>
          <p:cNvSpPr>
            <a:spLocks noGrp="1"/>
          </p:cNvSpPr>
          <p:nvPr>
            <p:ph type="body" sz="quarter" idx="16"/>
          </p:nvPr>
        </p:nvSpPr>
        <p:spPr/>
        <p:txBody>
          <a:bodyPr>
            <a:normAutofit lnSpcReduction="10000"/>
          </a:bodyPr>
          <a:lstStyle/>
          <a:p>
            <a:r>
              <a:rPr lang="en-US" dirty="0"/>
              <a:t>05.</a:t>
            </a:r>
          </a:p>
        </p:txBody>
      </p:sp>
      <p:sp>
        <p:nvSpPr>
          <p:cNvPr id="7" name="Footer Placeholder 6">
            <a:extLst>
              <a:ext uri="{FF2B5EF4-FFF2-40B4-BE49-F238E27FC236}">
                <a16:creationId xmlns:a16="http://schemas.microsoft.com/office/drawing/2014/main" id="{933EEA7A-6D6B-1372-AAD7-B90E59045805}"/>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FC235917-8B41-49FC-816E-65D8FCBE13BB}"/>
              </a:ext>
            </a:extLst>
          </p:cNvPr>
          <p:cNvSpPr>
            <a:spLocks noGrp="1"/>
          </p:cNvSpPr>
          <p:nvPr>
            <p:ph type="sldNum" sz="quarter" idx="12"/>
          </p:nvPr>
        </p:nvSpPr>
        <p:spPr/>
        <p:txBody>
          <a:bodyPr/>
          <a:lstStyle/>
          <a:p>
            <a:fld id="{800C8475-47C1-49C9-BEE5-594F8CF4D71F}" type="slidenum">
              <a:rPr kumimoji="1" lang="ja-JP" altLang="en-US" smtClean="0"/>
              <a:pPr/>
              <a:t>52</a:t>
            </a:fld>
            <a:endParaRPr kumimoji="1" lang="ja-JP" altLang="en-US"/>
          </a:p>
        </p:txBody>
      </p:sp>
      <p:sp>
        <p:nvSpPr>
          <p:cNvPr id="9" name="Text Placeholder 8">
            <a:extLst>
              <a:ext uri="{FF2B5EF4-FFF2-40B4-BE49-F238E27FC236}">
                <a16:creationId xmlns:a16="http://schemas.microsoft.com/office/drawing/2014/main" id="{4A01EEDA-18DF-8AA6-6C70-B5E709D5B308}"/>
              </a:ext>
            </a:extLst>
          </p:cNvPr>
          <p:cNvSpPr>
            <a:spLocks noGrp="1"/>
          </p:cNvSpPr>
          <p:nvPr>
            <p:ph type="body" sz="quarter" idx="14"/>
          </p:nvPr>
        </p:nvSpPr>
        <p:spPr>
          <a:xfrm>
            <a:off x="1470930" y="3169159"/>
            <a:ext cx="10111470" cy="695175"/>
          </a:xfrm>
        </p:spPr>
        <p:txBody>
          <a:bodyPr/>
          <a:lstStyle/>
          <a:p>
            <a:r>
              <a:rPr lang="en-US" dirty="0"/>
              <a:t>5.2 </a:t>
            </a:r>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một</a:t>
            </a:r>
            <a:r>
              <a:rPr lang="en-US" dirty="0"/>
              <a:t> </a:t>
            </a:r>
            <a:r>
              <a:rPr lang="en-US" dirty="0" err="1"/>
              <a:t>số</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đọc</a:t>
            </a:r>
            <a:r>
              <a:rPr lang="en-US" dirty="0"/>
              <a:t> </a:t>
            </a:r>
            <a:r>
              <a:rPr lang="en-US" dirty="0" err="1"/>
              <a:t>thêm</a:t>
            </a:r>
            <a:r>
              <a:rPr lang="en-US" dirty="0"/>
              <a:t>)</a:t>
            </a:r>
          </a:p>
        </p:txBody>
      </p:sp>
    </p:spTree>
    <p:extLst>
      <p:ext uri="{BB962C8B-B14F-4D97-AF65-F5344CB8AC3E}">
        <p14:creationId xmlns:p14="http://schemas.microsoft.com/office/powerpoint/2010/main" val="261628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BD8E8-2DC4-F802-02E1-E5284587A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32FF8-FBF1-0771-6000-58A05E546C47}"/>
              </a:ext>
            </a:extLst>
          </p:cNvPr>
          <p:cNvSpPr>
            <a:spLocks noGrp="1"/>
          </p:cNvSpPr>
          <p:nvPr>
            <p:ph type="title"/>
          </p:nvPr>
        </p:nvSpPr>
        <p:spPr>
          <a:xfrm>
            <a:off x="774145" y="223964"/>
            <a:ext cx="10732055" cy="785896"/>
          </a:xfrm>
        </p:spPr>
        <p:txBody>
          <a:bodyPr>
            <a:normAutofit fontScale="90000"/>
          </a:bodyPr>
          <a:lstStyle/>
          <a:p>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của</a:t>
            </a:r>
            <a:r>
              <a:rPr lang="en-US" dirty="0"/>
              <a:t> Windows</a:t>
            </a:r>
          </a:p>
        </p:txBody>
      </p:sp>
      <p:sp>
        <p:nvSpPr>
          <p:cNvPr id="3" name="Content Placeholder 2">
            <a:extLst>
              <a:ext uri="{FF2B5EF4-FFF2-40B4-BE49-F238E27FC236}">
                <a16:creationId xmlns:a16="http://schemas.microsoft.com/office/drawing/2014/main" id="{938D635E-F180-BB20-4541-A22FF1391864}"/>
              </a:ext>
            </a:extLst>
          </p:cNvPr>
          <p:cNvSpPr>
            <a:spLocks noGrp="1"/>
          </p:cNvSpPr>
          <p:nvPr>
            <p:ph idx="1"/>
          </p:nvPr>
        </p:nvSpPr>
        <p:spPr>
          <a:xfrm>
            <a:off x="774145" y="1233824"/>
            <a:ext cx="10579654" cy="5166976"/>
          </a:xfrm>
        </p:spPr>
        <p:txBody>
          <a:bodyPr>
            <a:normAutofit/>
          </a:bodyPr>
          <a:lstStyle/>
          <a:p>
            <a:endParaRPr lang="en-US" altLang="en-US" dirty="0">
              <a:ea typeface="ＭＳ Ｐゴシック" panose="020B0600070205080204" pitchFamily="34" charset="-128"/>
            </a:endParaRPr>
          </a:p>
          <a:p>
            <a:pPr lvl="1"/>
            <a:endParaRPr lang="vi-VN" altLang="en-US" dirty="0">
              <a:ea typeface="ＭＳ Ｐゴシック" panose="020B0600070205080204" pitchFamily="34" charset="-128"/>
            </a:endParaRPr>
          </a:p>
          <a:p>
            <a:endParaRPr lang="vi-VN" altLang="en-US" dirty="0">
              <a:ea typeface="ＭＳ Ｐゴシック" panose="020B0600070205080204" pitchFamily="34" charset="-128"/>
            </a:endParaRPr>
          </a:p>
        </p:txBody>
      </p:sp>
      <p:sp>
        <p:nvSpPr>
          <p:cNvPr id="6" name="Footer Placeholder 5">
            <a:extLst>
              <a:ext uri="{FF2B5EF4-FFF2-40B4-BE49-F238E27FC236}">
                <a16:creationId xmlns:a16="http://schemas.microsoft.com/office/drawing/2014/main" id="{F00CAF0D-C4FF-8CDF-3050-0A618CEE179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24E83E37-7664-FE00-63B1-BEF8EF7CFB57}"/>
              </a:ext>
            </a:extLst>
          </p:cNvPr>
          <p:cNvSpPr>
            <a:spLocks noGrp="1"/>
          </p:cNvSpPr>
          <p:nvPr>
            <p:ph type="sldNum" sz="quarter" idx="12"/>
          </p:nvPr>
        </p:nvSpPr>
        <p:spPr/>
        <p:txBody>
          <a:bodyPr/>
          <a:lstStyle/>
          <a:p>
            <a:fld id="{800C8475-47C1-49C9-BEE5-594F8CF4D71F}" type="slidenum">
              <a:rPr kumimoji="1" lang="ja-JP" altLang="en-US" smtClean="0"/>
              <a:pPr/>
              <a:t>53</a:t>
            </a:fld>
            <a:endParaRPr kumimoji="1" lang="ja-JP" altLang="en-US"/>
          </a:p>
        </p:txBody>
      </p:sp>
      <p:pic>
        <p:nvPicPr>
          <p:cNvPr id="10" name="Picture 9" descr="A diagram of a computer program&#10;&#10;Description automatically generated">
            <a:extLst>
              <a:ext uri="{FF2B5EF4-FFF2-40B4-BE49-F238E27FC236}">
                <a16:creationId xmlns:a16="http://schemas.microsoft.com/office/drawing/2014/main" id="{28B13E69-5905-8B1C-6E0B-FA35F0398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00137"/>
            <a:ext cx="9753600" cy="4657725"/>
          </a:xfrm>
          <a:prstGeom prst="rect">
            <a:avLst/>
          </a:prstGeom>
        </p:spPr>
      </p:pic>
      <p:sp>
        <p:nvSpPr>
          <p:cNvPr id="11" name="TextBox 10">
            <a:extLst>
              <a:ext uri="{FF2B5EF4-FFF2-40B4-BE49-F238E27FC236}">
                <a16:creationId xmlns:a16="http://schemas.microsoft.com/office/drawing/2014/main" id="{205E99DD-8015-C74F-F2AB-AAFB56DCEBCD}"/>
              </a:ext>
            </a:extLst>
          </p:cNvPr>
          <p:cNvSpPr txBox="1"/>
          <p:nvPr/>
        </p:nvSpPr>
        <p:spPr>
          <a:xfrm>
            <a:off x="4311786" y="5951530"/>
            <a:ext cx="3656770" cy="276807"/>
          </a:xfrm>
          <a:prstGeom prst="rect">
            <a:avLst/>
          </a:prstGeom>
          <a:noFill/>
        </p:spPr>
        <p:txBody>
          <a:bodyPr wrap="none" rtlCol="0">
            <a:spAutoFit/>
          </a:bodyPr>
          <a:lstStyle/>
          <a:p>
            <a:pPr algn="just">
              <a:lnSpc>
                <a:spcPct val="120000"/>
              </a:lnSpc>
              <a:spcBef>
                <a:spcPts val="200"/>
              </a:spcBef>
              <a:spcAft>
                <a:spcPts val="200"/>
              </a:spcAft>
            </a:pPr>
            <a:r>
              <a:rPr lang="en-US" sz="1100" dirty="0" err="1">
                <a:latin typeface="Arial" panose="020B0604020202020204" pitchFamily="34" charset="0"/>
                <a:cs typeface="Arial" panose="020B0604020202020204" pitchFamily="34" charset="0"/>
              </a:rPr>
              <a:t>Nguồn</a:t>
            </a:r>
            <a:r>
              <a:rPr lang="en-US" sz="1100" dirty="0">
                <a:latin typeface="Arial" panose="020B0604020202020204" pitchFamily="34" charset="0"/>
                <a:cs typeface="Arial" panose="020B0604020202020204" pitchFamily="34" charset="0"/>
              </a:rPr>
              <a:t>: https://en.wikipedia.org/wiki/Microsoft_Windows</a:t>
            </a:r>
          </a:p>
        </p:txBody>
      </p:sp>
    </p:spTree>
    <p:extLst>
      <p:ext uri="{BB962C8B-B14F-4D97-AF65-F5344CB8AC3E}">
        <p14:creationId xmlns:p14="http://schemas.microsoft.com/office/powerpoint/2010/main" val="4248401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AF507-93C3-DF3B-2C8B-8042D3E4C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770896-02E7-64F3-CC63-EA51F600CA80}"/>
              </a:ext>
            </a:extLst>
          </p:cNvPr>
          <p:cNvSpPr>
            <a:spLocks noGrp="1"/>
          </p:cNvSpPr>
          <p:nvPr>
            <p:ph type="title"/>
          </p:nvPr>
        </p:nvSpPr>
        <p:spPr>
          <a:xfrm>
            <a:off x="774145" y="223964"/>
            <a:ext cx="10732055" cy="785896"/>
          </a:xfrm>
        </p:spPr>
        <p:txBody>
          <a:bodyPr>
            <a:normAutofit fontScale="90000"/>
          </a:bodyPr>
          <a:lstStyle/>
          <a:p>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của</a:t>
            </a:r>
            <a:r>
              <a:rPr lang="en-US" dirty="0"/>
              <a:t> Linux</a:t>
            </a:r>
          </a:p>
        </p:txBody>
      </p:sp>
      <p:sp>
        <p:nvSpPr>
          <p:cNvPr id="3" name="Content Placeholder 2">
            <a:extLst>
              <a:ext uri="{FF2B5EF4-FFF2-40B4-BE49-F238E27FC236}">
                <a16:creationId xmlns:a16="http://schemas.microsoft.com/office/drawing/2014/main" id="{44FA7C46-FC65-4BFF-3ED4-EB5B8BC5A82F}"/>
              </a:ext>
            </a:extLst>
          </p:cNvPr>
          <p:cNvSpPr>
            <a:spLocks noGrp="1"/>
          </p:cNvSpPr>
          <p:nvPr>
            <p:ph idx="1"/>
          </p:nvPr>
        </p:nvSpPr>
        <p:spPr>
          <a:xfrm>
            <a:off x="774145" y="1233824"/>
            <a:ext cx="10579654" cy="5166976"/>
          </a:xfrm>
        </p:spPr>
        <p:txBody>
          <a:bodyPr>
            <a:normAutofit/>
          </a:bodyPr>
          <a:lstStyle/>
          <a:p>
            <a:endParaRPr lang="en-US" altLang="en-US" dirty="0">
              <a:ea typeface="ＭＳ Ｐゴシック" panose="020B0600070205080204" pitchFamily="34" charset="-128"/>
            </a:endParaRPr>
          </a:p>
          <a:p>
            <a:pPr lvl="1"/>
            <a:endParaRPr lang="vi-VN" altLang="en-US" dirty="0">
              <a:ea typeface="ＭＳ Ｐゴシック" panose="020B0600070205080204" pitchFamily="34" charset="-128"/>
            </a:endParaRPr>
          </a:p>
          <a:p>
            <a:endParaRPr lang="vi-VN" altLang="en-US" dirty="0">
              <a:ea typeface="ＭＳ Ｐゴシック" panose="020B0600070205080204" pitchFamily="34" charset="-128"/>
            </a:endParaRPr>
          </a:p>
        </p:txBody>
      </p:sp>
      <p:sp>
        <p:nvSpPr>
          <p:cNvPr id="6" name="Footer Placeholder 5">
            <a:extLst>
              <a:ext uri="{FF2B5EF4-FFF2-40B4-BE49-F238E27FC236}">
                <a16:creationId xmlns:a16="http://schemas.microsoft.com/office/drawing/2014/main" id="{780D8551-53A4-BF22-695A-BDBA5AC30333}"/>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25B1B528-E503-7639-B7DA-BD9F810417B2}"/>
              </a:ext>
            </a:extLst>
          </p:cNvPr>
          <p:cNvSpPr>
            <a:spLocks noGrp="1"/>
          </p:cNvSpPr>
          <p:nvPr>
            <p:ph type="sldNum" sz="quarter" idx="12"/>
          </p:nvPr>
        </p:nvSpPr>
        <p:spPr/>
        <p:txBody>
          <a:bodyPr/>
          <a:lstStyle/>
          <a:p>
            <a:fld id="{800C8475-47C1-49C9-BEE5-594F8CF4D71F}" type="slidenum">
              <a:rPr kumimoji="1" lang="ja-JP" altLang="en-US" smtClean="0"/>
              <a:pPr/>
              <a:t>54</a:t>
            </a:fld>
            <a:endParaRPr kumimoji="1" lang="ja-JP" altLang="en-US"/>
          </a:p>
        </p:txBody>
      </p:sp>
      <p:pic>
        <p:nvPicPr>
          <p:cNvPr id="8" name="Picture 7" descr="A graph with numbers and text&#10;&#10;Description automatically generated with medium confidence">
            <a:extLst>
              <a:ext uri="{FF2B5EF4-FFF2-40B4-BE49-F238E27FC236}">
                <a16:creationId xmlns:a16="http://schemas.microsoft.com/office/drawing/2014/main" id="{E9E708B8-7CD5-E8B1-6DA6-192644F7C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857" y="4160772"/>
            <a:ext cx="8994286" cy="2011428"/>
          </a:xfrm>
          <a:prstGeom prst="rect">
            <a:avLst/>
          </a:prstGeom>
        </p:spPr>
      </p:pic>
      <p:pic>
        <p:nvPicPr>
          <p:cNvPr id="10" name="Picture 9" descr="A close-up of a graph&#10;&#10;Description automatically generated">
            <a:extLst>
              <a:ext uri="{FF2B5EF4-FFF2-40B4-BE49-F238E27FC236}">
                <a16:creationId xmlns:a16="http://schemas.microsoft.com/office/drawing/2014/main" id="{7088C0E6-DC27-92F6-6BAB-73170A59D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52" y="1056220"/>
            <a:ext cx="10507143" cy="2457143"/>
          </a:xfrm>
          <a:prstGeom prst="rect">
            <a:avLst/>
          </a:prstGeom>
        </p:spPr>
      </p:pic>
      <p:sp>
        <p:nvSpPr>
          <p:cNvPr id="11" name="TextBox 10">
            <a:extLst>
              <a:ext uri="{FF2B5EF4-FFF2-40B4-BE49-F238E27FC236}">
                <a16:creationId xmlns:a16="http://schemas.microsoft.com/office/drawing/2014/main" id="{402C103A-8A05-16F9-E0CD-4EF8AE212FC7}"/>
              </a:ext>
            </a:extLst>
          </p:cNvPr>
          <p:cNvSpPr txBox="1"/>
          <p:nvPr/>
        </p:nvSpPr>
        <p:spPr>
          <a:xfrm>
            <a:off x="3657600" y="3448175"/>
            <a:ext cx="4301177" cy="276807"/>
          </a:xfrm>
          <a:prstGeom prst="rect">
            <a:avLst/>
          </a:prstGeom>
          <a:noFill/>
        </p:spPr>
        <p:txBody>
          <a:bodyPr wrap="none" rtlCol="0">
            <a:spAutoFit/>
          </a:bodyPr>
          <a:lstStyle/>
          <a:p>
            <a:pPr algn="just">
              <a:lnSpc>
                <a:spcPct val="120000"/>
              </a:lnSpc>
              <a:spcBef>
                <a:spcPts val="200"/>
              </a:spcBef>
              <a:spcAft>
                <a:spcPts val="200"/>
              </a:spcAft>
            </a:pPr>
            <a:r>
              <a:rPr lang="en-US" sz="1100" dirty="0" err="1">
                <a:latin typeface="Arial" panose="020B0604020202020204" pitchFamily="34" charset="0"/>
                <a:cs typeface="Arial" panose="020B0604020202020204" pitchFamily="34" charset="0"/>
              </a:rPr>
              <a:t>Nguồn</a:t>
            </a:r>
            <a:r>
              <a:rPr lang="en-US" sz="1100" dirty="0">
                <a:latin typeface="Arial" panose="020B0604020202020204" pitchFamily="34" charset="0"/>
                <a:cs typeface="Arial" panose="020B0604020202020204" pitchFamily="34" charset="0"/>
              </a:rPr>
              <a:t>: https://en.wikipedia.org/wiki/Linux_kernel_version_history </a:t>
            </a:r>
          </a:p>
        </p:txBody>
      </p:sp>
      <p:sp>
        <p:nvSpPr>
          <p:cNvPr id="13" name="TextBox 12">
            <a:extLst>
              <a:ext uri="{FF2B5EF4-FFF2-40B4-BE49-F238E27FC236}">
                <a16:creationId xmlns:a16="http://schemas.microsoft.com/office/drawing/2014/main" id="{F2EDE358-A1F0-EC83-CA6F-6989C224194F}"/>
              </a:ext>
            </a:extLst>
          </p:cNvPr>
          <p:cNvSpPr txBox="1"/>
          <p:nvPr/>
        </p:nvSpPr>
        <p:spPr>
          <a:xfrm>
            <a:off x="4072576" y="6172200"/>
            <a:ext cx="4080823" cy="261610"/>
          </a:xfrm>
          <a:prstGeom prst="rect">
            <a:avLst/>
          </a:prstGeom>
          <a:noFill/>
        </p:spPr>
        <p:txBody>
          <a:bodyPr wrap="square">
            <a:spAutoFit/>
          </a:bodyPr>
          <a:lstStyle/>
          <a:p>
            <a:r>
              <a:rPr lang="en-US" sz="1100" dirty="0" err="1">
                <a:latin typeface="Arial" panose="020B0604020202020204" pitchFamily="34" charset="0"/>
                <a:cs typeface="Arial" panose="020B0604020202020204" pitchFamily="34" charset="0"/>
              </a:rPr>
              <a:t>Nguồn</a:t>
            </a:r>
            <a:r>
              <a:rPr lang="en-US" sz="1100" dirty="0">
                <a:latin typeface="Arial" panose="020B0604020202020204" pitchFamily="34" charset="0"/>
                <a:cs typeface="Arial" panose="020B0604020202020204" pitchFamily="34" charset="0"/>
              </a:rPr>
              <a:t>: https://wiki.alquds.edu/?query=MacOS_version_history</a:t>
            </a:r>
          </a:p>
        </p:txBody>
      </p:sp>
    </p:spTree>
    <p:extLst>
      <p:ext uri="{BB962C8B-B14F-4D97-AF65-F5344CB8AC3E}">
        <p14:creationId xmlns:p14="http://schemas.microsoft.com/office/powerpoint/2010/main" val="3926826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A090A-D3F7-421A-E9D1-DA935FABD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7DFCC-327A-D5DB-B7C7-3C8AC74B7231}"/>
              </a:ext>
            </a:extLst>
          </p:cNvPr>
          <p:cNvSpPr>
            <a:spLocks noGrp="1"/>
          </p:cNvSpPr>
          <p:nvPr>
            <p:ph type="title"/>
          </p:nvPr>
        </p:nvSpPr>
        <p:spPr>
          <a:xfrm>
            <a:off x="774145" y="223964"/>
            <a:ext cx="10732055" cy="785896"/>
          </a:xfrm>
        </p:spPr>
        <p:txBody>
          <a:bodyPr>
            <a:normAutofit fontScale="90000"/>
          </a:bodyPr>
          <a:lstStyle/>
          <a:p>
            <a:r>
              <a:rPr lang="en-US" dirty="0" err="1"/>
              <a:t>Quá</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của</a:t>
            </a:r>
            <a:r>
              <a:rPr lang="en-US" dirty="0"/>
              <a:t> Android, iOS</a:t>
            </a:r>
          </a:p>
        </p:txBody>
      </p:sp>
      <p:sp>
        <p:nvSpPr>
          <p:cNvPr id="3" name="Content Placeholder 2">
            <a:extLst>
              <a:ext uri="{FF2B5EF4-FFF2-40B4-BE49-F238E27FC236}">
                <a16:creationId xmlns:a16="http://schemas.microsoft.com/office/drawing/2014/main" id="{66C5555F-B553-174E-B2A2-E44CD82537D0}"/>
              </a:ext>
            </a:extLst>
          </p:cNvPr>
          <p:cNvSpPr>
            <a:spLocks noGrp="1"/>
          </p:cNvSpPr>
          <p:nvPr>
            <p:ph idx="1"/>
          </p:nvPr>
        </p:nvSpPr>
        <p:spPr>
          <a:xfrm>
            <a:off x="774145" y="1233824"/>
            <a:ext cx="10579654" cy="5166976"/>
          </a:xfrm>
        </p:spPr>
        <p:txBody>
          <a:bodyPr>
            <a:normAutofit/>
          </a:bodyPr>
          <a:lstStyle/>
          <a:p>
            <a:endParaRPr lang="en-US" altLang="en-US" dirty="0">
              <a:ea typeface="ＭＳ Ｐゴシック" panose="020B0600070205080204" pitchFamily="34" charset="-128"/>
            </a:endParaRPr>
          </a:p>
          <a:p>
            <a:pPr lvl="1"/>
            <a:endParaRPr lang="vi-VN" altLang="en-US" dirty="0">
              <a:ea typeface="ＭＳ Ｐゴシック" panose="020B0600070205080204" pitchFamily="34" charset="-128"/>
            </a:endParaRPr>
          </a:p>
          <a:p>
            <a:endParaRPr lang="vi-VN" altLang="en-US" dirty="0">
              <a:ea typeface="ＭＳ Ｐゴシック" panose="020B0600070205080204" pitchFamily="34" charset="-128"/>
            </a:endParaRPr>
          </a:p>
        </p:txBody>
      </p:sp>
      <p:sp>
        <p:nvSpPr>
          <p:cNvPr id="6" name="Footer Placeholder 5">
            <a:extLst>
              <a:ext uri="{FF2B5EF4-FFF2-40B4-BE49-F238E27FC236}">
                <a16:creationId xmlns:a16="http://schemas.microsoft.com/office/drawing/2014/main" id="{B29F01B5-A18A-E6D2-25AA-4D7DF9110A6A}"/>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sp>
        <p:nvSpPr>
          <p:cNvPr id="5" name="Slide Number Placeholder 4">
            <a:extLst>
              <a:ext uri="{FF2B5EF4-FFF2-40B4-BE49-F238E27FC236}">
                <a16:creationId xmlns:a16="http://schemas.microsoft.com/office/drawing/2014/main" id="{A8F55194-726A-688E-2FFB-F69D0821A6B7}"/>
              </a:ext>
            </a:extLst>
          </p:cNvPr>
          <p:cNvSpPr>
            <a:spLocks noGrp="1"/>
          </p:cNvSpPr>
          <p:nvPr>
            <p:ph type="sldNum" sz="quarter" idx="12"/>
          </p:nvPr>
        </p:nvSpPr>
        <p:spPr/>
        <p:txBody>
          <a:bodyPr/>
          <a:lstStyle/>
          <a:p>
            <a:fld id="{800C8475-47C1-49C9-BEE5-594F8CF4D71F}" type="slidenum">
              <a:rPr kumimoji="1" lang="ja-JP" altLang="en-US" smtClean="0"/>
              <a:pPr/>
              <a:t>55</a:t>
            </a:fld>
            <a:endParaRPr kumimoji="1" lang="ja-JP" altLang="en-US"/>
          </a:p>
        </p:txBody>
      </p:sp>
      <p:pic>
        <p:nvPicPr>
          <p:cNvPr id="8" name="Picture 7" descr="A screenshot of a cell phone&#10;&#10;Description automatically generated">
            <a:extLst>
              <a:ext uri="{FF2B5EF4-FFF2-40B4-BE49-F238E27FC236}">
                <a16:creationId xmlns:a16="http://schemas.microsoft.com/office/drawing/2014/main" id="{59C094A0-633D-F4FA-FBB1-63AE53946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2650"/>
            <a:ext cx="6486525" cy="3105150"/>
          </a:xfrm>
          <a:prstGeom prst="rect">
            <a:avLst/>
          </a:prstGeom>
        </p:spPr>
      </p:pic>
      <p:pic>
        <p:nvPicPr>
          <p:cNvPr id="10" name="Picture 9" descr="A group of numbers on a cell phone&#10;&#10;Description automatically generated">
            <a:extLst>
              <a:ext uri="{FF2B5EF4-FFF2-40B4-BE49-F238E27FC236}">
                <a16:creationId xmlns:a16="http://schemas.microsoft.com/office/drawing/2014/main" id="{D8D4495C-30D4-DB69-2105-29E3BDD6181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0670" y="1892427"/>
            <a:ext cx="4457700" cy="3625596"/>
          </a:xfrm>
          <a:prstGeom prst="rect">
            <a:avLst/>
          </a:prstGeom>
        </p:spPr>
      </p:pic>
      <p:sp>
        <p:nvSpPr>
          <p:cNvPr id="11" name="TextBox 10">
            <a:extLst>
              <a:ext uri="{FF2B5EF4-FFF2-40B4-BE49-F238E27FC236}">
                <a16:creationId xmlns:a16="http://schemas.microsoft.com/office/drawing/2014/main" id="{F368F79C-3E91-3799-741A-CF698CFB7F73}"/>
              </a:ext>
            </a:extLst>
          </p:cNvPr>
          <p:cNvSpPr txBox="1"/>
          <p:nvPr/>
        </p:nvSpPr>
        <p:spPr>
          <a:xfrm>
            <a:off x="1319040" y="5947595"/>
            <a:ext cx="4762842" cy="276807"/>
          </a:xfrm>
          <a:prstGeom prst="rect">
            <a:avLst/>
          </a:prstGeom>
          <a:noFill/>
        </p:spPr>
        <p:txBody>
          <a:bodyPr wrap="none" rtlCol="0">
            <a:spAutoFit/>
          </a:bodyPr>
          <a:lstStyle/>
          <a:p>
            <a:pPr algn="just">
              <a:lnSpc>
                <a:spcPct val="120000"/>
              </a:lnSpc>
              <a:spcBef>
                <a:spcPts val="200"/>
              </a:spcBef>
              <a:spcAft>
                <a:spcPts val="200"/>
              </a:spcAft>
            </a:pPr>
            <a:r>
              <a:rPr lang="en-US" sz="1100" dirty="0" err="1">
                <a:latin typeface="Arial" panose="020B0604020202020204" pitchFamily="34" charset="0"/>
                <a:cs typeface="Arial" panose="020B0604020202020204" pitchFamily="34" charset="0"/>
              </a:rPr>
              <a:t>Nguồn</a:t>
            </a:r>
            <a:r>
              <a:rPr lang="en-US" sz="1100" dirty="0">
                <a:latin typeface="Arial" panose="020B0604020202020204" pitchFamily="34" charset="0"/>
                <a:cs typeface="Arial" panose="020B0604020202020204" pitchFamily="34" charset="0"/>
              </a:rPr>
              <a:t>: https://www.enterpriseappstoday.com/stats/android-statistics.html</a:t>
            </a:r>
          </a:p>
        </p:txBody>
      </p:sp>
      <p:sp>
        <p:nvSpPr>
          <p:cNvPr id="12" name="TextBox 11">
            <a:extLst>
              <a:ext uri="{FF2B5EF4-FFF2-40B4-BE49-F238E27FC236}">
                <a16:creationId xmlns:a16="http://schemas.microsoft.com/office/drawing/2014/main" id="{49177EAC-B213-966F-A168-D187E4951A90}"/>
              </a:ext>
            </a:extLst>
          </p:cNvPr>
          <p:cNvSpPr txBox="1"/>
          <p:nvPr/>
        </p:nvSpPr>
        <p:spPr>
          <a:xfrm>
            <a:off x="7162800" y="5924048"/>
            <a:ext cx="4889480" cy="276807"/>
          </a:xfrm>
          <a:prstGeom prst="rect">
            <a:avLst/>
          </a:prstGeom>
          <a:noFill/>
        </p:spPr>
        <p:txBody>
          <a:bodyPr wrap="none" rtlCol="0">
            <a:spAutoFit/>
          </a:bodyPr>
          <a:lstStyle/>
          <a:p>
            <a:pPr algn="just">
              <a:lnSpc>
                <a:spcPct val="120000"/>
              </a:lnSpc>
              <a:spcBef>
                <a:spcPts val="200"/>
              </a:spcBef>
              <a:spcAft>
                <a:spcPts val="200"/>
              </a:spcAft>
            </a:pPr>
            <a:r>
              <a:rPr lang="en-US" sz="1100" dirty="0" err="1">
                <a:latin typeface="Arial" panose="020B0604020202020204" pitchFamily="34" charset="0"/>
                <a:cs typeface="Arial" panose="020B0604020202020204" pitchFamily="34" charset="0"/>
              </a:rPr>
              <a:t>Nguồn</a:t>
            </a:r>
            <a:r>
              <a:rPr lang="en-US" sz="1100" dirty="0">
                <a:latin typeface="Arial" panose="020B0604020202020204" pitchFamily="34" charset="0"/>
                <a:cs typeface="Arial" panose="020B0604020202020204" pitchFamily="34" charset="0"/>
              </a:rPr>
              <a:t>: https://twitter.com/appleintro/status/1698756065922330822/photo/1</a:t>
            </a:r>
          </a:p>
        </p:txBody>
      </p:sp>
    </p:spTree>
    <p:extLst>
      <p:ext uri="{BB962C8B-B14F-4D97-AF65-F5344CB8AC3E}">
        <p14:creationId xmlns:p14="http://schemas.microsoft.com/office/powerpoint/2010/main" val="3423986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vi-VN" altLang="ja-JP" dirty="0"/>
              <a:t>Tổng quan</a:t>
            </a:r>
            <a:r>
              <a:rPr lang="en-US" altLang="ja-JP" dirty="0"/>
              <a:t> </a:t>
            </a:r>
            <a:r>
              <a:rPr lang="en-US" altLang="ja-JP" dirty="0" err="1"/>
              <a:t>về</a:t>
            </a:r>
            <a:r>
              <a:rPr lang="en-US" altLang="ja-JP" dirty="0"/>
              <a:t> </a:t>
            </a:r>
            <a:r>
              <a:rPr lang="en-US" altLang="ja-JP" dirty="0" err="1"/>
              <a:t>hệ</a:t>
            </a:r>
            <a:r>
              <a:rPr lang="en-US" altLang="ja-JP" dirty="0"/>
              <a:t> </a:t>
            </a:r>
            <a:r>
              <a:rPr lang="en-US" altLang="ja-JP" dirty="0" err="1"/>
              <a:t>điều</a:t>
            </a:r>
            <a:r>
              <a:rPr lang="en-US" altLang="ja-JP" dirty="0"/>
              <a:t> </a:t>
            </a:r>
            <a:r>
              <a:rPr lang="en-US" altLang="ja-JP" dirty="0" err="1"/>
              <a:t>hành</a:t>
            </a:r>
            <a:endParaRPr lang="vi-VN" altLang="ja-JP" dirty="0"/>
          </a:p>
          <a:p>
            <a:r>
              <a:rPr lang="en-US" altLang="ja-JP" dirty="0" err="1"/>
              <a:t>Hoạt</a:t>
            </a:r>
            <a:r>
              <a:rPr lang="en-US" altLang="ja-JP" dirty="0"/>
              <a:t> </a:t>
            </a:r>
            <a:r>
              <a:rPr lang="en-US" altLang="ja-JP" dirty="0" err="1"/>
              <a:t>động</a:t>
            </a:r>
            <a:r>
              <a:rPr lang="en-US" altLang="ja-JP" dirty="0"/>
              <a:t> </a:t>
            </a:r>
            <a:r>
              <a:rPr lang="en-US" altLang="ja-JP" dirty="0" err="1"/>
              <a:t>bên</a:t>
            </a:r>
            <a:r>
              <a:rPr lang="en-US" altLang="ja-JP" dirty="0"/>
              <a:t> </a:t>
            </a:r>
            <a:r>
              <a:rPr lang="en-US" altLang="ja-JP" dirty="0" err="1"/>
              <a:t>trong</a:t>
            </a:r>
            <a:r>
              <a:rPr lang="en-US" altLang="ja-JP" dirty="0"/>
              <a:t> </a:t>
            </a:r>
            <a:r>
              <a:rPr lang="en-US" altLang="ja-JP" dirty="0" err="1"/>
              <a:t>máy</a:t>
            </a:r>
            <a:r>
              <a:rPr lang="en-US" altLang="ja-JP" dirty="0"/>
              <a:t> </a:t>
            </a:r>
            <a:r>
              <a:rPr lang="en-US" altLang="ja-JP" dirty="0" err="1"/>
              <a:t>tính</a:t>
            </a:r>
            <a:endParaRPr lang="en-US" altLang="ja-JP" dirty="0"/>
          </a:p>
          <a:p>
            <a:r>
              <a:rPr lang="en-US" altLang="ja-JP" dirty="0" err="1"/>
              <a:t>Kiến</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lang="vi-VN" altLang="ja-JP" dirty="0"/>
          </a:p>
          <a:p>
            <a:r>
              <a:rPr lang="en-US" altLang="ja-JP" dirty="0" err="1"/>
              <a:t>Các</a:t>
            </a:r>
            <a:r>
              <a:rPr lang="en-US" altLang="ja-JP" dirty="0"/>
              <a:t> </a:t>
            </a:r>
            <a:r>
              <a:rPr lang="en-US" altLang="ja-JP" dirty="0" err="1"/>
              <a:t>thao</a:t>
            </a:r>
            <a:r>
              <a:rPr lang="en-US" altLang="ja-JP" dirty="0"/>
              <a:t> </a:t>
            </a:r>
            <a:r>
              <a:rPr lang="en-US" altLang="ja-JP" dirty="0" err="1"/>
              <a:t>tác</a:t>
            </a:r>
            <a:r>
              <a:rPr lang="en-US" altLang="ja-JP" dirty="0"/>
              <a:t> </a:t>
            </a:r>
            <a:r>
              <a:rPr lang="en-US" altLang="ja-JP" dirty="0" err="1"/>
              <a:t>trong</a:t>
            </a:r>
            <a:r>
              <a:rPr lang="en-US" altLang="ja-JP" dirty="0"/>
              <a:t> </a:t>
            </a:r>
            <a:r>
              <a:rPr lang="vi-VN" altLang="ja-JP" dirty="0"/>
              <a:t>hệ điều hành</a:t>
            </a:r>
            <a:endParaRPr lang="en-US" altLang="ja-JP" dirty="0"/>
          </a:p>
          <a:p>
            <a:r>
              <a:rPr lang="en-US" altLang="ja-JP" dirty="0" err="1"/>
              <a:t>Lịch</a:t>
            </a:r>
            <a:r>
              <a:rPr lang="en-US" altLang="ja-JP" dirty="0"/>
              <a:t> </a:t>
            </a:r>
            <a:r>
              <a:rPr lang="en-US" altLang="ja-JP" dirty="0" err="1"/>
              <a:t>sử</a:t>
            </a:r>
            <a:r>
              <a:rPr lang="en-US" altLang="ja-JP" dirty="0"/>
              <a:t> </a:t>
            </a:r>
            <a:r>
              <a:rPr lang="en-US" altLang="ja-JP" dirty="0" err="1"/>
              <a:t>phát</a:t>
            </a:r>
            <a:r>
              <a:rPr lang="en-US" altLang="ja-JP" dirty="0"/>
              <a:t> </a:t>
            </a:r>
            <a:r>
              <a:rPr lang="en-US" altLang="ja-JP" dirty="0" err="1"/>
              <a:t>triển</a:t>
            </a:r>
            <a:r>
              <a:rPr lang="en-US" altLang="ja-JP" dirty="0"/>
              <a:t> </a:t>
            </a:r>
            <a:r>
              <a:rPr lang="en-US" altLang="ja-JP" dirty="0" err="1"/>
              <a:t>hệ</a:t>
            </a:r>
            <a:r>
              <a:rPr lang="en-US" altLang="ja-JP" dirty="0"/>
              <a:t> </a:t>
            </a:r>
            <a:r>
              <a:rPr lang="en-US" altLang="ja-JP" dirty="0" err="1"/>
              <a:t>điều</a:t>
            </a:r>
            <a:r>
              <a:rPr lang="en-US" altLang="ja-JP" dirty="0"/>
              <a:t> </a:t>
            </a:r>
            <a:r>
              <a:rPr lang="en-US" altLang="ja-JP" dirty="0" err="1"/>
              <a:t>hành</a:t>
            </a:r>
            <a:endParaRPr lang="vi-VN" altLang="ja-JP"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56</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4474CB8-10AE-0C7A-EC8F-F5FB026B87E3}"/>
              </a:ext>
            </a:extLst>
          </p:cNvPr>
          <p:cNvSpPr>
            <a:spLocks noGrp="1"/>
          </p:cNvSpPr>
          <p:nvPr>
            <p:ph type="sldNum" sz="quarter" idx="12"/>
          </p:nvPr>
        </p:nvSpPr>
        <p:spPr/>
        <p:txBody>
          <a:bodyPr/>
          <a:lstStyle/>
          <a:p>
            <a:fld id="{800C8475-47C1-49C9-BEE5-594F8CF4D71F}" type="slidenum">
              <a:rPr kumimoji="1" lang="ja-JP" altLang="en-US" smtClean="0"/>
              <a:pPr/>
              <a:t>57</a:t>
            </a:fld>
            <a:endParaRPr kumimoji="1" lang="ja-JP" altLang="en-US"/>
          </a:p>
        </p:txBody>
      </p:sp>
      <p:sp>
        <p:nvSpPr>
          <p:cNvPr id="6" name="Text Placeholder 5">
            <a:extLst>
              <a:ext uri="{FF2B5EF4-FFF2-40B4-BE49-F238E27FC236}">
                <a16:creationId xmlns:a16="http://schemas.microsoft.com/office/drawing/2014/main" id="{0B5CE22E-4356-5802-72DB-A4524C75168C}"/>
              </a:ext>
            </a:extLst>
          </p:cNvPr>
          <p:cNvSpPr>
            <a:spLocks noGrp="1"/>
          </p:cNvSpPr>
          <p:nvPr>
            <p:ph type="body" sz="quarter" idx="15"/>
          </p:nvPr>
        </p:nvSpPr>
        <p:spPr/>
        <p:txBody>
          <a:bodyPr/>
          <a:lstStyle/>
          <a:p>
            <a:r>
              <a:rPr lang="en-US" sz="3200" dirty="0"/>
              <a:t>THẢO LUẬN</a:t>
            </a:r>
          </a:p>
        </p:txBody>
      </p:sp>
      <p:sp>
        <p:nvSpPr>
          <p:cNvPr id="2" name="Footer Placeholder 1">
            <a:extLst>
              <a:ext uri="{FF2B5EF4-FFF2-40B4-BE49-F238E27FC236}">
                <a16:creationId xmlns:a16="http://schemas.microsoft.com/office/drawing/2014/main" id="{E0004987-FD7F-505B-9904-578B66996E50}"/>
              </a:ext>
            </a:extLst>
          </p:cNvPr>
          <p:cNvSpPr>
            <a:spLocks noGrp="1"/>
          </p:cNvSpPr>
          <p:nvPr>
            <p:ph type="ftr" sz="quarter" idx="11"/>
          </p:nvPr>
        </p:nvSpPr>
        <p:spPr/>
        <p:txBody>
          <a:bodyPr/>
          <a:lstStyle/>
          <a:p>
            <a:r>
              <a:rPr kumimoji="1" lang="vi-VN" altLang="ja-JP"/>
              <a:t>Thực hiện bởi Trường Đại học Công nghệ Thông tin, ĐHQG-HCM</a:t>
            </a:r>
            <a:endParaRPr kumimoji="1" lang="ja-JP" altLang="en-US" dirty="0"/>
          </a:p>
        </p:txBody>
      </p:sp>
      <p:pic>
        <p:nvPicPr>
          <p:cNvPr id="9" name="Graphic 8" descr="Graph and note paper with pencils">
            <a:extLst>
              <a:ext uri="{FF2B5EF4-FFF2-40B4-BE49-F238E27FC236}">
                <a16:creationId xmlns:a16="http://schemas.microsoft.com/office/drawing/2014/main" id="{BCA71A8E-F63E-59E6-4727-11D48332DA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2398489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dirty="0"/>
              <a:t>Thực hiện bởi Trường Đại học Công nghệ Thông tin, ĐHQG-HCM</a:t>
            </a:r>
            <a:endParaRPr lang="en-VN" dirty="0"/>
          </a:p>
        </p:txBody>
      </p:sp>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58</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US"/>
              <a:t>HỆ ĐIỀU HÀNH</a:t>
            </a:r>
            <a:endParaRPr lang="en-VN" dirty="0"/>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lstStyle/>
          <a:p>
            <a:r>
              <a:rPr lang="en-US" dirty="0">
                <a:gradFill flip="none" rotWithShape="1">
                  <a:gsLst>
                    <a:gs pos="0">
                      <a:schemeClr val="accent5"/>
                    </a:gs>
                    <a:gs pos="100000">
                      <a:schemeClr val="accent3"/>
                    </a:gs>
                  </a:gsLst>
                  <a:lin ang="5400000" scaled="1"/>
                  <a:tileRect/>
                </a:gradFill>
              </a:rPr>
              <a:t>CHƯƠNG 2: CẤU TRÚC HỆ ĐIỀU HÀNH</a:t>
            </a:r>
            <a:endParaRPr lang="en-VN" dirty="0">
              <a:gradFill flip="none" rotWithShape="1">
                <a:gsLst>
                  <a:gs pos="0">
                    <a:schemeClr val="accent5"/>
                  </a:gs>
                  <a:gs pos="100000">
                    <a:schemeClr val="accent3"/>
                  </a:gs>
                </a:gsLst>
                <a:lin ang="5400000" scaled="1"/>
                <a:tileRect/>
              </a:gradFill>
            </a:endParaRP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US" dirty="0" err="1"/>
              <a:t>Trình</a:t>
            </a:r>
            <a:r>
              <a:rPr lang="en-US" dirty="0"/>
              <a:t> </a:t>
            </a:r>
            <a:r>
              <a:rPr lang="en-US" dirty="0" err="1"/>
              <a:t>bày</a:t>
            </a:r>
            <a:r>
              <a:rPr lang="en-US" dirty="0"/>
              <a:t>: ...</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US"/>
              <a:t>Trình bày về các thành phần trong hệ điều hành, các dịch vụ mà hệ điều hành cung cấp, các định nghĩa về lời gọi hệ thống/chương trình hệ thống và cấu trúc hệ thống của hệ điều hành</a:t>
            </a:r>
            <a:endParaRPr lang="en-VN"/>
          </a:p>
        </p:txBody>
      </p:sp>
      <p:sp>
        <p:nvSpPr>
          <p:cNvPr id="3" name="Text Placeholder 8">
            <a:extLst>
              <a:ext uri="{FF2B5EF4-FFF2-40B4-BE49-F238E27FC236}">
                <a16:creationId xmlns:a16="http://schemas.microsoft.com/office/drawing/2014/main" id="{9BD58F25-53E5-9CF5-89A1-5CB15F3EBB99}"/>
              </a:ext>
            </a:extLst>
          </p:cNvPr>
          <p:cNvSpPr txBox="1">
            <a:spLocks/>
          </p:cNvSpPr>
          <p:nvPr/>
        </p:nvSpPr>
        <p:spPr>
          <a:xfrm>
            <a:off x="4680970" y="4963048"/>
            <a:ext cx="2830058" cy="34500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Trình bày: ...</a:t>
            </a:r>
            <a:endParaRPr lang="en-VN" dirty="0"/>
          </a:p>
        </p:txBody>
      </p:sp>
    </p:spTree>
    <p:extLst>
      <p:ext uri="{BB962C8B-B14F-4D97-AF65-F5344CB8AC3E}">
        <p14:creationId xmlns:p14="http://schemas.microsoft.com/office/powerpoint/2010/main" val="1492689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59</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lstStyle/>
          <a:p>
            <a:r>
              <a:rPr lang="vi-VN" sz="2800"/>
              <a:t>Biết được các thành phần của hệ điều hành</a:t>
            </a:r>
          </a:p>
          <a:p>
            <a:r>
              <a:rPr lang="vi-VN" sz="2800"/>
              <a:t>Hiểu được các dịch vụ mà hệ điều hành cung cấp</a:t>
            </a:r>
          </a:p>
          <a:p>
            <a:r>
              <a:rPr lang="vi-VN" sz="2800"/>
              <a:t>Hiểu được cấu trúc của một hệ điều hành</a:t>
            </a:r>
          </a:p>
          <a:p>
            <a:pPr marL="0" indent="0">
              <a:buNone/>
            </a:pPr>
            <a:endParaRPr lang="en-VN" dirty="0"/>
          </a:p>
        </p:txBody>
      </p:sp>
    </p:spTree>
    <p:extLst>
      <p:ext uri="{BB962C8B-B14F-4D97-AF65-F5344CB8AC3E}">
        <p14:creationId xmlns:p14="http://schemas.microsoft.com/office/powerpoint/2010/main" val="400063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DB8B2C-863F-AAEA-80D3-D67E4B308E4A}"/>
              </a:ext>
            </a:extLst>
          </p:cNvPr>
          <p:cNvSpPr>
            <a:spLocks noGrp="1"/>
          </p:cNvSpPr>
          <p:nvPr>
            <p:ph type="body" sz="quarter" idx="13"/>
          </p:nvPr>
        </p:nvSpPr>
        <p:spPr/>
        <p:txBody>
          <a:bodyPr/>
          <a:lstStyle/>
          <a:p>
            <a:r>
              <a:rPr lang="en-US" dirty="0"/>
              <a:t>TỔNG QUAN VỀ HỆ ĐIỀU HÀNH</a:t>
            </a:r>
          </a:p>
        </p:txBody>
      </p:sp>
      <p:sp>
        <p:nvSpPr>
          <p:cNvPr id="3" name="Text Placeholder 2">
            <a:extLst>
              <a:ext uri="{FF2B5EF4-FFF2-40B4-BE49-F238E27FC236}">
                <a16:creationId xmlns:a16="http://schemas.microsoft.com/office/drawing/2014/main" id="{60DA1BA8-7366-838B-2C9D-3B3D17E9E0A5}"/>
              </a:ext>
            </a:extLst>
          </p:cNvPr>
          <p:cNvSpPr>
            <a:spLocks noGrp="1"/>
          </p:cNvSpPr>
          <p:nvPr>
            <p:ph type="body" sz="quarter" idx="14"/>
          </p:nvPr>
        </p:nvSpPr>
        <p:spPr/>
        <p:txBody>
          <a:bodyPr/>
          <a:lstStyle/>
          <a:p>
            <a:r>
              <a:rPr lang="en-US" dirty="0"/>
              <a:t>1.2. </a:t>
            </a:r>
            <a:r>
              <a:rPr lang="en-US" dirty="0" err="1"/>
              <a:t>Cấu</a:t>
            </a:r>
            <a:r>
              <a:rPr lang="en-US" dirty="0"/>
              <a:t> </a:t>
            </a:r>
            <a:r>
              <a:rPr lang="en-US" dirty="0" err="1"/>
              <a:t>trúc</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tính</a:t>
            </a:r>
            <a:endParaRPr lang="en-US" dirty="0"/>
          </a:p>
        </p:txBody>
      </p:sp>
      <p:sp>
        <p:nvSpPr>
          <p:cNvPr id="4" name="Text Placeholder 3">
            <a:extLst>
              <a:ext uri="{FF2B5EF4-FFF2-40B4-BE49-F238E27FC236}">
                <a16:creationId xmlns:a16="http://schemas.microsoft.com/office/drawing/2014/main" id="{84112FE2-4F4C-1C48-C796-63E0AD80A270}"/>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81BC856B-4A88-F5A7-17E7-FA7809434391}"/>
              </a:ext>
            </a:extLst>
          </p:cNvPr>
          <p:cNvSpPr>
            <a:spLocks noGrp="1"/>
          </p:cNvSpPr>
          <p:nvPr>
            <p:ph type="body" sz="quarter" idx="16"/>
          </p:nvPr>
        </p:nvSpPr>
        <p:spPr/>
        <p:txBody>
          <a:bodyPr>
            <a:normAutofit lnSpcReduction="10000"/>
          </a:bodyPr>
          <a:lstStyle/>
          <a:p>
            <a:r>
              <a:rPr lang="en-US" dirty="0"/>
              <a:t>01.</a:t>
            </a:r>
          </a:p>
        </p:txBody>
      </p:sp>
      <p:sp>
        <p:nvSpPr>
          <p:cNvPr id="7" name="Footer Placeholder 6">
            <a:extLst>
              <a:ext uri="{FF2B5EF4-FFF2-40B4-BE49-F238E27FC236}">
                <a16:creationId xmlns:a16="http://schemas.microsoft.com/office/drawing/2014/main" id="{F79301CF-F5DF-413C-B6B5-2A9F5B6FB018}"/>
              </a:ext>
            </a:extLst>
          </p:cNvPr>
          <p:cNvSpPr>
            <a:spLocks noGrp="1"/>
          </p:cNvSpPr>
          <p:nvPr>
            <p:ph type="ftr" sz="quarter" idx="18"/>
          </p:nvPr>
        </p:nvSpPr>
        <p:spPr/>
        <p:txBody>
          <a:bodyPr/>
          <a:lstStyle/>
          <a:p>
            <a:r>
              <a:rPr kumimoji="1" lang="vi-VN" altLang="ja-JP"/>
              <a:t>Thực hiện bởi Trường Đại học Công nghệ Thông tin, ĐHQG-HCM</a:t>
            </a:r>
            <a:endParaRPr kumimoji="1" lang="ja-JP" altLang="en-US" dirty="0"/>
          </a:p>
        </p:txBody>
      </p:sp>
      <p:sp>
        <p:nvSpPr>
          <p:cNvPr id="8" name="Slide Number Placeholder 7">
            <a:extLst>
              <a:ext uri="{FF2B5EF4-FFF2-40B4-BE49-F238E27FC236}">
                <a16:creationId xmlns:a16="http://schemas.microsoft.com/office/drawing/2014/main" id="{445BC16D-EFC7-27B4-C1C4-2A351D0A9C66}"/>
              </a:ext>
            </a:extLst>
          </p:cNvPr>
          <p:cNvSpPr>
            <a:spLocks noGrp="1"/>
          </p:cNvSpPr>
          <p:nvPr>
            <p:ph type="sldNum" sz="quarter" idx="12"/>
          </p:nvPr>
        </p:nvSpPr>
        <p:spPr/>
        <p:txBody>
          <a:bodyPr/>
          <a:lstStyle/>
          <a:p>
            <a:fld id="{800C8475-47C1-49C9-BEE5-594F8CF4D71F}" type="slidenum">
              <a:rPr kumimoji="1" lang="ja-JP" altLang="en-US" smtClean="0"/>
              <a:pPr/>
              <a:t>6</a:t>
            </a:fld>
            <a:endParaRPr kumimoji="1" lang="ja-JP" altLang="en-US"/>
          </a:p>
        </p:txBody>
      </p:sp>
    </p:spTree>
    <p:extLst>
      <p:ext uri="{BB962C8B-B14F-4D97-AF65-F5344CB8AC3E}">
        <p14:creationId xmlns:p14="http://schemas.microsoft.com/office/powerpoint/2010/main" val="1484574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60</a:t>
            </a:fld>
            <a:endParaRPr lang="en-VN" dirty="0"/>
          </a:p>
        </p:txBody>
      </p:sp>
      <p:sp>
        <p:nvSpPr>
          <p:cNvPr id="5" name="Text Placeholder 4">
            <a:extLst>
              <a:ext uri="{FF2B5EF4-FFF2-40B4-BE49-F238E27FC236}">
                <a16:creationId xmlns:a16="http://schemas.microsoft.com/office/drawing/2014/main" id="{CFBD77E0-7814-E542-0144-95AEF5C06AD5}"/>
              </a:ext>
            </a:extLst>
          </p:cNvPr>
          <p:cNvSpPr>
            <a:spLocks noGrp="1"/>
          </p:cNvSpPr>
          <p:nvPr>
            <p:ph type="body" sz="quarter" idx="13"/>
          </p:nvPr>
        </p:nvSpPr>
        <p:spPr/>
        <p:txBody>
          <a:bodyPr/>
          <a:lstStyle/>
          <a:p>
            <a:r>
              <a:rPr lang="vi-VN" sz="2800" dirty="0"/>
              <a:t>Các thành phần của hệ điều hành</a:t>
            </a:r>
          </a:p>
          <a:p>
            <a:r>
              <a:rPr lang="vi-VN" sz="2800" dirty="0"/>
              <a:t>Các dịch vụ hệ điều hành cung cấp</a:t>
            </a:r>
          </a:p>
          <a:p>
            <a:r>
              <a:rPr lang="vi-VN" sz="2800" dirty="0"/>
              <a:t>Lời gọi hệ thống (System call)</a:t>
            </a:r>
          </a:p>
          <a:p>
            <a:r>
              <a:rPr lang="vi-VN" sz="2800" dirty="0"/>
              <a:t>Các chương trình hệ thống (System programs)</a:t>
            </a:r>
          </a:p>
          <a:p>
            <a:r>
              <a:rPr lang="vi-VN" sz="2800" dirty="0"/>
              <a:t>Cấu trúc hệ thống</a:t>
            </a:r>
          </a:p>
          <a:p>
            <a:endParaRPr lang="en-US" dirty="0"/>
          </a:p>
        </p:txBody>
      </p:sp>
    </p:spTree>
    <p:extLst>
      <p:ext uri="{BB962C8B-B14F-4D97-AF65-F5344CB8AC3E}">
        <p14:creationId xmlns:p14="http://schemas.microsoft.com/office/powerpoint/2010/main" val="309366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61</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3720311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1. Các thành phần của hệ điều hành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lstStyle/>
          <a:p>
            <a:r>
              <a:rPr lang="vi-VN" dirty="0"/>
              <a:t>Quản lý tiến trình</a:t>
            </a:r>
          </a:p>
          <a:p>
            <a:r>
              <a:rPr lang="vi-VN" dirty="0"/>
              <a:t>Quản lý bộ nhớ chính</a:t>
            </a:r>
          </a:p>
          <a:p>
            <a:r>
              <a:rPr lang="vi-VN" dirty="0"/>
              <a:t>Quản lý file</a:t>
            </a:r>
          </a:p>
          <a:p>
            <a:r>
              <a:rPr lang="vi-VN" dirty="0"/>
              <a:t>Quản lý hệ thống I/O</a:t>
            </a:r>
          </a:p>
          <a:p>
            <a:r>
              <a:rPr lang="vi-VN" dirty="0"/>
              <a:t>Quản lý hệ thống lưu trữ thứ cấp</a:t>
            </a:r>
          </a:p>
          <a:p>
            <a:r>
              <a:rPr lang="vi-VN" dirty="0"/>
              <a:t>Hệ thống bảo vệ</a:t>
            </a:r>
          </a:p>
          <a:p>
            <a:r>
              <a:rPr lang="vi-VN" dirty="0"/>
              <a:t>Hệ thống thông dịch lệnh</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62</a:t>
            </a:fld>
            <a:endParaRPr lang="en-VN" dirty="0"/>
          </a:p>
        </p:txBody>
      </p:sp>
      <p:pic>
        <p:nvPicPr>
          <p:cNvPr id="6" name="Picture 4">
            <a:extLst>
              <a:ext uri="{FF2B5EF4-FFF2-40B4-BE49-F238E27FC236}">
                <a16:creationId xmlns:a16="http://schemas.microsoft.com/office/drawing/2014/main" id="{85CEF692-B313-FA67-36AA-24A23468CB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60297" y="995265"/>
            <a:ext cx="3432462" cy="243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C15DB231-FC7E-B5FA-FB66-28E7B64220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4805" y="3940404"/>
            <a:ext cx="4585532" cy="223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rrow: Down 7">
            <a:extLst>
              <a:ext uri="{FF2B5EF4-FFF2-40B4-BE49-F238E27FC236}">
                <a16:creationId xmlns:a16="http://schemas.microsoft.com/office/drawing/2014/main" id="{FC5A1CA9-B6CD-C5D1-6B71-7080FA9F1260}"/>
              </a:ext>
            </a:extLst>
          </p:cNvPr>
          <p:cNvSpPr/>
          <p:nvPr/>
        </p:nvSpPr>
        <p:spPr>
          <a:xfrm>
            <a:off x="9131751" y="3463046"/>
            <a:ext cx="273377" cy="426563"/>
          </a:xfrm>
          <a:prstGeom prst="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EC232FBB-399E-FCB8-F658-8BDC6F2FF35C}"/>
              </a:ext>
            </a:extLst>
          </p:cNvPr>
          <p:cNvSpPr/>
          <p:nvPr/>
        </p:nvSpPr>
        <p:spPr>
          <a:xfrm>
            <a:off x="6825005" y="4647414"/>
            <a:ext cx="1084083" cy="79305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2850C1B-8426-23BC-92E6-DE764B51F4D8}"/>
              </a:ext>
            </a:extLst>
          </p:cNvPr>
          <p:cNvSpPr/>
          <p:nvPr/>
        </p:nvSpPr>
        <p:spPr>
          <a:xfrm>
            <a:off x="8668497" y="5594771"/>
            <a:ext cx="1084083" cy="79305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513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63</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1.1. Quản lý tiến trình</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3073034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ltLang="ja-JP" dirty="0"/>
              <a:t>1.1. </a:t>
            </a:r>
            <a:r>
              <a:rPr lang="en-US" altLang="ja-JP" dirty="0" err="1"/>
              <a:t>Quản</a:t>
            </a:r>
            <a:r>
              <a:rPr lang="en-US" altLang="ja-JP" dirty="0"/>
              <a:t> </a:t>
            </a:r>
            <a:r>
              <a:rPr lang="en-US" altLang="ja-JP" dirty="0" err="1"/>
              <a:t>lý</a:t>
            </a:r>
            <a:r>
              <a:rPr lang="en-US" altLang="ja-JP" dirty="0"/>
              <a:t> </a:t>
            </a:r>
            <a:r>
              <a:rPr lang="en-US" altLang="ja-JP" dirty="0" err="1"/>
              <a:t>tiến</a:t>
            </a:r>
            <a:r>
              <a:rPr lang="en-US" altLang="ja-JP" dirty="0"/>
              <a:t> </a:t>
            </a:r>
            <a:r>
              <a:rPr lang="en-US" altLang="ja-JP" dirty="0" err="1"/>
              <a:t>trình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lstStyle/>
          <a:p>
            <a:r>
              <a:rPr lang="vi-VN" altLang="ja-JP" dirty="0"/>
              <a:t>Tiến trình là gì?</a:t>
            </a:r>
          </a:p>
          <a:p>
            <a:r>
              <a:rPr lang="vi-VN" altLang="ja-JP" dirty="0"/>
              <a:t>Tiến trình khác chương trình ở điểm gì?</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64</a:t>
            </a:fld>
            <a:endParaRPr lang="en-VN" dirty="0"/>
          </a:p>
        </p:txBody>
      </p:sp>
      <p:pic>
        <p:nvPicPr>
          <p:cNvPr id="6" name="Picture 5">
            <a:extLst>
              <a:ext uri="{FF2B5EF4-FFF2-40B4-BE49-F238E27FC236}">
                <a16:creationId xmlns:a16="http://schemas.microsoft.com/office/drawing/2014/main" id="{0309E331-9AE7-26B1-0CC6-11D261D8CBFA}"/>
              </a:ext>
            </a:extLst>
          </p:cNvPr>
          <p:cNvPicPr>
            <a:picLocks noChangeAspect="1"/>
          </p:cNvPicPr>
          <p:nvPr/>
        </p:nvPicPr>
        <p:blipFill>
          <a:blip r:embed="rId2"/>
          <a:stretch>
            <a:fillRect/>
          </a:stretch>
        </p:blipFill>
        <p:spPr>
          <a:xfrm>
            <a:off x="2781838" y="2721297"/>
            <a:ext cx="5974734" cy="3379204"/>
          </a:xfrm>
          <a:prstGeom prst="rect">
            <a:avLst/>
          </a:prstGeom>
        </p:spPr>
      </p:pic>
    </p:spTree>
    <p:extLst>
      <p:ext uri="{BB962C8B-B14F-4D97-AF65-F5344CB8AC3E}">
        <p14:creationId xmlns:p14="http://schemas.microsoft.com/office/powerpoint/2010/main" val="3282470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pPr marL="0" indent="0">
              <a:buNone/>
            </a:pPr>
            <a:r>
              <a:rPr lang="vi-VN" sz="2200" b="1" dirty="0"/>
              <a:t>Để hoàn thành công việc, một tiến trình cần:</a:t>
            </a:r>
          </a:p>
          <a:p>
            <a:pPr lvl="1"/>
            <a:r>
              <a:rPr lang="vi-VN" sz="2200" dirty="0"/>
              <a:t>CPU</a:t>
            </a:r>
          </a:p>
          <a:p>
            <a:pPr lvl="1"/>
            <a:r>
              <a:rPr lang="vi-VN" sz="2200" dirty="0"/>
              <a:t>Bộ nhớ</a:t>
            </a:r>
          </a:p>
          <a:p>
            <a:pPr lvl="1"/>
            <a:r>
              <a:rPr lang="vi-VN" sz="2200" dirty="0"/>
              <a:t>File</a:t>
            </a:r>
          </a:p>
          <a:p>
            <a:pPr lvl="1"/>
            <a:r>
              <a:rPr lang="vi-VN" sz="2200" dirty="0"/>
              <a:t>Thiết bị I/O,…</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65</a:t>
            </a:fld>
            <a:endParaRPr lang="en-VN" dirty="0"/>
          </a:p>
        </p:txBody>
      </p:sp>
      <p:sp>
        <p:nvSpPr>
          <p:cNvPr id="6" name="Content Placeholder 5">
            <a:extLst>
              <a:ext uri="{FF2B5EF4-FFF2-40B4-BE49-F238E27FC236}">
                <a16:creationId xmlns:a16="http://schemas.microsoft.com/office/drawing/2014/main" id="{DA8513A9-37E4-7B74-9AB4-37FE779C64AB}"/>
              </a:ext>
            </a:extLst>
          </p:cNvPr>
          <p:cNvSpPr>
            <a:spLocks noGrp="1"/>
          </p:cNvSpPr>
          <p:nvPr>
            <p:ph idx="15"/>
          </p:nvPr>
        </p:nvSpPr>
        <p:spPr>
          <a:xfrm>
            <a:off x="6641197" y="1228490"/>
            <a:ext cx="5202000" cy="4943139"/>
          </a:xfrm>
        </p:spPr>
        <p:txBody>
          <a:bodyPr>
            <a:normAutofit/>
          </a:bodyPr>
          <a:lstStyle/>
          <a:p>
            <a:pPr marL="0" indent="0" algn="just">
              <a:lnSpc>
                <a:spcPct val="130000"/>
              </a:lnSpc>
              <a:spcBef>
                <a:spcPts val="300"/>
              </a:spcBef>
              <a:spcAft>
                <a:spcPts val="300"/>
              </a:spcAft>
              <a:buNone/>
            </a:pPr>
            <a:r>
              <a:rPr lang="vi-VN" sz="2200" b="1" dirty="0">
                <a:latin typeface="Arial" panose="020B0604020202020204" pitchFamily="34" charset="0"/>
                <a:cs typeface="Arial" panose="020B0604020202020204" pitchFamily="34" charset="0"/>
              </a:rPr>
              <a:t>Các nhiệm vụ chính: </a:t>
            </a:r>
          </a:p>
          <a:p>
            <a:pPr marL="514350" lvl="1"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Tạo và hủy tiến trình</a:t>
            </a:r>
          </a:p>
          <a:p>
            <a:pPr marL="514350" lvl="1"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Tạm dừng/ thực thi tiếp tiến trình</a:t>
            </a:r>
          </a:p>
          <a:p>
            <a:pPr marL="514350" lvl="1"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Cung cấp các cơ chế</a:t>
            </a:r>
          </a:p>
          <a:p>
            <a:pPr marL="1028700" lvl="2"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Đồng bộ hoạt động các tiến trình</a:t>
            </a:r>
          </a:p>
          <a:p>
            <a:pPr marL="1028700" lvl="2"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Giao tiếp giữa các tiến trình</a:t>
            </a:r>
          </a:p>
          <a:p>
            <a:pPr marL="1028700" lvl="2" indent="-228600" algn="just">
              <a:lnSpc>
                <a:spcPct val="130000"/>
              </a:lnSpc>
              <a:spcBef>
                <a:spcPts val="300"/>
              </a:spcBef>
              <a:spcAft>
                <a:spcPts val="300"/>
              </a:spcAft>
              <a:buFont typeface="Arial" panose="020B0604020202020204" pitchFamily="34" charset="0"/>
              <a:buChar char="•"/>
            </a:pPr>
            <a:r>
              <a:rPr lang="vi-VN" sz="2200" dirty="0">
                <a:latin typeface="Arial" panose="020B0604020202020204" pitchFamily="34" charset="0"/>
                <a:cs typeface="Arial" panose="020B0604020202020204" pitchFamily="34" charset="0"/>
              </a:rPr>
              <a:t>Khống chế tắc nghẽn</a:t>
            </a:r>
            <a:endParaRPr lang="en-VN" sz="22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ltLang="ja-JP" dirty="0"/>
              <a:t>1.1. </a:t>
            </a:r>
            <a:r>
              <a:rPr lang="en-US" altLang="ja-JP" dirty="0" err="1"/>
              <a:t>Quản</a:t>
            </a:r>
            <a:r>
              <a:rPr lang="en-US" altLang="ja-JP" dirty="0"/>
              <a:t> </a:t>
            </a:r>
            <a:r>
              <a:rPr lang="en-US" altLang="ja-JP" dirty="0" err="1"/>
              <a:t>lý</a:t>
            </a:r>
            <a:r>
              <a:rPr lang="en-US" altLang="ja-JP" dirty="0"/>
              <a:t> </a:t>
            </a:r>
            <a:r>
              <a:rPr lang="en-US" altLang="ja-JP" dirty="0" err="1"/>
              <a:t>tiến</a:t>
            </a:r>
            <a:r>
              <a:rPr lang="en-US" altLang="ja-JP" dirty="0"/>
              <a:t> </a:t>
            </a:r>
            <a:r>
              <a:rPr lang="en-US" altLang="ja-JP" dirty="0" err="1"/>
              <a:t>trình</a:t>
            </a:r>
            <a:endParaRPr lang="en-VN" dirty="0"/>
          </a:p>
        </p:txBody>
      </p:sp>
    </p:spTree>
    <p:extLst>
      <p:ext uri="{BB962C8B-B14F-4D97-AF65-F5344CB8AC3E}">
        <p14:creationId xmlns:p14="http://schemas.microsoft.com/office/powerpoint/2010/main" val="25021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 calcmode="lin" valueType="num">
                                      <p:cBhvr additive="base">
                                        <p:cTn id="3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 calcmode="lin" valueType="num">
                                      <p:cBhvr additive="base">
                                        <p:cTn id="4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 calcmode="lin" valueType="num">
                                      <p:cBhvr additive="base">
                                        <p:cTn id="4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 calcmode="lin" valueType="num">
                                      <p:cBhvr additive="base">
                                        <p:cTn id="5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anim calcmode="lin" valueType="num">
                                      <p:cBhvr additive="base">
                                        <p:cTn id="5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anim calcmode="lin" valueType="num">
                                      <p:cBhvr additive="base">
                                        <p:cTn id="5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66</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1.2. </a:t>
            </a:r>
            <a:r>
              <a:rPr lang="en-US" dirty="0" err="1"/>
              <a:t>Quản</a:t>
            </a:r>
            <a:r>
              <a:rPr lang="en-US" dirty="0"/>
              <a:t> </a:t>
            </a:r>
            <a:r>
              <a:rPr lang="en-US" dirty="0" err="1"/>
              <a:t>lý</a:t>
            </a:r>
            <a:r>
              <a:rPr lang="en-US" dirty="0"/>
              <a:t> </a:t>
            </a:r>
            <a:r>
              <a:rPr lang="en-US" dirty="0" err="1"/>
              <a:t>bộ</a:t>
            </a:r>
            <a:r>
              <a:rPr lang="en-US" dirty="0"/>
              <a:t> </a:t>
            </a:r>
            <a:r>
              <a:rPr lang="en-US" dirty="0" err="1"/>
              <a:t>nhớ</a:t>
            </a:r>
            <a:r>
              <a:rPr lang="en-US" dirty="0"/>
              <a:t> </a:t>
            </a:r>
            <a:r>
              <a:rPr lang="en-US" dirty="0" err="1"/>
              <a:t>chính</a:t>
            </a:r>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6530528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1.2. </a:t>
            </a:r>
            <a:r>
              <a:rPr lang="en-US" dirty="0" err="1"/>
              <a:t>Quản</a:t>
            </a:r>
            <a:r>
              <a:rPr lang="en-US" dirty="0"/>
              <a:t> </a:t>
            </a:r>
            <a:r>
              <a:rPr lang="en-US" dirty="0" err="1"/>
              <a:t>lý</a:t>
            </a:r>
            <a:r>
              <a:rPr lang="en-US" dirty="0"/>
              <a:t> bộ </a:t>
            </a:r>
            <a:r>
              <a:rPr lang="en-US" dirty="0" err="1"/>
              <a:t>nhớ</a:t>
            </a:r>
            <a:r>
              <a:rPr lang="en-US" dirty="0"/>
              <a:t> </a:t>
            </a:r>
            <a:r>
              <a:rPr lang="en-US" dirty="0" err="1"/>
              <a:t>chính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67</a:t>
            </a:fld>
            <a:endParaRPr lang="en-VN" dirty="0"/>
          </a:p>
        </p:txBody>
      </p:sp>
      <p:pic>
        <p:nvPicPr>
          <p:cNvPr id="8" name="Picture 7">
            <a:extLst>
              <a:ext uri="{FF2B5EF4-FFF2-40B4-BE49-F238E27FC236}">
                <a16:creationId xmlns:a16="http://schemas.microsoft.com/office/drawing/2014/main" id="{1AAA06A7-A087-B83B-BDAF-67294CD6A05A}"/>
              </a:ext>
            </a:extLst>
          </p:cNvPr>
          <p:cNvPicPr>
            <a:picLocks noChangeAspect="1"/>
          </p:cNvPicPr>
          <p:nvPr/>
        </p:nvPicPr>
        <p:blipFill>
          <a:blip r:embed="rId2"/>
          <a:stretch>
            <a:fillRect/>
          </a:stretch>
        </p:blipFill>
        <p:spPr>
          <a:xfrm>
            <a:off x="1571073" y="1123950"/>
            <a:ext cx="8275454" cy="5213536"/>
          </a:xfrm>
          <a:prstGeom prst="rect">
            <a:avLst/>
          </a:prstGeom>
          <a:noFill/>
        </p:spPr>
      </p:pic>
    </p:spTree>
    <p:extLst>
      <p:ext uri="{BB962C8B-B14F-4D97-AF65-F5344CB8AC3E}">
        <p14:creationId xmlns:p14="http://schemas.microsoft.com/office/powerpoint/2010/main" val="830474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1.2. </a:t>
            </a:r>
            <a:r>
              <a:rPr lang="en-US" dirty="0" err="1"/>
              <a:t>Quản</a:t>
            </a:r>
            <a:r>
              <a:rPr lang="en-US" dirty="0"/>
              <a:t> </a:t>
            </a:r>
            <a:r>
              <a:rPr lang="en-US" dirty="0" err="1"/>
              <a:t>lý</a:t>
            </a:r>
            <a:r>
              <a:rPr lang="en-US" dirty="0"/>
              <a:t> </a:t>
            </a:r>
            <a:r>
              <a:rPr lang="en-US" dirty="0" err="1"/>
              <a:t>bộ</a:t>
            </a:r>
            <a:r>
              <a:rPr lang="en-US" dirty="0"/>
              <a:t> </a:t>
            </a:r>
            <a:r>
              <a:rPr lang="en-US" dirty="0" err="1"/>
              <a:t>nhớ</a:t>
            </a:r>
            <a:r>
              <a:rPr lang="en-US" dirty="0"/>
              <a:t> </a:t>
            </a:r>
            <a:r>
              <a:rPr lang="en-US" dirty="0" err="1"/>
              <a:t>chính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sz="2400" b="1" dirty="0">
                <a:gradFill flip="none" rotWithShape="1">
                  <a:gsLst>
                    <a:gs pos="0">
                      <a:srgbClr val="0072FF"/>
                    </a:gs>
                    <a:gs pos="100000">
                      <a:srgbClr val="00C6FF"/>
                    </a:gs>
                  </a:gsLst>
                  <a:lin ang="2700000" scaled="1"/>
                  <a:tileRect/>
                </a:gradFill>
              </a:rPr>
              <a:t>Bộ nhớ chính </a:t>
            </a:r>
            <a:r>
              <a:rPr lang="vi-VN" sz="2400" dirty="0"/>
              <a:t>là trung tâm của các thao tác, xử lý</a:t>
            </a:r>
          </a:p>
          <a:p>
            <a:r>
              <a:rPr lang="vi-VN" sz="2400" dirty="0"/>
              <a:t>Để nâng cao hiệu suất sử dụng CPU, hệ điều hành cần quản lý bộ nhớ thích hợp</a:t>
            </a:r>
          </a:p>
          <a:p>
            <a:r>
              <a:rPr lang="vi-VN" sz="2400" dirty="0"/>
              <a:t>Các nhiệm vụ chính:</a:t>
            </a:r>
          </a:p>
          <a:p>
            <a:pPr lvl="1"/>
            <a:r>
              <a:rPr lang="vi-VN" dirty="0"/>
              <a:t>Theo dõi, quản lý các vùng nhớ trống và đã cấp phát</a:t>
            </a:r>
          </a:p>
          <a:p>
            <a:pPr lvl="1"/>
            <a:r>
              <a:rPr lang="vi-VN" dirty="0"/>
              <a:t>Quyết định sẽ nạp chương trình nào khi có vùng nhớ trống</a:t>
            </a:r>
          </a:p>
          <a:p>
            <a:pPr lvl="1"/>
            <a:r>
              <a:rPr lang="vi-VN" dirty="0"/>
              <a:t>Cấp phát và thu hồi các vùng nhớ khi cần thiết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68</a:t>
            </a:fld>
            <a:endParaRPr lang="en-VN" dirty="0"/>
          </a:p>
        </p:txBody>
      </p:sp>
    </p:spTree>
    <p:extLst>
      <p:ext uri="{BB962C8B-B14F-4D97-AF65-F5344CB8AC3E}">
        <p14:creationId xmlns:p14="http://schemas.microsoft.com/office/powerpoint/2010/main" val="98094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1.2. </a:t>
            </a:r>
            <a:r>
              <a:rPr lang="en-US" dirty="0" err="1"/>
              <a:t>Quản</a:t>
            </a:r>
            <a:r>
              <a:rPr lang="en-US" dirty="0"/>
              <a:t> </a:t>
            </a:r>
            <a:r>
              <a:rPr lang="en-US" dirty="0" err="1"/>
              <a:t>lý</a:t>
            </a:r>
            <a:r>
              <a:rPr lang="en-US" dirty="0"/>
              <a:t> </a:t>
            </a:r>
            <a:r>
              <a:rPr lang="en-US" dirty="0" err="1"/>
              <a:t>bộ</a:t>
            </a:r>
            <a:r>
              <a:rPr lang="en-US" dirty="0"/>
              <a:t> </a:t>
            </a:r>
            <a:r>
              <a:rPr lang="en-US" dirty="0" err="1"/>
              <a:t>nhớ</a:t>
            </a:r>
            <a:r>
              <a:rPr lang="en-US" dirty="0"/>
              <a:t> </a:t>
            </a:r>
            <a:r>
              <a:rPr lang="en-US" dirty="0" err="1"/>
              <a:t>chính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69</a:t>
            </a:fld>
            <a:endParaRPr lang="en-VN" dirty="0"/>
          </a:p>
        </p:txBody>
      </p:sp>
      <p:pic>
        <p:nvPicPr>
          <p:cNvPr id="3" name="Picture 2">
            <a:extLst>
              <a:ext uri="{FF2B5EF4-FFF2-40B4-BE49-F238E27FC236}">
                <a16:creationId xmlns:a16="http://schemas.microsoft.com/office/drawing/2014/main" id="{6D6BA3F6-6E91-6454-C90A-D59E327A71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047749"/>
            <a:ext cx="8928410" cy="518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5F231A30-809E-E887-90D2-A2FA9C8A4AC8}"/>
              </a:ext>
            </a:extLst>
          </p:cNvPr>
          <p:cNvSpPr/>
          <p:nvPr/>
        </p:nvSpPr>
        <p:spPr>
          <a:xfrm>
            <a:off x="3893270" y="2413262"/>
            <a:ext cx="2733773" cy="612742"/>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247741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1.2. </a:t>
            </a:r>
            <a:r>
              <a:rPr lang="en-US" altLang="ja-JP" dirty="0" err="1"/>
              <a:t>Cấu</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7</a:t>
            </a:fld>
            <a:endParaRPr kumimoji="1" lang="ja-JP" altLang="en-US"/>
          </a:p>
        </p:txBody>
      </p:sp>
      <p:sp>
        <p:nvSpPr>
          <p:cNvPr id="3" name="TextBox 2">
            <a:extLst>
              <a:ext uri="{FF2B5EF4-FFF2-40B4-BE49-F238E27FC236}">
                <a16:creationId xmlns:a16="http://schemas.microsoft.com/office/drawing/2014/main" id="{FB1F1A5E-8398-443C-99F4-91A6B1A4A34D}"/>
              </a:ext>
            </a:extLst>
          </p:cNvPr>
          <p:cNvSpPr txBox="1"/>
          <p:nvPr/>
        </p:nvSpPr>
        <p:spPr>
          <a:xfrm>
            <a:off x="6095208" y="3276600"/>
            <a:ext cx="4571999" cy="1569660"/>
          </a:xfrm>
          <a:prstGeom prst="rect">
            <a:avLst/>
          </a:prstGeom>
          <a:noFill/>
        </p:spPr>
        <p:txBody>
          <a:bodyPr wrap="square" rtlCol="0">
            <a:spAutoFit/>
          </a:bodyPr>
          <a:lstStyle/>
          <a:p>
            <a:r>
              <a:rPr lang="vi-VN" sz="2400" b="1" dirty="0"/>
              <a:t>Phần cứng (hardware)</a:t>
            </a:r>
            <a:r>
              <a:rPr lang="en-US" sz="2400" b="1" dirty="0"/>
              <a:t>:</a:t>
            </a:r>
            <a:br>
              <a:rPr lang="en-US" sz="2400" b="1" dirty="0"/>
            </a:br>
            <a:r>
              <a:rPr lang="vi-VN" sz="2400" dirty="0"/>
              <a:t>Bao gồm các tài nguyên cơ bản của máy tính như CPU, bộ nhớ, các thiết bị I/O</a:t>
            </a:r>
            <a:r>
              <a:rPr lang="en-US" sz="2400" dirty="0"/>
              <a:t>.</a:t>
            </a:r>
            <a:endParaRPr lang="vi-VN" sz="2400" dirty="0"/>
          </a:p>
        </p:txBody>
      </p:sp>
      <p:sp>
        <p:nvSpPr>
          <p:cNvPr id="7" name="Arrow: Notched Right 6">
            <a:extLst>
              <a:ext uri="{FF2B5EF4-FFF2-40B4-BE49-F238E27FC236}">
                <a16:creationId xmlns:a16="http://schemas.microsoft.com/office/drawing/2014/main" id="{9F86C08F-1080-4BE3-A2CB-52F6083A1FD0}"/>
              </a:ext>
            </a:extLst>
          </p:cNvPr>
          <p:cNvSpPr/>
          <p:nvPr/>
        </p:nvSpPr>
        <p:spPr>
          <a:xfrm rot="10800000">
            <a:off x="5423532" y="3752060"/>
            <a:ext cx="596267" cy="288926"/>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BEEFDF35-3F22-42A2-8D0C-02B8D5EB9B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1" y="1504425"/>
            <a:ext cx="3681591" cy="261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009616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1.2. </a:t>
            </a:r>
            <a:r>
              <a:rPr lang="en-US" dirty="0" err="1"/>
              <a:t>Quản</a:t>
            </a:r>
            <a:r>
              <a:rPr lang="en-US" dirty="0"/>
              <a:t> </a:t>
            </a:r>
            <a:r>
              <a:rPr lang="en-US" dirty="0" err="1"/>
              <a:t>lý</a:t>
            </a:r>
            <a:r>
              <a:rPr lang="en-US" dirty="0"/>
              <a:t> </a:t>
            </a:r>
            <a:r>
              <a:rPr lang="en-US" dirty="0" err="1"/>
              <a:t>bộ</a:t>
            </a:r>
            <a:r>
              <a:rPr lang="en-US" dirty="0"/>
              <a:t> </a:t>
            </a:r>
            <a:r>
              <a:rPr lang="en-US" dirty="0" err="1"/>
              <a:t>nhớ</a:t>
            </a:r>
            <a:r>
              <a:rPr lang="en-US" dirty="0"/>
              <a:t> </a:t>
            </a:r>
            <a:r>
              <a:rPr lang="en-US" dirty="0" err="1"/>
              <a:t>chính</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70</a:t>
            </a:fld>
            <a:endParaRPr lang="en-VN" dirty="0"/>
          </a:p>
        </p:txBody>
      </p:sp>
      <p:pic>
        <p:nvPicPr>
          <p:cNvPr id="3" name="Picture 1" descr="1_11.pdf">
            <a:extLst>
              <a:ext uri="{FF2B5EF4-FFF2-40B4-BE49-F238E27FC236}">
                <a16:creationId xmlns:a16="http://schemas.microsoft.com/office/drawing/2014/main" id="{981FB66D-809E-0F2C-9F43-9E3EBE3283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7601" y="1223382"/>
            <a:ext cx="8356797" cy="34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A630C11A-5623-9D44-80D1-FF2BD21CA1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586" y="5188564"/>
            <a:ext cx="6512828" cy="79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443F2E08-9056-4566-6AA6-4C9206217AAC}"/>
              </a:ext>
            </a:extLst>
          </p:cNvPr>
          <p:cNvSpPr/>
          <p:nvPr/>
        </p:nvSpPr>
        <p:spPr>
          <a:xfrm>
            <a:off x="6096000" y="1659117"/>
            <a:ext cx="1322895" cy="2969443"/>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a:extLst>
              <a:ext uri="{FF2B5EF4-FFF2-40B4-BE49-F238E27FC236}">
                <a16:creationId xmlns:a16="http://schemas.microsoft.com/office/drawing/2014/main" id="{443E253A-D2A2-C6DF-6408-46300E742E32}"/>
              </a:ext>
            </a:extLst>
          </p:cNvPr>
          <p:cNvSpPr/>
          <p:nvPr/>
        </p:nvSpPr>
        <p:spPr>
          <a:xfrm>
            <a:off x="4506013" y="5069443"/>
            <a:ext cx="1451728" cy="101084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9879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71</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1.3. Quản lý file</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625534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1.3. </a:t>
            </a:r>
            <a:r>
              <a:rPr lang="en-US" dirty="0" err="1"/>
              <a:t>Quản</a:t>
            </a:r>
            <a:r>
              <a:rPr lang="en-US" dirty="0"/>
              <a:t> </a:t>
            </a:r>
            <a:r>
              <a:rPr lang="en-US" dirty="0" err="1"/>
              <a:t>lý</a:t>
            </a:r>
            <a:r>
              <a:rPr lang="en-US" dirty="0"/>
              <a:t> file</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72</a:t>
            </a:fld>
            <a:endParaRPr lang="en-VN" dirty="0"/>
          </a:p>
        </p:txBody>
      </p:sp>
      <p:pic>
        <p:nvPicPr>
          <p:cNvPr id="7" name="Picture 6">
            <a:extLst>
              <a:ext uri="{FF2B5EF4-FFF2-40B4-BE49-F238E27FC236}">
                <a16:creationId xmlns:a16="http://schemas.microsoft.com/office/drawing/2014/main" id="{B98D0C22-1323-D73A-8B0F-4EC9FDAB0C2C}"/>
              </a:ext>
            </a:extLst>
          </p:cNvPr>
          <p:cNvPicPr>
            <a:picLocks noChangeAspect="1"/>
          </p:cNvPicPr>
          <p:nvPr/>
        </p:nvPicPr>
        <p:blipFill>
          <a:blip r:embed="rId2"/>
          <a:stretch>
            <a:fillRect/>
          </a:stretch>
        </p:blipFill>
        <p:spPr>
          <a:xfrm>
            <a:off x="2001440" y="1045751"/>
            <a:ext cx="8798313" cy="5103021"/>
          </a:xfrm>
          <a:prstGeom prst="rect">
            <a:avLst/>
          </a:prstGeom>
          <a:noFill/>
        </p:spPr>
      </p:pic>
    </p:spTree>
    <p:extLst>
      <p:ext uri="{BB962C8B-B14F-4D97-AF65-F5344CB8AC3E}">
        <p14:creationId xmlns:p14="http://schemas.microsoft.com/office/powerpoint/2010/main" val="3589662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1.3. </a:t>
            </a:r>
            <a:r>
              <a:rPr lang="en-US" dirty="0" err="1"/>
              <a:t>Quản</a:t>
            </a:r>
            <a:r>
              <a:rPr lang="en-US" dirty="0"/>
              <a:t> </a:t>
            </a:r>
            <a:r>
              <a:rPr lang="en-US" dirty="0" err="1"/>
              <a:t>lý</a:t>
            </a:r>
            <a:r>
              <a:rPr lang="en-US" dirty="0"/>
              <a:t> file</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dirty="0"/>
              <a:t>Hệ thống file</a:t>
            </a:r>
          </a:p>
          <a:p>
            <a:pPr lvl="1"/>
            <a:r>
              <a:rPr lang="vi-VN" dirty="0"/>
              <a:t>File</a:t>
            </a:r>
          </a:p>
          <a:p>
            <a:pPr lvl="1"/>
            <a:r>
              <a:rPr lang="vi-VN" dirty="0"/>
              <a:t>Thư mục</a:t>
            </a:r>
          </a:p>
          <a:p>
            <a:r>
              <a:rPr lang="vi-VN" dirty="0"/>
              <a:t>Các dịch vụ chính:</a:t>
            </a:r>
          </a:p>
          <a:p>
            <a:pPr lvl="1"/>
            <a:r>
              <a:rPr lang="vi-VN" dirty="0"/>
              <a:t>Tạo và xóa file/ thư mục</a:t>
            </a:r>
          </a:p>
          <a:p>
            <a:pPr lvl="1"/>
            <a:r>
              <a:rPr lang="vi-VN" dirty="0"/>
              <a:t>Các thao tác xử lý file/ thư mục</a:t>
            </a:r>
            <a:r>
              <a:rPr lang="en-US" dirty="0"/>
              <a:t> </a:t>
            </a:r>
            <a:r>
              <a:rPr lang="en-US" dirty="0" err="1"/>
              <a:t>như</a:t>
            </a:r>
            <a:r>
              <a:rPr lang="en-US" dirty="0"/>
              <a:t> copy, paste, …</a:t>
            </a:r>
            <a:endParaRPr lang="vi-VN" dirty="0"/>
          </a:p>
          <a:p>
            <a:pPr lvl="1"/>
            <a:r>
              <a:rPr lang="vi-VN" dirty="0"/>
              <a:t>“Ánh xạ” file/ thư mục vào thiết bị thứ cấp tương ứng</a:t>
            </a:r>
          </a:p>
          <a:p>
            <a:pPr lvl="1"/>
            <a:r>
              <a:rPr lang="vi-VN" dirty="0"/>
              <a:t>Sao lưu và phục hồi dữ liệu</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73</a:t>
            </a:fld>
            <a:endParaRPr lang="en-VN" dirty="0"/>
          </a:p>
        </p:txBody>
      </p:sp>
    </p:spTree>
    <p:extLst>
      <p:ext uri="{BB962C8B-B14F-4D97-AF65-F5344CB8AC3E}">
        <p14:creationId xmlns:p14="http://schemas.microsoft.com/office/powerpoint/2010/main" val="6806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74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vi-VN" sz="2800" dirty="0"/>
              <a:t>1.4. Quản lý hệ thống I/O</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3143078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1.4.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I/O</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75</a:t>
            </a:fld>
            <a:endParaRPr lang="en-VN" dirty="0"/>
          </a:p>
        </p:txBody>
      </p:sp>
      <p:pic>
        <p:nvPicPr>
          <p:cNvPr id="3" name="Picture 2" descr="A screenshot of a social media post&#10;&#10;Description automatically generated">
            <a:extLst>
              <a:ext uri="{FF2B5EF4-FFF2-40B4-BE49-F238E27FC236}">
                <a16:creationId xmlns:a16="http://schemas.microsoft.com/office/drawing/2014/main" id="{14FC8FEE-5002-6843-D9EB-6AF3932E2E33}"/>
              </a:ext>
            </a:extLst>
          </p:cNvPr>
          <p:cNvPicPr>
            <a:picLocks noChangeAspect="1"/>
          </p:cNvPicPr>
          <p:nvPr/>
        </p:nvPicPr>
        <p:blipFill>
          <a:blip r:embed="rId2"/>
          <a:stretch>
            <a:fillRect/>
          </a:stretch>
        </p:blipFill>
        <p:spPr>
          <a:xfrm>
            <a:off x="2454198" y="1093065"/>
            <a:ext cx="7283604" cy="5335241"/>
          </a:xfrm>
          <a:prstGeom prst="rect">
            <a:avLst/>
          </a:prstGeom>
          <a:noFill/>
        </p:spPr>
      </p:pic>
    </p:spTree>
    <p:extLst>
      <p:ext uri="{BB962C8B-B14F-4D97-AF65-F5344CB8AC3E}">
        <p14:creationId xmlns:p14="http://schemas.microsoft.com/office/powerpoint/2010/main" val="2135990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1.4.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I/O</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dirty="0"/>
              <a:t>Che dấu sự khác biệt của các thiết bị I/O trước người dùng</a:t>
            </a:r>
          </a:p>
          <a:p>
            <a:r>
              <a:rPr lang="vi-VN" dirty="0"/>
              <a:t>Có chức năng:</a:t>
            </a:r>
          </a:p>
          <a:p>
            <a:pPr lvl="1"/>
            <a:r>
              <a:rPr lang="vi-VN" sz="2800" dirty="0"/>
              <a:t>Cơ chế: buffering, caching, spooling</a:t>
            </a:r>
          </a:p>
          <a:p>
            <a:pPr lvl="1"/>
            <a:r>
              <a:rPr lang="vi-VN" sz="2800" dirty="0"/>
              <a:t>Cung cấp giao diện chung đến các trình điều khiển thiết bị</a:t>
            </a:r>
          </a:p>
          <a:p>
            <a:pPr lvl="1"/>
            <a:r>
              <a:rPr lang="vi-VN" sz="2800" dirty="0"/>
              <a:t>Bộ điều khiển các thiết bị phần cứng</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76</a:t>
            </a:fld>
            <a:endParaRPr lang="en-VN" dirty="0"/>
          </a:p>
        </p:txBody>
      </p:sp>
      <p:pic>
        <p:nvPicPr>
          <p:cNvPr id="1026" name="Picture 2" descr="Spooling in Operating System">
            <a:extLst>
              <a:ext uri="{FF2B5EF4-FFF2-40B4-BE49-F238E27FC236}">
                <a16:creationId xmlns:a16="http://schemas.microsoft.com/office/drawing/2014/main" id="{F26E4138-865B-7929-117C-B705F16BD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794" y="4364324"/>
            <a:ext cx="4962060" cy="224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6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77</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US" sz="2800" dirty="0"/>
              <a:t>1.5. </a:t>
            </a:r>
            <a:r>
              <a:rPr lang="en-US" sz="2800" dirty="0" err="1"/>
              <a:t>Quản</a:t>
            </a:r>
            <a:r>
              <a:rPr lang="en-US" sz="2800" dirty="0"/>
              <a:t> </a:t>
            </a:r>
            <a:r>
              <a:rPr lang="en-US" sz="2800" dirty="0" err="1"/>
              <a:t>lý</a:t>
            </a:r>
            <a:r>
              <a:rPr lang="en-US" sz="2800" dirty="0"/>
              <a:t> </a:t>
            </a:r>
            <a:r>
              <a:rPr lang="en-US" sz="2800" dirty="0" err="1"/>
              <a:t>hệ</a:t>
            </a:r>
            <a:r>
              <a:rPr lang="en-US" sz="2800" dirty="0"/>
              <a:t> </a:t>
            </a:r>
            <a:r>
              <a:rPr lang="en-US" sz="2800" dirty="0" err="1"/>
              <a:t>thống</a:t>
            </a:r>
            <a:r>
              <a:rPr lang="en-US" sz="2800" dirty="0"/>
              <a:t> </a:t>
            </a:r>
            <a:r>
              <a:rPr lang="en-US" sz="2800" dirty="0" err="1"/>
              <a:t>lưu</a:t>
            </a:r>
            <a:r>
              <a:rPr lang="en-US" sz="2800" dirty="0"/>
              <a:t> </a:t>
            </a:r>
            <a:r>
              <a:rPr lang="en-US" sz="2800" dirty="0" err="1"/>
              <a:t>trữ</a:t>
            </a:r>
            <a:r>
              <a:rPr lang="en-US" sz="2800" dirty="0"/>
              <a:t> </a:t>
            </a:r>
            <a:r>
              <a:rPr lang="en-US" sz="2800" dirty="0" err="1"/>
              <a:t>thứ</a:t>
            </a:r>
            <a:r>
              <a:rPr lang="en-US" sz="2800" dirty="0"/>
              <a:t> </a:t>
            </a:r>
            <a:r>
              <a:rPr lang="en-US" sz="2800" dirty="0" err="1"/>
              <a:t>cấp</a:t>
            </a:r>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426905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lstStyle/>
          <a:p>
            <a:r>
              <a:rPr lang="en-US" sz="4000" dirty="0"/>
              <a:t>1.5. </a:t>
            </a:r>
            <a:r>
              <a:rPr lang="en-US" sz="4000" dirty="0" err="1"/>
              <a:t>Quản</a:t>
            </a:r>
            <a:r>
              <a:rPr lang="en-US" sz="4000" dirty="0"/>
              <a:t> </a:t>
            </a:r>
            <a:r>
              <a:rPr lang="en-US" sz="4000" dirty="0" err="1"/>
              <a:t>lý</a:t>
            </a:r>
            <a:r>
              <a:rPr lang="en-US" sz="4000" dirty="0"/>
              <a:t> </a:t>
            </a:r>
            <a:r>
              <a:rPr lang="en-US" sz="4000" dirty="0" err="1"/>
              <a:t>hệ</a:t>
            </a:r>
            <a:r>
              <a:rPr lang="en-US" sz="4000" dirty="0"/>
              <a:t> </a:t>
            </a:r>
            <a:r>
              <a:rPr lang="en-US" sz="4000" dirty="0" err="1"/>
              <a:t>thống</a:t>
            </a:r>
            <a:r>
              <a:rPr lang="en-US" sz="4000" dirty="0"/>
              <a:t> </a:t>
            </a:r>
            <a:r>
              <a:rPr lang="en-US" sz="4000" dirty="0" err="1"/>
              <a:t>lưu</a:t>
            </a:r>
            <a:r>
              <a:rPr lang="en-US" sz="4000" dirty="0"/>
              <a:t> </a:t>
            </a:r>
            <a:r>
              <a:rPr lang="en-US" sz="4000" dirty="0" err="1"/>
              <a:t>trữ</a:t>
            </a:r>
            <a:r>
              <a:rPr lang="en-US" sz="4000" dirty="0"/>
              <a:t> </a:t>
            </a:r>
            <a:r>
              <a:rPr lang="en-US" sz="4000" dirty="0" err="1"/>
              <a:t>thứ</a:t>
            </a:r>
            <a:r>
              <a:rPr lang="en-US" sz="4000" dirty="0"/>
              <a:t> </a:t>
            </a:r>
            <a:r>
              <a:rPr lang="en-US" sz="4000" dirty="0" err="1"/>
              <a:t>cấp</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78</a:t>
            </a:fld>
            <a:endParaRPr lang="en-VN" dirty="0"/>
          </a:p>
        </p:txBody>
      </p:sp>
      <p:pic>
        <p:nvPicPr>
          <p:cNvPr id="3" name="Picture 2">
            <a:extLst>
              <a:ext uri="{FF2B5EF4-FFF2-40B4-BE49-F238E27FC236}">
                <a16:creationId xmlns:a16="http://schemas.microsoft.com/office/drawing/2014/main" id="{F573EFF8-E639-1CD0-9DBE-77537CE68800}"/>
              </a:ext>
            </a:extLst>
          </p:cNvPr>
          <p:cNvPicPr>
            <a:picLocks noChangeAspect="1"/>
          </p:cNvPicPr>
          <p:nvPr/>
        </p:nvPicPr>
        <p:blipFill>
          <a:blip r:embed="rId2"/>
          <a:stretch>
            <a:fillRect/>
          </a:stretch>
        </p:blipFill>
        <p:spPr>
          <a:xfrm>
            <a:off x="2392866" y="1161621"/>
            <a:ext cx="7406268" cy="5313999"/>
          </a:xfrm>
          <a:prstGeom prst="rect">
            <a:avLst/>
          </a:prstGeom>
          <a:noFill/>
        </p:spPr>
      </p:pic>
    </p:spTree>
    <p:extLst>
      <p:ext uri="{BB962C8B-B14F-4D97-AF65-F5344CB8AC3E}">
        <p14:creationId xmlns:p14="http://schemas.microsoft.com/office/powerpoint/2010/main" val="1441311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lstStyle/>
          <a:p>
            <a:r>
              <a:rPr lang="en-US" sz="4000" dirty="0"/>
              <a:t>1.5. </a:t>
            </a:r>
            <a:r>
              <a:rPr lang="en-US" sz="4000" dirty="0" err="1"/>
              <a:t>Quản</a:t>
            </a:r>
            <a:r>
              <a:rPr lang="en-US" sz="4000" dirty="0"/>
              <a:t> </a:t>
            </a:r>
            <a:r>
              <a:rPr lang="en-US" sz="4000" dirty="0" err="1"/>
              <a:t>lý</a:t>
            </a:r>
            <a:r>
              <a:rPr lang="en-US" sz="4000" dirty="0"/>
              <a:t> </a:t>
            </a:r>
            <a:r>
              <a:rPr lang="en-US" sz="4000" dirty="0" err="1"/>
              <a:t>hệ</a:t>
            </a:r>
            <a:r>
              <a:rPr lang="en-US" sz="4000" dirty="0"/>
              <a:t> </a:t>
            </a:r>
            <a:r>
              <a:rPr lang="en-US" sz="4000" dirty="0" err="1"/>
              <a:t>thống</a:t>
            </a:r>
            <a:r>
              <a:rPr lang="en-US" sz="4000" dirty="0"/>
              <a:t> </a:t>
            </a:r>
            <a:r>
              <a:rPr lang="en-US" sz="4000" dirty="0" err="1"/>
              <a:t>lưu</a:t>
            </a:r>
            <a:r>
              <a:rPr lang="en-US" sz="4000" dirty="0"/>
              <a:t> </a:t>
            </a:r>
            <a:r>
              <a:rPr lang="en-US" sz="4000" dirty="0" err="1"/>
              <a:t>trữ</a:t>
            </a:r>
            <a:r>
              <a:rPr lang="en-US" sz="4000" dirty="0"/>
              <a:t> </a:t>
            </a:r>
            <a:r>
              <a:rPr lang="en-US" sz="4000" dirty="0" err="1"/>
              <a:t>thứ</a:t>
            </a:r>
            <a:r>
              <a:rPr lang="en-US" sz="4000" dirty="0"/>
              <a:t> </a:t>
            </a:r>
            <a:r>
              <a:rPr lang="en-US" sz="4000" dirty="0" err="1"/>
              <a:t>cấp</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lnSpcReduction="10000"/>
          </a:bodyPr>
          <a:lstStyle/>
          <a:p>
            <a:r>
              <a:rPr lang="vi-VN" sz="2400" dirty="0"/>
              <a:t>Bộ nhớ chính: kích thước nhỏ, là môi trường chứa </a:t>
            </a:r>
            <a:r>
              <a:rPr lang="en-US" sz="2400" dirty="0" err="1"/>
              <a:t>thông</a:t>
            </a:r>
            <a:r>
              <a:rPr lang="en-US" sz="2400" dirty="0"/>
              <a:t> </a:t>
            </a:r>
            <a:r>
              <a:rPr lang="vi-VN" sz="2400" dirty="0"/>
              <a:t>tin không bền vững =&gt; cần hệ thống lưu trữ thứ cấp để lưu trữ bền vững các dữ liệu, chương trình</a:t>
            </a:r>
          </a:p>
          <a:p>
            <a:r>
              <a:rPr lang="vi-VN" sz="2400" dirty="0"/>
              <a:t>Phương tiện lưu trữ thông dụng là </a:t>
            </a:r>
            <a:r>
              <a:rPr lang="en-US" sz="2400" dirty="0"/>
              <a:t>HDD </a:t>
            </a:r>
            <a:r>
              <a:rPr lang="en-US" sz="2400" dirty="0" err="1"/>
              <a:t>và</a:t>
            </a:r>
            <a:r>
              <a:rPr lang="en-US" sz="2400" dirty="0"/>
              <a:t> SSD</a:t>
            </a:r>
            <a:endParaRPr lang="vi-VN" sz="2400" dirty="0"/>
          </a:p>
          <a:p>
            <a:r>
              <a:rPr lang="vi-VN" sz="2400" dirty="0"/>
              <a:t>Nhiệm vụ của hệ điều hành trong quản lý đĩa</a:t>
            </a:r>
          </a:p>
          <a:p>
            <a:pPr lvl="1"/>
            <a:r>
              <a:rPr lang="vi-VN" dirty="0"/>
              <a:t>Quản lý không gian trống trên đĩa</a:t>
            </a:r>
            <a:r>
              <a:rPr lang="en-US" dirty="0"/>
              <a:t> </a:t>
            </a:r>
            <a:r>
              <a:rPr lang="vi-VN" dirty="0"/>
              <a:t>(free space management)</a:t>
            </a:r>
          </a:p>
          <a:p>
            <a:pPr lvl="1"/>
            <a:r>
              <a:rPr lang="vi-VN" dirty="0"/>
              <a:t>Cấp phát không gian lưu trữ (storage allocation)</a:t>
            </a:r>
          </a:p>
          <a:p>
            <a:pPr lvl="1"/>
            <a:r>
              <a:rPr lang="vi-VN" dirty="0"/>
              <a:t>Định thời họat động cho đĩa (disk scheduling)</a:t>
            </a:r>
          </a:p>
          <a:p>
            <a:pPr marL="0" indent="0">
              <a:buNone/>
            </a:pPr>
            <a:r>
              <a:rPr lang="vi-VN" sz="2400" dirty="0"/>
              <a:t>=&gt; Sử dụng thường xuyên =&gt; ảnh hưởng lớn đến tốc độ của cả hệ thống =&gt; cần hiệu quả</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79</a:t>
            </a:fld>
            <a:endParaRPr lang="en-VN" dirty="0"/>
          </a:p>
        </p:txBody>
      </p:sp>
    </p:spTree>
    <p:extLst>
      <p:ext uri="{BB962C8B-B14F-4D97-AF65-F5344CB8AC3E}">
        <p14:creationId xmlns:p14="http://schemas.microsoft.com/office/powerpoint/2010/main" val="421777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1.2. </a:t>
            </a:r>
            <a:r>
              <a:rPr lang="en-US" altLang="ja-JP" dirty="0" err="1"/>
              <a:t>Cấu</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8</a:t>
            </a:fld>
            <a:endParaRPr kumimoji="1" lang="ja-JP" altLang="en-US"/>
          </a:p>
        </p:txBody>
      </p:sp>
      <p:sp>
        <p:nvSpPr>
          <p:cNvPr id="3" name="TextBox 2">
            <a:extLst>
              <a:ext uri="{FF2B5EF4-FFF2-40B4-BE49-F238E27FC236}">
                <a16:creationId xmlns:a16="http://schemas.microsoft.com/office/drawing/2014/main" id="{FB1F1A5E-8398-443C-99F4-91A6B1A4A34D}"/>
              </a:ext>
            </a:extLst>
          </p:cNvPr>
          <p:cNvSpPr txBox="1"/>
          <p:nvPr/>
        </p:nvSpPr>
        <p:spPr>
          <a:xfrm>
            <a:off x="6130778" y="2436510"/>
            <a:ext cx="5146822" cy="1718932"/>
          </a:xfrm>
          <a:prstGeom prst="rect">
            <a:avLst/>
          </a:prstGeom>
          <a:noFill/>
        </p:spPr>
        <p:txBody>
          <a:bodyPr wrap="square" rtlCol="0">
            <a:spAutoFit/>
          </a:bodyPr>
          <a:lstStyle/>
          <a:p>
            <a:pPr algn="just">
              <a:lnSpc>
                <a:spcPct val="130000"/>
              </a:lnSpc>
              <a:spcBef>
                <a:spcPts val="300"/>
              </a:spcBef>
              <a:spcAft>
                <a:spcPts val="300"/>
              </a:spcAft>
            </a:pPr>
            <a:r>
              <a:rPr lang="vi-VN" sz="2400" b="1" dirty="0">
                <a:gradFill flip="none" rotWithShape="1">
                  <a:gsLst>
                    <a:gs pos="0">
                      <a:srgbClr val="0072FF"/>
                    </a:gs>
                    <a:gs pos="100000">
                      <a:srgbClr val="00C6FF"/>
                    </a:gs>
                  </a:gsLst>
                  <a:lin ang="2700000" scaled="1"/>
                  <a:tileRect/>
                </a:gradFill>
                <a:effectLst>
                  <a:innerShdw blurRad="114300">
                    <a:schemeClr val="bg1"/>
                  </a:innerShdw>
                </a:effectLst>
                <a:ea typeface="+mj-ea"/>
                <a:cs typeface="Times New Roman" panose="02020603050405020304" pitchFamily="18" charset="0"/>
              </a:rPr>
              <a:t>Hệ điều hành (operating system)</a:t>
            </a:r>
            <a:r>
              <a:rPr lang="en-US" sz="2400" b="1" dirty="0">
                <a:gradFill flip="none" rotWithShape="1">
                  <a:gsLst>
                    <a:gs pos="0">
                      <a:srgbClr val="0072FF"/>
                    </a:gs>
                    <a:gs pos="100000">
                      <a:srgbClr val="00C6FF"/>
                    </a:gs>
                  </a:gsLst>
                  <a:lin ang="2700000" scaled="1"/>
                  <a:tileRect/>
                </a:gradFill>
                <a:effectLst>
                  <a:innerShdw blurRad="114300">
                    <a:schemeClr val="bg1"/>
                  </a:innerShdw>
                </a:effectLst>
                <a:ea typeface="+mj-ea"/>
                <a:cs typeface="Times New Roman" panose="02020603050405020304" pitchFamily="18" charset="0"/>
              </a:rPr>
              <a:t>:</a:t>
            </a:r>
            <a:endParaRPr lang="vi-VN" sz="2400" b="1" dirty="0">
              <a:gradFill flip="none" rotWithShape="1">
                <a:gsLst>
                  <a:gs pos="0">
                    <a:srgbClr val="0072FF"/>
                  </a:gs>
                  <a:gs pos="100000">
                    <a:srgbClr val="00C6FF"/>
                  </a:gs>
                </a:gsLst>
                <a:lin ang="2700000" scaled="1"/>
                <a:tileRect/>
              </a:gradFill>
              <a:effectLst>
                <a:innerShdw blurRad="114300">
                  <a:schemeClr val="bg1"/>
                </a:innerShdw>
              </a:effectLst>
              <a:ea typeface="+mj-ea"/>
              <a:cs typeface="Times New Roman" panose="02020603050405020304" pitchFamily="18" charset="0"/>
            </a:endParaRPr>
          </a:p>
          <a:p>
            <a:r>
              <a:rPr lang="vi-VN" sz="2400" dirty="0"/>
              <a:t>Phân phối tài nguyên, điều khiển và phối hợp các hoạt động của các chương trình trong hệ thống.</a:t>
            </a:r>
          </a:p>
        </p:txBody>
      </p:sp>
      <p:sp>
        <p:nvSpPr>
          <p:cNvPr id="7" name="Arrow: Notched Right 6">
            <a:extLst>
              <a:ext uri="{FF2B5EF4-FFF2-40B4-BE49-F238E27FC236}">
                <a16:creationId xmlns:a16="http://schemas.microsoft.com/office/drawing/2014/main" id="{9F86C08F-1080-4BE3-A2CB-52F6083A1FD0}"/>
              </a:ext>
            </a:extLst>
          </p:cNvPr>
          <p:cNvSpPr/>
          <p:nvPr/>
        </p:nvSpPr>
        <p:spPr>
          <a:xfrm rot="10800000">
            <a:off x="5594707" y="2895600"/>
            <a:ext cx="466517" cy="228600"/>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9E9E1649-362D-4F9C-8C87-B283D06B3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95400"/>
            <a:ext cx="3823184" cy="271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275670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80</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US" dirty="0"/>
              <a:t>1.6. </a:t>
            </a:r>
            <a:r>
              <a:rPr lang="en-US" dirty="0" err="1"/>
              <a:t>Hệ</a:t>
            </a:r>
            <a:r>
              <a:rPr lang="en-US" dirty="0"/>
              <a:t> </a:t>
            </a:r>
            <a:r>
              <a:rPr lang="en-US" dirty="0" err="1"/>
              <a:t>thống</a:t>
            </a:r>
            <a:r>
              <a:rPr lang="en-US" dirty="0"/>
              <a:t> </a:t>
            </a:r>
            <a:r>
              <a:rPr lang="en-US" dirty="0" err="1"/>
              <a:t>bảo</a:t>
            </a:r>
            <a:r>
              <a:rPr lang="en-US" dirty="0"/>
              <a:t> </a:t>
            </a:r>
            <a:r>
              <a:rPr lang="en-US" dirty="0" err="1"/>
              <a:t>vệ</a:t>
            </a:r>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2233443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1.6. </a:t>
            </a:r>
            <a:r>
              <a:rPr lang="en-US" dirty="0" err="1"/>
              <a:t>Hệ</a:t>
            </a:r>
            <a:r>
              <a:rPr lang="en-US" dirty="0"/>
              <a:t> </a:t>
            </a:r>
            <a:r>
              <a:rPr lang="en-US" dirty="0" err="1"/>
              <a:t>thống</a:t>
            </a:r>
            <a:r>
              <a:rPr lang="en-US" dirty="0"/>
              <a:t> </a:t>
            </a:r>
            <a:r>
              <a:rPr lang="en-US" dirty="0" err="1"/>
              <a:t>bảo</a:t>
            </a:r>
            <a:r>
              <a:rPr lang="en-US" dirty="0"/>
              <a:t> </a:t>
            </a:r>
            <a:r>
              <a:rPr lang="en-US" dirty="0" err="1"/>
              <a:t>vệ</a:t>
            </a:r>
            <a:endParaRPr lang="en-VN" dirty="0"/>
          </a:p>
        </p:txBody>
      </p:sp>
      <p:pic>
        <p:nvPicPr>
          <p:cNvPr id="3" name="Content Placeholder 9">
            <a:extLst>
              <a:ext uri="{FF2B5EF4-FFF2-40B4-BE49-F238E27FC236}">
                <a16:creationId xmlns:a16="http://schemas.microsoft.com/office/drawing/2014/main" id="{85B76DA7-B2C9-7771-778F-4498F64192F6}"/>
              </a:ext>
            </a:extLst>
          </p:cNvPr>
          <p:cNvPicPr>
            <a:picLocks noGrp="1" noChangeAspect="1"/>
          </p:cNvPicPr>
          <p:nvPr>
            <p:ph idx="1"/>
          </p:nvPr>
        </p:nvPicPr>
        <p:blipFill>
          <a:blip r:embed="rId2"/>
          <a:stretch>
            <a:fillRect/>
          </a:stretch>
        </p:blipFill>
        <p:spPr>
          <a:xfrm>
            <a:off x="6400597" y="1488288"/>
            <a:ext cx="5640684" cy="3888238"/>
          </a:xfrm>
          <a:prstGeom prst="rect">
            <a:avLst/>
          </a:prstGeom>
        </p:spPr>
      </p:pic>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81</a:t>
            </a:fld>
            <a:endParaRPr lang="en-VN" dirty="0"/>
          </a:p>
        </p:txBody>
      </p:sp>
      <p:pic>
        <p:nvPicPr>
          <p:cNvPr id="6" name="Content Placeholder 8">
            <a:extLst>
              <a:ext uri="{FF2B5EF4-FFF2-40B4-BE49-F238E27FC236}">
                <a16:creationId xmlns:a16="http://schemas.microsoft.com/office/drawing/2014/main" id="{62E92833-BFE6-2E66-A770-F898AFCEECA2}"/>
              </a:ext>
            </a:extLst>
          </p:cNvPr>
          <p:cNvPicPr>
            <a:picLocks noChangeAspect="1"/>
          </p:cNvPicPr>
          <p:nvPr/>
        </p:nvPicPr>
        <p:blipFill>
          <a:blip r:embed="rId3"/>
          <a:stretch>
            <a:fillRect/>
          </a:stretch>
        </p:blipFill>
        <p:spPr>
          <a:xfrm>
            <a:off x="644600" y="1490560"/>
            <a:ext cx="5618668" cy="3876880"/>
          </a:xfrm>
          <a:prstGeom prst="rect">
            <a:avLst/>
          </a:prstGeom>
          <a:noFill/>
        </p:spPr>
      </p:pic>
    </p:spTree>
    <p:extLst>
      <p:ext uri="{BB962C8B-B14F-4D97-AF65-F5344CB8AC3E}">
        <p14:creationId xmlns:p14="http://schemas.microsoft.com/office/powerpoint/2010/main" val="2234667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1.6. </a:t>
            </a:r>
            <a:r>
              <a:rPr lang="en-US" dirty="0" err="1"/>
              <a:t>Hệ</a:t>
            </a:r>
            <a:r>
              <a:rPr lang="en-US" dirty="0"/>
              <a:t> </a:t>
            </a:r>
            <a:r>
              <a:rPr lang="en-US" dirty="0" err="1"/>
              <a:t>thống</a:t>
            </a:r>
            <a:r>
              <a:rPr lang="en-US" dirty="0"/>
              <a:t> </a:t>
            </a:r>
            <a:r>
              <a:rPr lang="en-US" dirty="0" err="1"/>
              <a:t>bảo</a:t>
            </a:r>
            <a:r>
              <a:rPr lang="en-US" dirty="0"/>
              <a:t> </a:t>
            </a:r>
            <a:r>
              <a:rPr lang="en-US" dirty="0" err="1"/>
              <a:t>vệ</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92500" lnSpcReduction="20000"/>
          </a:bodyPr>
          <a:lstStyle/>
          <a:p>
            <a:r>
              <a:rPr lang="vi-VN" sz="2400" dirty="0"/>
              <a:t>Trong hệ thống cho phép nhiều user hay nhiều process diễn ra đồng thờ</a:t>
            </a:r>
            <a:r>
              <a:rPr lang="en-US" sz="2400" dirty="0" err="1"/>
              <a:t>i</a:t>
            </a:r>
            <a:r>
              <a:rPr lang="en-US" sz="2400" dirty="0"/>
              <a:t>:</a:t>
            </a:r>
            <a:endParaRPr lang="vi-VN" sz="2400" dirty="0"/>
          </a:p>
          <a:p>
            <a:pPr lvl="1"/>
            <a:r>
              <a:rPr lang="vi-VN" dirty="0"/>
              <a:t>Kiểm soát tiến trình người dùng đăng nhập/ xuất và sử dụng hệ thống</a:t>
            </a:r>
          </a:p>
          <a:p>
            <a:pPr lvl="1"/>
            <a:r>
              <a:rPr lang="vi-VN" dirty="0"/>
              <a:t>Kiểm soát việc truy cập các tài nguyên trong hệ thống</a:t>
            </a:r>
          </a:p>
          <a:p>
            <a:pPr lvl="1"/>
            <a:r>
              <a:rPr lang="vi-VN" dirty="0"/>
              <a:t>Bảo đảm những user/process chỉ được phép sử dụng các tài nguyên dành cho nó</a:t>
            </a:r>
          </a:p>
          <a:p>
            <a:pPr lvl="1"/>
            <a:r>
              <a:rPr lang="vi-VN" dirty="0"/>
              <a:t>Các nhiệm vụ của hệ thống bảo vệ</a:t>
            </a:r>
          </a:p>
          <a:p>
            <a:pPr lvl="2"/>
            <a:r>
              <a:rPr lang="vi-VN" sz="2400" dirty="0"/>
              <a:t>Cung cấp cơ chế kiểm soát đăng nhập/ xuất</a:t>
            </a:r>
          </a:p>
          <a:p>
            <a:pPr lvl="2"/>
            <a:r>
              <a:rPr lang="vi-VN" sz="2400" dirty="0"/>
              <a:t>Phân định được sự truy cập tài nguyên hợp pháp và bất hợp pháp (authorized/unauthorized)</a:t>
            </a:r>
          </a:p>
          <a:p>
            <a:pPr lvl="2"/>
            <a:r>
              <a:rPr lang="vi-VN" sz="2400" dirty="0"/>
              <a:t>Phương tiện thi hành các chính sách (enforcement of policies) </a:t>
            </a:r>
            <a:r>
              <a:rPr lang="en-US" sz="2400" dirty="0"/>
              <a:t> </a:t>
            </a:r>
            <a:r>
              <a:rPr lang="vi-VN" sz="2400" dirty="0"/>
              <a:t>(ví</a:t>
            </a:r>
            <a:r>
              <a:rPr lang="en-US" sz="2400" dirty="0"/>
              <a:t> </a:t>
            </a:r>
            <a:r>
              <a:rPr lang="vi-VN" sz="2400" dirty="0"/>
              <a:t>dụ: cần bảo vệ dữ liệu của ai đối với ai)</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82</a:t>
            </a:fld>
            <a:endParaRPr lang="en-VN" dirty="0"/>
          </a:p>
        </p:txBody>
      </p:sp>
    </p:spTree>
    <p:extLst>
      <p:ext uri="{BB962C8B-B14F-4D97-AF65-F5344CB8AC3E}">
        <p14:creationId xmlns:p14="http://schemas.microsoft.com/office/powerpoint/2010/main" val="106016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83</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1455313"/>
            <a:ext cx="9836723" cy="1524370"/>
          </a:xfrm>
        </p:spPr>
        <p:txBody>
          <a:bodyPr>
            <a:normAutofit/>
          </a:bodyPr>
          <a:lstStyle/>
          <a:p>
            <a:r>
              <a:rPr lang="en-US" dirty="0"/>
              <a:t>CÁC THÀNH PHẦN CỦA</a:t>
            </a:r>
            <a:br>
              <a:rPr lang="en-US" dirty="0"/>
            </a:br>
            <a:r>
              <a:rPr lang="en-US" dirty="0"/>
              <a:t>HỆ ĐIỀU HÀNH</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US" dirty="0"/>
              <a:t>1.7. </a:t>
            </a:r>
            <a:r>
              <a:rPr lang="en-US" dirty="0" err="1"/>
              <a:t>Hệ</a:t>
            </a:r>
            <a:r>
              <a:rPr lang="en-US" dirty="0"/>
              <a:t> </a:t>
            </a:r>
            <a:r>
              <a:rPr lang="en-US" dirty="0" err="1"/>
              <a:t>thống</a:t>
            </a:r>
            <a:r>
              <a:rPr lang="en-US" dirty="0"/>
              <a:t> </a:t>
            </a:r>
            <a:r>
              <a:rPr lang="en-US" dirty="0" err="1"/>
              <a:t>thông</a:t>
            </a:r>
            <a:r>
              <a:rPr lang="en-US" dirty="0"/>
              <a:t> </a:t>
            </a:r>
            <a:r>
              <a:rPr lang="en-US" dirty="0" err="1"/>
              <a:t>dịch</a:t>
            </a:r>
            <a:r>
              <a:rPr lang="en-US" dirty="0"/>
              <a:t> </a:t>
            </a:r>
            <a:r>
              <a:rPr lang="en-US" dirty="0" err="1"/>
              <a:t>lệnh</a:t>
            </a:r>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1</a:t>
            </a:r>
          </a:p>
        </p:txBody>
      </p:sp>
    </p:spTree>
    <p:extLst>
      <p:ext uri="{BB962C8B-B14F-4D97-AF65-F5344CB8AC3E}">
        <p14:creationId xmlns:p14="http://schemas.microsoft.com/office/powerpoint/2010/main" val="12164751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1.7. </a:t>
            </a:r>
            <a:r>
              <a:rPr lang="en-US" dirty="0" err="1"/>
              <a:t>Hệ</a:t>
            </a:r>
            <a:r>
              <a:rPr lang="en-US" dirty="0"/>
              <a:t> </a:t>
            </a:r>
            <a:r>
              <a:rPr lang="en-US" dirty="0" err="1"/>
              <a:t>thống</a:t>
            </a:r>
            <a:r>
              <a:rPr lang="en-US" dirty="0"/>
              <a:t> </a:t>
            </a:r>
            <a:r>
              <a:rPr lang="en-US" dirty="0" err="1"/>
              <a:t>thông</a:t>
            </a:r>
            <a:r>
              <a:rPr lang="en-US" dirty="0"/>
              <a:t> </a:t>
            </a:r>
            <a:r>
              <a:rPr lang="en-US" dirty="0" err="1"/>
              <a:t>dịch</a:t>
            </a:r>
            <a:r>
              <a:rPr lang="en-US" dirty="0"/>
              <a:t> </a:t>
            </a:r>
            <a:r>
              <a:rPr lang="en-US" dirty="0" err="1"/>
              <a:t>lệnh</a:t>
            </a:r>
            <a:endParaRPr lang="en-VN" dirty="0"/>
          </a:p>
        </p:txBody>
      </p:sp>
      <p:pic>
        <p:nvPicPr>
          <p:cNvPr id="3" name="Content Placeholder 8" descr="A screenshot of a computer screen&#10;&#10;Description automatically generated">
            <a:extLst>
              <a:ext uri="{FF2B5EF4-FFF2-40B4-BE49-F238E27FC236}">
                <a16:creationId xmlns:a16="http://schemas.microsoft.com/office/drawing/2014/main" id="{50E42084-C690-B35B-417D-07D42DA12D17}"/>
              </a:ext>
            </a:extLst>
          </p:cNvPr>
          <p:cNvPicPr>
            <a:picLocks noGrp="1" noChangeAspect="1"/>
          </p:cNvPicPr>
          <p:nvPr>
            <p:ph idx="1"/>
          </p:nvPr>
        </p:nvPicPr>
        <p:blipFill>
          <a:blip r:embed="rId2"/>
          <a:stretch>
            <a:fillRect/>
          </a:stretch>
        </p:blipFill>
        <p:spPr>
          <a:xfrm>
            <a:off x="1588172" y="1246193"/>
            <a:ext cx="9624849" cy="5028984"/>
          </a:xfrm>
          <a:prstGeom prst="rect">
            <a:avLst/>
          </a:prstGeom>
          <a:noFill/>
        </p:spPr>
      </p:pic>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84</a:t>
            </a:fld>
            <a:endParaRPr lang="en-VN" dirty="0"/>
          </a:p>
        </p:txBody>
      </p:sp>
    </p:spTree>
    <p:extLst>
      <p:ext uri="{BB962C8B-B14F-4D97-AF65-F5344CB8AC3E}">
        <p14:creationId xmlns:p14="http://schemas.microsoft.com/office/powerpoint/2010/main" val="3992671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1.7. </a:t>
            </a:r>
            <a:r>
              <a:rPr lang="en-US" dirty="0" err="1"/>
              <a:t>Hệ</a:t>
            </a:r>
            <a:r>
              <a:rPr lang="en-US" dirty="0"/>
              <a:t> </a:t>
            </a:r>
            <a:r>
              <a:rPr lang="en-US" dirty="0" err="1"/>
              <a:t>thống</a:t>
            </a:r>
            <a:r>
              <a:rPr lang="en-US" dirty="0"/>
              <a:t> </a:t>
            </a:r>
            <a:r>
              <a:rPr lang="en-US" dirty="0" err="1"/>
              <a:t>thông</a:t>
            </a:r>
            <a:r>
              <a:rPr lang="en-US" dirty="0"/>
              <a:t> </a:t>
            </a:r>
            <a:r>
              <a:rPr lang="en-US" dirty="0" err="1"/>
              <a:t>dịch</a:t>
            </a:r>
            <a:r>
              <a:rPr lang="en-US" dirty="0"/>
              <a:t> </a:t>
            </a:r>
            <a:r>
              <a:rPr lang="en-US" dirty="0" err="1"/>
              <a:t>lệnh</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85000" lnSpcReduction="20000"/>
          </a:bodyPr>
          <a:lstStyle/>
          <a:p>
            <a:r>
              <a:rPr lang="vi-VN" dirty="0"/>
              <a:t>Là giao diện chủ yếu giữa người dùng và OS</a:t>
            </a:r>
          </a:p>
          <a:p>
            <a:pPr lvl="1"/>
            <a:r>
              <a:rPr lang="vi-VN" dirty="0"/>
              <a:t>Ví dụ: shell, mouse-based window-and-menu</a:t>
            </a:r>
          </a:p>
          <a:p>
            <a:r>
              <a:rPr lang="vi-VN" dirty="0"/>
              <a:t>Khi user login</a:t>
            </a:r>
          </a:p>
          <a:p>
            <a:pPr lvl="1"/>
            <a:r>
              <a:rPr lang="vi-VN" dirty="0"/>
              <a:t>command line interpreter (shell) chạy, chờ nhận lệnh từ người dùng, thực thi lệnh và trả kết quả về.</a:t>
            </a:r>
          </a:p>
          <a:p>
            <a:pPr lvl="1"/>
            <a:r>
              <a:rPr lang="vi-VN" dirty="0"/>
              <a:t>Các lệnh -&gt;bộ điều khiển lệnh -&gt;hệ điều hành</a:t>
            </a:r>
          </a:p>
          <a:p>
            <a:pPr lvl="1"/>
            <a:r>
              <a:rPr lang="vi-VN" dirty="0"/>
              <a:t>Các lệnh chủ yếu:</a:t>
            </a:r>
          </a:p>
          <a:p>
            <a:pPr lvl="2"/>
            <a:r>
              <a:rPr lang="vi-VN" dirty="0"/>
              <a:t>Tạo, hủy và quản lý tiến trình, hệ thống</a:t>
            </a:r>
          </a:p>
          <a:p>
            <a:pPr lvl="2"/>
            <a:r>
              <a:rPr lang="vi-VN" dirty="0"/>
              <a:t>Kiểm soát I/O </a:t>
            </a:r>
          </a:p>
          <a:p>
            <a:pPr lvl="2"/>
            <a:r>
              <a:rPr lang="vi-VN" dirty="0"/>
              <a:t>Quản lý bộ lưu trữ thứ cấp</a:t>
            </a:r>
          </a:p>
          <a:p>
            <a:pPr lvl="2"/>
            <a:r>
              <a:rPr lang="vi-VN" dirty="0"/>
              <a:t>Quản lý bộ nhớ chính</a:t>
            </a:r>
          </a:p>
          <a:p>
            <a:pPr lvl="2"/>
            <a:r>
              <a:rPr lang="vi-VN" dirty="0"/>
              <a:t>Truy cập hệ thống file và cơ chế bảo mật</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85</a:t>
            </a:fld>
            <a:endParaRPr lang="en-VN" dirty="0"/>
          </a:p>
        </p:txBody>
      </p:sp>
    </p:spTree>
    <p:extLst>
      <p:ext uri="{BB962C8B-B14F-4D97-AF65-F5344CB8AC3E}">
        <p14:creationId xmlns:p14="http://schemas.microsoft.com/office/powerpoint/2010/main" val="219134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86</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1609859"/>
            <a:ext cx="8913812" cy="1369824"/>
          </a:xfrm>
        </p:spPr>
        <p:txBody>
          <a:bodyPr>
            <a:normAutofit/>
          </a:bodyPr>
          <a:lstStyle/>
          <a:p>
            <a:r>
              <a:rPr lang="en-US" dirty="0"/>
              <a:t>CÁC DỊCH VỤ HỆ ĐIỀU HÀNH CUNG CẤP</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2</a:t>
            </a:r>
          </a:p>
        </p:txBody>
      </p:sp>
    </p:spTree>
    <p:extLst>
      <p:ext uri="{BB962C8B-B14F-4D97-AF65-F5344CB8AC3E}">
        <p14:creationId xmlns:p14="http://schemas.microsoft.com/office/powerpoint/2010/main" val="39977806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a:bodyPr>
          <a:lstStyle/>
          <a:p>
            <a:r>
              <a:rPr lang="en-US" sz="3600" dirty="0"/>
              <a:t>2. </a:t>
            </a:r>
            <a:r>
              <a:rPr lang="en-US" sz="3600" dirty="0" err="1"/>
              <a:t>Các</a:t>
            </a:r>
            <a:r>
              <a:rPr lang="en-US" sz="3600" dirty="0"/>
              <a:t> </a:t>
            </a:r>
            <a:r>
              <a:rPr lang="en-US" sz="3600" dirty="0" err="1"/>
              <a:t>dịch</a:t>
            </a:r>
            <a:r>
              <a:rPr lang="en-US" sz="3600" dirty="0"/>
              <a:t> </a:t>
            </a:r>
            <a:r>
              <a:rPr lang="en-US" sz="3600" dirty="0" err="1"/>
              <a:t>vụ</a:t>
            </a:r>
            <a:r>
              <a:rPr lang="en-US" sz="3600" dirty="0"/>
              <a:t> </a:t>
            </a:r>
            <a:r>
              <a:rPr lang="en-US" sz="3600" dirty="0" err="1"/>
              <a:t>hệ</a:t>
            </a:r>
            <a:r>
              <a:rPr lang="en-US" sz="3600" dirty="0"/>
              <a:t> </a:t>
            </a:r>
            <a:r>
              <a:rPr lang="en-US" sz="3600" dirty="0" err="1"/>
              <a:t>điều</a:t>
            </a:r>
            <a:r>
              <a:rPr lang="en-US" sz="3600" dirty="0"/>
              <a:t> </a:t>
            </a:r>
            <a:r>
              <a:rPr lang="en-US" sz="3600" dirty="0" err="1"/>
              <a:t>hành</a:t>
            </a:r>
            <a:r>
              <a:rPr lang="en-US" sz="3600" dirty="0"/>
              <a:t> </a:t>
            </a:r>
            <a:r>
              <a:rPr lang="en-US" sz="3600" dirty="0" err="1"/>
              <a:t>cung</a:t>
            </a:r>
            <a:r>
              <a:rPr lang="en-US" sz="3600" dirty="0"/>
              <a:t> </a:t>
            </a:r>
            <a:r>
              <a:rPr lang="en-US" sz="3600" dirty="0" err="1"/>
              <a:t>cấp</a:t>
            </a:r>
            <a:endParaRPr lang="en-VN" sz="36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87</a:t>
            </a:fld>
            <a:endParaRPr lang="en-VN" dirty="0"/>
          </a:p>
        </p:txBody>
      </p:sp>
      <p:pic>
        <p:nvPicPr>
          <p:cNvPr id="8" name="Picture 2">
            <a:extLst>
              <a:ext uri="{FF2B5EF4-FFF2-40B4-BE49-F238E27FC236}">
                <a16:creationId xmlns:a16="http://schemas.microsoft.com/office/drawing/2014/main" id="{4F2D2B80-5CAC-2C4E-6E77-665C5449E2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5872" y="1844724"/>
            <a:ext cx="8860256" cy="44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a:extLst>
              <a:ext uri="{FF2B5EF4-FFF2-40B4-BE49-F238E27FC236}">
                <a16:creationId xmlns:a16="http://schemas.microsoft.com/office/drawing/2014/main" id="{F4FCAC39-9817-A2A2-8C41-64D1783CD806}"/>
              </a:ext>
            </a:extLst>
          </p:cNvPr>
          <p:cNvSpPr txBox="1">
            <a:spLocks/>
          </p:cNvSpPr>
          <p:nvPr/>
        </p:nvSpPr>
        <p:spPr>
          <a:xfrm>
            <a:off x="887908" y="1130701"/>
            <a:ext cx="7358105" cy="494751"/>
          </a:xfrm>
          <a:prstGeom prst="rect">
            <a:avLst/>
          </a:prstGeom>
          <a:gradFill>
            <a:gsLst>
              <a:gs pos="0">
                <a:srgbClr val="0072FF"/>
              </a:gs>
              <a:gs pos="100000">
                <a:srgbClr val="00C6FF"/>
              </a:gs>
            </a:gsLst>
            <a:lin ang="2700000" scaled="1"/>
          </a:gradFill>
        </p:spPr>
        <p:txBody>
          <a:bodyPr wrap="none" rtlCol="0">
            <a:spAutoFit/>
          </a:bodyPr>
          <a:lstStyle>
            <a:defPPr>
              <a:defRPr lang="en-VN"/>
            </a:defPPr>
            <a:lvl1pPr>
              <a:lnSpc>
                <a:spcPct val="120000"/>
              </a:lnSpc>
              <a:spcBef>
                <a:spcPts val="200"/>
              </a:spcBef>
              <a:spcAft>
                <a:spcPts val="200"/>
              </a:spcAft>
              <a:defRPr sz="2400" b="1">
                <a:solidFill>
                  <a:schemeClr val="bg1"/>
                </a:solidFill>
                <a:latin typeface="Arial" panose="020B0604020202020204" pitchFamily="34" charset="0"/>
                <a:cs typeface="Arial" panose="020B0604020202020204" pitchFamily="34" charset="0"/>
              </a:defRPr>
            </a:lvl1pPr>
          </a:lstStyle>
          <a:p>
            <a:r>
              <a:rPr lang="en-US"/>
              <a:t>Cấu trúc tổng quan các dịch vụ của hệ điều </a:t>
            </a:r>
            <a:r>
              <a:rPr lang="en-US" dirty="0" err="1"/>
              <a:t>hành</a:t>
            </a:r>
            <a:endParaRPr lang="en-VN" dirty="0"/>
          </a:p>
        </p:txBody>
      </p:sp>
    </p:spTree>
    <p:extLst>
      <p:ext uri="{BB962C8B-B14F-4D97-AF65-F5344CB8AC3E}">
        <p14:creationId xmlns:p14="http://schemas.microsoft.com/office/powerpoint/2010/main" val="14703623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Các</a:t>
            </a:r>
            <a:r>
              <a:rPr lang="en-US" dirty="0"/>
              <a:t> </a:t>
            </a:r>
            <a:r>
              <a:rPr lang="en-US" dirty="0" err="1"/>
              <a:t>dịch</a:t>
            </a:r>
            <a:r>
              <a:rPr lang="en-US" dirty="0"/>
              <a:t> </a:t>
            </a:r>
            <a:r>
              <a:rPr lang="en-US" dirty="0" err="1"/>
              <a:t>vụ</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cung</a:t>
            </a:r>
            <a:r>
              <a:rPr lang="en-US" dirty="0"/>
              <a:t> </a:t>
            </a:r>
            <a:r>
              <a:rPr lang="en-US" dirty="0" err="1"/>
              <a:t>cấp</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88</a:t>
            </a:fld>
            <a:endParaRPr lang="en-VN" dirty="0"/>
          </a:p>
        </p:txBody>
      </p:sp>
      <p:pic>
        <p:nvPicPr>
          <p:cNvPr id="3" name="Picture 2" descr="A screenshot of a social media post&#10;&#10;Description automatically generated">
            <a:extLst>
              <a:ext uri="{FF2B5EF4-FFF2-40B4-BE49-F238E27FC236}">
                <a16:creationId xmlns:a16="http://schemas.microsoft.com/office/drawing/2014/main" id="{E35D63E8-5868-C58C-16F3-781FE4EA3466}"/>
              </a:ext>
            </a:extLst>
          </p:cNvPr>
          <p:cNvPicPr>
            <a:picLocks noChangeAspect="1"/>
          </p:cNvPicPr>
          <p:nvPr/>
        </p:nvPicPr>
        <p:blipFill>
          <a:blip r:embed="rId2"/>
          <a:stretch>
            <a:fillRect/>
          </a:stretch>
        </p:blipFill>
        <p:spPr>
          <a:xfrm>
            <a:off x="1264632" y="1233588"/>
            <a:ext cx="9662735" cy="5242032"/>
          </a:xfrm>
          <a:prstGeom prst="rect">
            <a:avLst/>
          </a:prstGeom>
          <a:noFill/>
        </p:spPr>
      </p:pic>
    </p:spTree>
    <p:extLst>
      <p:ext uri="{BB962C8B-B14F-4D97-AF65-F5344CB8AC3E}">
        <p14:creationId xmlns:p14="http://schemas.microsoft.com/office/powerpoint/2010/main" val="15191214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Các</a:t>
            </a:r>
            <a:r>
              <a:rPr lang="en-US" dirty="0"/>
              <a:t> </a:t>
            </a:r>
            <a:r>
              <a:rPr lang="en-US" dirty="0" err="1"/>
              <a:t>dịch</a:t>
            </a:r>
            <a:r>
              <a:rPr lang="en-US" dirty="0"/>
              <a:t> </a:t>
            </a:r>
            <a:r>
              <a:rPr lang="en-US" dirty="0" err="1"/>
              <a:t>vụ</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cung</a:t>
            </a:r>
            <a:r>
              <a:rPr lang="en-US" dirty="0"/>
              <a:t> </a:t>
            </a:r>
            <a:r>
              <a:rPr lang="en-US" dirty="0" err="1"/>
              <a:t>cấp</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85000" lnSpcReduction="20000"/>
          </a:bodyPr>
          <a:lstStyle/>
          <a:p>
            <a:r>
              <a:rPr lang="vi-VN" b="1" dirty="0">
                <a:gradFill>
                  <a:gsLst>
                    <a:gs pos="0">
                      <a:srgbClr val="0072FF"/>
                    </a:gs>
                    <a:gs pos="100000">
                      <a:srgbClr val="00C6FF"/>
                    </a:gs>
                  </a:gsLst>
                  <a:lin ang="2700000" scaled="1"/>
                </a:gradFill>
              </a:rPr>
              <a:t>Thực thi chương trình</a:t>
            </a:r>
          </a:p>
          <a:p>
            <a:r>
              <a:rPr lang="vi-VN" b="1" dirty="0">
                <a:gradFill>
                  <a:gsLst>
                    <a:gs pos="0">
                      <a:srgbClr val="0072FF"/>
                    </a:gs>
                    <a:gs pos="100000">
                      <a:srgbClr val="00C6FF"/>
                    </a:gs>
                  </a:gsLst>
                  <a:lin ang="2700000" scaled="1"/>
                </a:gradFill>
              </a:rPr>
              <a:t>Thực hiện các thao tác I/O theo yêu cầu của</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chương</a:t>
            </a:r>
            <a:r>
              <a:rPr lang="en-US" b="1" dirty="0">
                <a:gradFill>
                  <a:gsLst>
                    <a:gs pos="0">
                      <a:srgbClr val="0072FF"/>
                    </a:gs>
                    <a:gs pos="100000">
                      <a:srgbClr val="00C6FF"/>
                    </a:gs>
                  </a:gsLst>
                  <a:lin ang="2700000" scaled="1"/>
                </a:gradFill>
              </a:rPr>
              <a:t> </a:t>
            </a:r>
            <a:r>
              <a:rPr lang="vi-VN" b="1" dirty="0">
                <a:gradFill>
                  <a:gsLst>
                    <a:gs pos="0">
                      <a:srgbClr val="0072FF"/>
                    </a:gs>
                    <a:gs pos="100000">
                      <a:srgbClr val="00C6FF"/>
                    </a:gs>
                  </a:gsLst>
                  <a:lin ang="2700000" scaled="1"/>
                </a:gradFill>
              </a:rPr>
              <a:t>trình</a:t>
            </a:r>
          </a:p>
          <a:p>
            <a:r>
              <a:rPr lang="vi-VN" b="1" dirty="0">
                <a:gradFill>
                  <a:gsLst>
                    <a:gs pos="0">
                      <a:srgbClr val="0072FF"/>
                    </a:gs>
                    <a:gs pos="100000">
                      <a:srgbClr val="00C6FF"/>
                    </a:gs>
                  </a:gsLst>
                  <a:lin ang="2700000" scaled="1"/>
                </a:gradFill>
              </a:rPr>
              <a:t>Các thao tác trên hệ thống file</a:t>
            </a:r>
          </a:p>
          <a:p>
            <a:r>
              <a:rPr lang="vi-VN" b="1" dirty="0">
                <a:gradFill>
                  <a:gsLst>
                    <a:gs pos="0">
                      <a:srgbClr val="0072FF"/>
                    </a:gs>
                    <a:gs pos="100000">
                      <a:srgbClr val="00C6FF"/>
                    </a:gs>
                  </a:gsLst>
                  <a:lin ang="2700000" scaled="1"/>
                </a:gradFill>
              </a:rPr>
              <a:t>Trao đổi thông tin giữa các tiến trình qua hai cách:</a:t>
            </a:r>
          </a:p>
          <a:p>
            <a:pPr lvl="1"/>
            <a:r>
              <a:rPr lang="vi-VN" sz="2800" dirty="0"/>
              <a:t>Chia</a:t>
            </a:r>
            <a:r>
              <a:rPr lang="en-US" sz="2800" dirty="0"/>
              <a:t> </a:t>
            </a:r>
            <a:r>
              <a:rPr lang="en-US" sz="2800" dirty="0" err="1"/>
              <a:t>sẻ</a:t>
            </a:r>
            <a:r>
              <a:rPr lang="vi-VN" sz="2800" dirty="0"/>
              <a:t> bộ nhớ (Shared memory)</a:t>
            </a:r>
          </a:p>
          <a:p>
            <a:pPr lvl="1"/>
            <a:r>
              <a:rPr lang="vi-VN" sz="2800" dirty="0"/>
              <a:t>Chuyển thông điệp (Message passing)</a:t>
            </a:r>
          </a:p>
          <a:p>
            <a:r>
              <a:rPr lang="vi-VN" b="1" dirty="0">
                <a:gradFill>
                  <a:gsLst>
                    <a:gs pos="0">
                      <a:srgbClr val="0072FF"/>
                    </a:gs>
                    <a:gs pos="100000">
                      <a:srgbClr val="00C6FF"/>
                    </a:gs>
                  </a:gsLst>
                  <a:lin ang="2700000" scaled="1"/>
                </a:gradFill>
              </a:rPr>
              <a:t>Phát hiện lỗi</a:t>
            </a:r>
          </a:p>
          <a:p>
            <a:pPr lvl="1"/>
            <a:r>
              <a:rPr lang="vi-VN" sz="2800" dirty="0"/>
              <a:t>Trong CPU, bộ nhớ, trên thiết bị I/O (dữ liệu hư, hết giấy,…)</a:t>
            </a:r>
          </a:p>
          <a:p>
            <a:pPr lvl="1"/>
            <a:r>
              <a:rPr lang="vi-VN" sz="2800" dirty="0"/>
              <a:t>Do chương trình: chia cho 0, truy cập đến địa chỉ bộ nhớ không cho phép.</a:t>
            </a:r>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89</a:t>
            </a:fld>
            <a:endParaRPr lang="en-VN" dirty="0"/>
          </a:p>
        </p:txBody>
      </p:sp>
    </p:spTree>
    <p:extLst>
      <p:ext uri="{BB962C8B-B14F-4D97-AF65-F5344CB8AC3E}">
        <p14:creationId xmlns:p14="http://schemas.microsoft.com/office/powerpoint/2010/main" val="100847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1.2. </a:t>
            </a:r>
            <a:r>
              <a:rPr lang="en-US" altLang="ja-JP" dirty="0" err="1"/>
              <a:t>Cấu</a:t>
            </a:r>
            <a:r>
              <a:rPr lang="en-US" altLang="ja-JP" dirty="0"/>
              <a:t> </a:t>
            </a:r>
            <a:r>
              <a:rPr lang="en-US" altLang="ja-JP" dirty="0" err="1"/>
              <a:t>trúc</a:t>
            </a:r>
            <a:r>
              <a:rPr lang="en-US" altLang="ja-JP" dirty="0"/>
              <a:t> </a:t>
            </a:r>
            <a:r>
              <a:rPr lang="en-US" altLang="ja-JP" dirty="0" err="1"/>
              <a:t>hệ</a:t>
            </a:r>
            <a:r>
              <a:rPr lang="en-US" altLang="ja-JP" dirty="0"/>
              <a:t> </a:t>
            </a:r>
            <a:r>
              <a:rPr lang="en-US" altLang="ja-JP" dirty="0" err="1"/>
              <a:t>thống</a:t>
            </a:r>
            <a:r>
              <a:rPr lang="en-US" altLang="ja-JP" dirty="0"/>
              <a:t> </a:t>
            </a:r>
            <a:r>
              <a:rPr lang="en-US" altLang="ja-JP" dirty="0" err="1"/>
              <a:t>máy</a:t>
            </a:r>
            <a:r>
              <a:rPr lang="en-US" altLang="ja-JP" dirty="0"/>
              <a:t> </a:t>
            </a:r>
            <a:r>
              <a:rPr lang="en-US" altLang="ja-JP" dirty="0" err="1"/>
              <a:t>tính</a:t>
            </a:r>
            <a:endParaRPr kumimoji="1" lang="ja-JP" alt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vi-VN" altLang="ja-JP"/>
              <a:t>Thực hiện bởi Trường Đại học Công nghệ Thông tin, ĐHQG-HCM</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9</a:t>
            </a:fld>
            <a:endParaRPr kumimoji="1" lang="ja-JP" altLang="en-US"/>
          </a:p>
        </p:txBody>
      </p:sp>
      <p:sp>
        <p:nvSpPr>
          <p:cNvPr id="3" name="TextBox 2">
            <a:extLst>
              <a:ext uri="{FF2B5EF4-FFF2-40B4-BE49-F238E27FC236}">
                <a16:creationId xmlns:a16="http://schemas.microsoft.com/office/drawing/2014/main" id="{FB1F1A5E-8398-443C-99F4-91A6B1A4A34D}"/>
              </a:ext>
            </a:extLst>
          </p:cNvPr>
          <p:cNvSpPr txBox="1"/>
          <p:nvPr/>
        </p:nvSpPr>
        <p:spPr>
          <a:xfrm>
            <a:off x="6165040" y="1711679"/>
            <a:ext cx="4731560" cy="3046988"/>
          </a:xfrm>
          <a:prstGeom prst="rect">
            <a:avLst/>
          </a:prstGeom>
          <a:noFill/>
        </p:spPr>
        <p:txBody>
          <a:bodyPr wrap="square" rtlCol="0">
            <a:spAutoFit/>
          </a:bodyPr>
          <a:lstStyle/>
          <a:p>
            <a:r>
              <a:rPr lang="vi-VN" sz="2400" b="1" dirty="0"/>
              <a:t>Chương trình ứng dụng (application programs)</a:t>
            </a:r>
            <a:r>
              <a:rPr lang="en-US" sz="2400" b="1" dirty="0"/>
              <a:t>:</a:t>
            </a:r>
            <a:endParaRPr lang="vi-VN" sz="2400" b="1" dirty="0"/>
          </a:p>
          <a:p>
            <a:r>
              <a:rPr lang="vi-VN" sz="2400" dirty="0"/>
              <a:t>Sử dụng hệ thống tài nguyên để giải quyết một bài toán tính toán nào đó của người sử dụng. </a:t>
            </a:r>
          </a:p>
          <a:p>
            <a:r>
              <a:rPr lang="vi-VN" sz="2400" dirty="0"/>
              <a:t>Ví dụ: compilers, database systems, video games, business programs</a:t>
            </a:r>
          </a:p>
        </p:txBody>
      </p:sp>
      <p:sp>
        <p:nvSpPr>
          <p:cNvPr id="7" name="Arrow: Notched Right 6">
            <a:extLst>
              <a:ext uri="{FF2B5EF4-FFF2-40B4-BE49-F238E27FC236}">
                <a16:creationId xmlns:a16="http://schemas.microsoft.com/office/drawing/2014/main" id="{9F86C08F-1080-4BE3-A2CB-52F6083A1FD0}"/>
              </a:ext>
            </a:extLst>
          </p:cNvPr>
          <p:cNvSpPr/>
          <p:nvPr/>
        </p:nvSpPr>
        <p:spPr>
          <a:xfrm rot="10800000">
            <a:off x="5599054" y="2133600"/>
            <a:ext cx="466517" cy="228600"/>
          </a:xfrm>
          <a:prstGeom prst="notch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9E9E1649-362D-4F9C-8C87-B283D06B3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95400"/>
            <a:ext cx="3823184" cy="271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489306"/>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2. </a:t>
            </a:r>
            <a:r>
              <a:rPr lang="en-US" dirty="0" err="1"/>
              <a:t>Các</a:t>
            </a:r>
            <a:r>
              <a:rPr lang="en-US" dirty="0"/>
              <a:t> </a:t>
            </a:r>
            <a:r>
              <a:rPr lang="en-US" dirty="0" err="1"/>
              <a:t>dịch</a:t>
            </a:r>
            <a:r>
              <a:rPr lang="en-US" dirty="0"/>
              <a:t> </a:t>
            </a:r>
            <a:r>
              <a:rPr lang="en-US" dirty="0" err="1"/>
              <a:t>vụ</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cung</a:t>
            </a:r>
            <a:r>
              <a:rPr lang="en-US" dirty="0"/>
              <a:t> </a:t>
            </a:r>
            <a:r>
              <a:rPr lang="en-US" dirty="0" err="1"/>
              <a:t>cấp</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fontScale="85000" lnSpcReduction="20000"/>
          </a:bodyPr>
          <a:lstStyle/>
          <a:p>
            <a:r>
              <a:rPr lang="vi-VN" b="1" dirty="0">
                <a:gradFill>
                  <a:gsLst>
                    <a:gs pos="0">
                      <a:srgbClr val="0072FF"/>
                    </a:gs>
                    <a:gs pos="100000">
                      <a:srgbClr val="00C6FF"/>
                    </a:gs>
                  </a:gsLst>
                  <a:lin ang="2700000" scaled="1"/>
                </a:gradFill>
              </a:rPr>
              <a:t>Cấp phát tài nguyên (resource allocation)</a:t>
            </a:r>
          </a:p>
          <a:p>
            <a:pPr lvl="2"/>
            <a:r>
              <a:rPr lang="vi-VN" sz="2800" dirty="0"/>
              <a:t>Tài nguyên: CPU, bộ nhớ chính, ổ đĩa,…</a:t>
            </a:r>
          </a:p>
          <a:p>
            <a:pPr lvl="2"/>
            <a:r>
              <a:rPr lang="vi-VN" sz="2800" dirty="0"/>
              <a:t>OS có các routine tương ứng</a:t>
            </a:r>
          </a:p>
          <a:p>
            <a:r>
              <a:rPr lang="vi-VN" b="1" dirty="0">
                <a:gradFill>
                  <a:gsLst>
                    <a:gs pos="0">
                      <a:srgbClr val="0072FF"/>
                    </a:gs>
                    <a:gs pos="100000">
                      <a:srgbClr val="00C6FF"/>
                    </a:gs>
                  </a:gsLst>
                  <a:lin ang="2700000" scaled="1"/>
                </a:gradFill>
              </a:rPr>
              <a:t>Kế toán (accounting)</a:t>
            </a:r>
          </a:p>
          <a:p>
            <a:pPr lvl="2"/>
            <a:r>
              <a:rPr lang="vi-VN" sz="2800" dirty="0"/>
              <a:t>Nhằm lưu vết user để tính phí hoặc đơn giản để thống kê.</a:t>
            </a:r>
          </a:p>
          <a:p>
            <a:r>
              <a:rPr lang="vi-VN" b="1" dirty="0">
                <a:gradFill>
                  <a:gsLst>
                    <a:gs pos="0">
                      <a:srgbClr val="0072FF"/>
                    </a:gs>
                    <a:gs pos="100000">
                      <a:srgbClr val="00C6FF"/>
                    </a:gs>
                  </a:gsLst>
                  <a:lin ang="2700000" scaled="1"/>
                </a:gradFill>
              </a:rPr>
              <a:t>Bảo vệ (protection)</a:t>
            </a:r>
            <a:r>
              <a:rPr lang="en-US" b="1" dirty="0">
                <a:gradFill>
                  <a:gsLst>
                    <a:gs pos="0">
                      <a:srgbClr val="0072FF"/>
                    </a:gs>
                    <a:gs pos="100000">
                      <a:srgbClr val="00C6FF"/>
                    </a:gs>
                  </a:gsLst>
                  <a:lin ang="2700000" scaled="1"/>
                </a:gradFill>
              </a:rPr>
              <a:t> </a:t>
            </a:r>
            <a:r>
              <a:rPr lang="en-US" b="1" dirty="0" err="1">
                <a:gradFill>
                  <a:gsLst>
                    <a:gs pos="0">
                      <a:srgbClr val="0072FF"/>
                    </a:gs>
                    <a:gs pos="100000">
                      <a:srgbClr val="00C6FF"/>
                    </a:gs>
                  </a:gsLst>
                  <a:lin ang="2700000" scaled="1"/>
                </a:gradFill>
              </a:rPr>
              <a:t>và</a:t>
            </a:r>
            <a:r>
              <a:rPr lang="en-US" b="1" dirty="0">
                <a:gradFill>
                  <a:gsLst>
                    <a:gs pos="0">
                      <a:srgbClr val="0072FF"/>
                    </a:gs>
                    <a:gs pos="100000">
                      <a:srgbClr val="00C6FF"/>
                    </a:gs>
                  </a:gsLst>
                  <a:lin ang="2700000" scaled="1"/>
                </a:gradFill>
              </a:rPr>
              <a:t> a</a:t>
            </a:r>
            <a:r>
              <a:rPr lang="vi-VN" b="1" dirty="0">
                <a:gradFill>
                  <a:gsLst>
                    <a:gs pos="0">
                      <a:srgbClr val="0072FF"/>
                    </a:gs>
                    <a:gs pos="100000">
                      <a:srgbClr val="00C6FF"/>
                    </a:gs>
                  </a:gsLst>
                  <a:lin ang="2700000" scaled="1"/>
                </a:gradFill>
              </a:rPr>
              <a:t>n ninh (security)</a:t>
            </a:r>
          </a:p>
          <a:p>
            <a:pPr lvl="2"/>
            <a:r>
              <a:rPr lang="vi-VN" sz="2800" dirty="0"/>
              <a:t>Hai tiến trình khác nhau không được ảnh hưởng nhau </a:t>
            </a:r>
          </a:p>
          <a:p>
            <a:pPr lvl="2"/>
            <a:r>
              <a:rPr lang="vi-VN" sz="2800" dirty="0"/>
              <a:t>Kiểm soát được các truy xuất tài nguyên của hệ thống</a:t>
            </a:r>
          </a:p>
          <a:p>
            <a:pPr lvl="2"/>
            <a:r>
              <a:rPr lang="vi-VN" sz="2800" dirty="0"/>
              <a:t>Chỉ các user được phép sử dụng hệ thống mới truy cập được tài nguyên của hệ thống (vd: thông qu</a:t>
            </a:r>
            <a:r>
              <a:rPr lang="en-US" sz="2800" dirty="0"/>
              <a:t> </a:t>
            </a:r>
            <a:r>
              <a:rPr lang="vi-VN" sz="2800" dirty="0"/>
              <a:t>a username và password)</a:t>
            </a:r>
          </a:p>
          <a:p>
            <a:endParaRPr lang="vi-VN" sz="20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90</a:t>
            </a:fld>
            <a:endParaRPr lang="en-VN" dirty="0"/>
          </a:p>
        </p:txBody>
      </p:sp>
    </p:spTree>
    <p:extLst>
      <p:ext uri="{BB962C8B-B14F-4D97-AF65-F5344CB8AC3E}">
        <p14:creationId xmlns:p14="http://schemas.microsoft.com/office/powerpoint/2010/main" val="134762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a:xfrm>
            <a:off x="774145" y="1367247"/>
            <a:ext cx="5571639" cy="4397592"/>
          </a:xfrm>
        </p:spPr>
        <p:txBody>
          <a:bodyPr>
            <a:noAutofit/>
          </a:bodyPr>
          <a:lstStyle/>
          <a:p>
            <a:r>
              <a:rPr 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Giao </a:t>
            </a:r>
            <a:r>
              <a:rPr 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diện</a:t>
            </a:r>
            <a:r>
              <a:rPr 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 </a:t>
            </a:r>
            <a:r>
              <a:rPr 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người</a:t>
            </a:r>
            <a:r>
              <a:rPr lang="en-US" sz="2400" b="1" dirty="0">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 </a:t>
            </a:r>
            <a:r>
              <a:rPr lang="en-US" sz="2400" b="1" dirty="0" err="1">
                <a:gradFill>
                  <a:gsLst>
                    <a:gs pos="0">
                      <a:srgbClr val="0072FF"/>
                    </a:gs>
                    <a:gs pos="100000">
                      <a:srgbClr val="00C6FF"/>
                    </a:gs>
                  </a:gsLst>
                  <a:lin ang="2700000" scaled="1"/>
                </a:gradFill>
                <a:latin typeface="Arial" panose="020B0604020202020204" pitchFamily="34" charset="0"/>
                <a:ea typeface="+mn-ea"/>
                <a:cs typeface="Arial" panose="020B0604020202020204" pitchFamily="34" charset="0"/>
              </a:rPr>
              <a:t>dùng</a:t>
            </a:r>
            <a:r>
              <a:rPr lang="en-US" sz="2400" b="1" dirty="0"/>
              <a:t> </a:t>
            </a:r>
          </a:p>
          <a:p>
            <a:pPr lvl="1"/>
            <a:r>
              <a:rPr lang="en-US" dirty="0" err="1"/>
              <a:t>Hầu</a:t>
            </a:r>
            <a:r>
              <a:rPr lang="en-US" dirty="0"/>
              <a:t> </a:t>
            </a:r>
            <a:r>
              <a:rPr lang="en-US" dirty="0" err="1"/>
              <a:t>hết</a:t>
            </a:r>
            <a:r>
              <a:rPr lang="en-US" dirty="0"/>
              <a:t> </a:t>
            </a:r>
            <a:r>
              <a:rPr lang="en-US" dirty="0" err="1"/>
              <a:t>các</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hiện</a:t>
            </a:r>
            <a:r>
              <a:rPr lang="en-US" dirty="0"/>
              <a:t> nay </a:t>
            </a:r>
            <a:r>
              <a:rPr lang="en-US" dirty="0" err="1"/>
              <a:t>đề</a:t>
            </a:r>
            <a:r>
              <a:rPr lang="en-US" dirty="0"/>
              <a:t> </a:t>
            </a:r>
            <a:r>
              <a:rPr lang="en-US" dirty="0" err="1"/>
              <a:t>có</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endParaRPr lang="vi-VN" dirty="0"/>
          </a:p>
          <a:p>
            <a:pPr lvl="2"/>
            <a:r>
              <a:rPr lang="en-US" sz="2400" dirty="0"/>
              <a:t> Giao </a:t>
            </a:r>
            <a:r>
              <a:rPr lang="en-US" sz="2400" dirty="0" err="1"/>
              <a:t>diện</a:t>
            </a:r>
            <a:r>
              <a:rPr lang="en-US" sz="2400" dirty="0"/>
              <a:t> Command-Line (CLI)</a:t>
            </a:r>
          </a:p>
          <a:p>
            <a:pPr lvl="2"/>
            <a:r>
              <a:rPr lang="en-US" sz="2400" dirty="0"/>
              <a:t> Giao </a:t>
            </a:r>
            <a:r>
              <a:rPr lang="en-US" sz="2400" dirty="0" err="1"/>
              <a:t>diện</a:t>
            </a:r>
            <a:r>
              <a:rPr lang="en-US" sz="2400" dirty="0"/>
              <a:t> Graphics User Interface (GUI)</a:t>
            </a:r>
            <a:endParaRPr lang="vi-VN" sz="2400" dirty="0"/>
          </a:p>
          <a:p>
            <a:pPr lvl="2"/>
            <a:r>
              <a:rPr lang="en-US" sz="2400" dirty="0"/>
              <a:t> Giao </a:t>
            </a:r>
            <a:r>
              <a:rPr lang="en-US" sz="2400" dirty="0" err="1"/>
              <a:t>diện</a:t>
            </a:r>
            <a:r>
              <a:rPr lang="en-US" sz="2400" dirty="0"/>
              <a:t> Touch-screen</a:t>
            </a:r>
            <a:endParaRPr lang="vi-VN" sz="2400"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91</a:t>
            </a:fld>
            <a:endParaRPr lang="en-VN" dirty="0"/>
          </a:p>
        </p:txBody>
      </p:sp>
      <p:pic>
        <p:nvPicPr>
          <p:cNvPr id="6" name="Picture 2">
            <a:extLst>
              <a:ext uri="{FF2B5EF4-FFF2-40B4-BE49-F238E27FC236}">
                <a16:creationId xmlns:a16="http://schemas.microsoft.com/office/drawing/2014/main" id="{2D387B52-07D8-B14E-DB2C-C9F2DD7E1F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4766" y="1367247"/>
            <a:ext cx="2768118" cy="1916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4C7CD133-FAE8-94D0-77FC-CFF9522215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8041" y="1265560"/>
            <a:ext cx="2048762" cy="364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The Notification Center in macOS Big Sur displayed on MacBook Pro. ">
            <a:extLst>
              <a:ext uri="{FF2B5EF4-FFF2-40B4-BE49-F238E27FC236}">
                <a16:creationId xmlns:a16="http://schemas.microsoft.com/office/drawing/2014/main" id="{3AAAEB6F-F4D4-3606-7D85-4ECE051862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5784" y="3537203"/>
            <a:ext cx="3406082" cy="222763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556BD17-260D-7346-F047-DC6A1F5BE272}"/>
              </a:ext>
            </a:extLst>
          </p:cNvPr>
          <p:cNvSpPr txBox="1">
            <a:spLocks/>
          </p:cNvSpPr>
          <p:nvPr/>
        </p:nvSpPr>
        <p:spPr>
          <a:xfrm>
            <a:off x="774145" y="223964"/>
            <a:ext cx="10579655" cy="78589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120000"/>
              </a:lnSpc>
              <a:spcBef>
                <a:spcPts val="200"/>
              </a:spcBef>
              <a:spcAft>
                <a:spcPts val="200"/>
              </a:spcAft>
              <a:buNone/>
              <a:defRPr sz="44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2. </a:t>
            </a:r>
            <a:r>
              <a:rPr lang="en-US" dirty="0" err="1"/>
              <a:t>Các</a:t>
            </a:r>
            <a:r>
              <a:rPr lang="en-US" dirty="0"/>
              <a:t> </a:t>
            </a:r>
            <a:r>
              <a:rPr lang="en-US" dirty="0" err="1"/>
              <a:t>dịch</a:t>
            </a:r>
            <a:r>
              <a:rPr lang="en-US" dirty="0"/>
              <a:t> </a:t>
            </a:r>
            <a:r>
              <a:rPr lang="en-US" dirty="0" err="1"/>
              <a:t>vụ</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cung</a:t>
            </a:r>
            <a:r>
              <a:rPr lang="en-US" dirty="0"/>
              <a:t> </a:t>
            </a:r>
            <a:r>
              <a:rPr lang="en-US" dirty="0" err="1"/>
              <a:t>cấp</a:t>
            </a:r>
            <a:endParaRPr lang="en-VN" dirty="0"/>
          </a:p>
        </p:txBody>
      </p:sp>
    </p:spTree>
    <p:extLst>
      <p:ext uri="{BB962C8B-B14F-4D97-AF65-F5344CB8AC3E}">
        <p14:creationId xmlns:p14="http://schemas.microsoft.com/office/powerpoint/2010/main" val="993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92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9" y="2095027"/>
            <a:ext cx="7918398" cy="884656"/>
          </a:xfrm>
        </p:spPr>
        <p:txBody>
          <a:bodyPr>
            <a:normAutofit/>
          </a:bodyPr>
          <a:lstStyle/>
          <a:p>
            <a:r>
              <a:rPr lang="vi-VN" sz="4400" dirty="0"/>
              <a:t>LỜI GỌI HỆ THỐNG</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3</a:t>
            </a:r>
          </a:p>
        </p:txBody>
      </p:sp>
    </p:spTree>
    <p:extLst>
      <p:ext uri="{BB962C8B-B14F-4D97-AF65-F5344CB8AC3E}">
        <p14:creationId xmlns:p14="http://schemas.microsoft.com/office/powerpoint/2010/main" val="32428304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3. Lời </a:t>
            </a:r>
            <a:r>
              <a:rPr lang="en-US" dirty="0" err="1"/>
              <a:t>gọi</a:t>
            </a:r>
            <a:r>
              <a:rPr lang="en-US" dirty="0"/>
              <a:t> </a:t>
            </a:r>
            <a:r>
              <a:rPr lang="en-US" dirty="0" err="1"/>
              <a:t>hệ</a:t>
            </a:r>
            <a:r>
              <a:rPr lang="en-US" dirty="0"/>
              <a:t> </a:t>
            </a:r>
            <a:r>
              <a:rPr lang="en-US" dirty="0" err="1"/>
              <a:t>thống</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vi-VN" sz="2400" dirty="0"/>
              <a:t>Dùng để giao tiếp giữa </a:t>
            </a:r>
            <a:r>
              <a:rPr lang="vi-VN" sz="2400" b="1" dirty="0"/>
              <a:t>tiến trình </a:t>
            </a:r>
            <a:r>
              <a:rPr lang="vi-VN" sz="2400" dirty="0"/>
              <a:t>và </a:t>
            </a:r>
            <a:r>
              <a:rPr lang="vi-VN" sz="2400" b="1" dirty="0"/>
              <a:t>hệ điều hành</a:t>
            </a:r>
            <a:r>
              <a:rPr lang="en-US" sz="2400" b="1" dirty="0"/>
              <a:t> </a:t>
            </a:r>
            <a:r>
              <a:rPr lang="en-US" sz="2400" dirty="0"/>
              <a:t>hay </a:t>
            </a:r>
            <a:r>
              <a:rPr lang="en-US" sz="2400" dirty="0" err="1"/>
              <a:t>nói</a:t>
            </a:r>
            <a:r>
              <a:rPr lang="en-US" sz="2400" dirty="0"/>
              <a:t> </a:t>
            </a:r>
            <a:r>
              <a:rPr lang="en-US" sz="2400" dirty="0" err="1"/>
              <a:t>cách</a:t>
            </a:r>
            <a:r>
              <a:rPr lang="en-US" sz="2400" dirty="0"/>
              <a:t> </a:t>
            </a:r>
            <a:r>
              <a:rPr lang="en-US" sz="2400" dirty="0" err="1"/>
              <a:t>khác</a:t>
            </a:r>
            <a:r>
              <a:rPr lang="en-US" sz="2400" dirty="0"/>
              <a:t> </a:t>
            </a:r>
            <a:r>
              <a:rPr lang="en-US" sz="2400" dirty="0" err="1"/>
              <a:t>là</a:t>
            </a:r>
            <a:r>
              <a:rPr lang="en-US" sz="2400" dirty="0"/>
              <a:t> c</a:t>
            </a:r>
            <a:r>
              <a:rPr lang="vi-VN" sz="2400" dirty="0"/>
              <a:t>ung cấp giao diện giữa tiến trình và hệ điều hành</a:t>
            </a:r>
            <a:r>
              <a:rPr lang="en-US" sz="2400" dirty="0"/>
              <a:t> </a:t>
            </a:r>
            <a:r>
              <a:rPr lang="en-US" sz="2400" dirty="0" err="1"/>
              <a:t>bằng</a:t>
            </a:r>
            <a:r>
              <a:rPr lang="en-US" sz="2400" dirty="0"/>
              <a:t> </a:t>
            </a:r>
            <a:r>
              <a:rPr lang="en-US" sz="2400" dirty="0" err="1"/>
              <a:t>cách</a:t>
            </a:r>
            <a:r>
              <a:rPr lang="en-US" sz="2400" dirty="0"/>
              <a:t> </a:t>
            </a:r>
            <a:r>
              <a:rPr lang="en-US" sz="2400" dirty="0" err="1"/>
              <a:t>gọi</a:t>
            </a:r>
            <a:r>
              <a:rPr lang="en-US" sz="2400" dirty="0"/>
              <a:t> </a:t>
            </a:r>
            <a:r>
              <a:rPr lang="en-US" sz="2400" dirty="0" err="1"/>
              <a:t>đến</a:t>
            </a:r>
            <a:r>
              <a:rPr lang="en-US" sz="2400" dirty="0"/>
              <a:t> </a:t>
            </a:r>
            <a:r>
              <a:rPr lang="en-US" sz="2400" dirty="0" err="1"/>
              <a:t>các</a:t>
            </a:r>
            <a:r>
              <a:rPr lang="en-US" sz="2400" dirty="0"/>
              <a:t> </a:t>
            </a:r>
            <a:r>
              <a:rPr lang="en-US" sz="2400" dirty="0" err="1"/>
              <a:t>dịch</a:t>
            </a:r>
            <a:r>
              <a:rPr lang="en-US" sz="2400" dirty="0"/>
              <a:t> </a:t>
            </a:r>
            <a:r>
              <a:rPr lang="en-US" sz="2400" dirty="0" err="1"/>
              <a:t>vụ</a:t>
            </a:r>
            <a:r>
              <a:rPr lang="en-US" sz="2400" dirty="0"/>
              <a:t> </a:t>
            </a:r>
            <a:r>
              <a:rPr lang="en-US" sz="2400" dirty="0" err="1"/>
              <a:t>mà</a:t>
            </a:r>
            <a:r>
              <a:rPr lang="en-US" sz="2400" dirty="0"/>
              <a:t> </a:t>
            </a:r>
            <a:r>
              <a:rPr lang="en-US" sz="2400" dirty="0" err="1"/>
              <a:t>hệ</a:t>
            </a:r>
            <a:r>
              <a:rPr lang="en-US" sz="2400" dirty="0"/>
              <a:t> </a:t>
            </a:r>
            <a:r>
              <a:rPr lang="en-US" sz="2400" dirty="0" err="1"/>
              <a:t>điều</a:t>
            </a:r>
            <a:r>
              <a:rPr lang="en-US" sz="2400" dirty="0"/>
              <a:t> </a:t>
            </a:r>
            <a:r>
              <a:rPr lang="en-US" sz="2400" dirty="0" err="1"/>
              <a:t>hành</a:t>
            </a:r>
            <a:r>
              <a:rPr lang="en-US" sz="2400" dirty="0"/>
              <a:t> </a:t>
            </a:r>
            <a:r>
              <a:rPr lang="en-US" sz="2400" dirty="0" err="1"/>
              <a:t>cung</a:t>
            </a:r>
            <a:r>
              <a:rPr lang="en-US" sz="2400" dirty="0"/>
              <a:t> </a:t>
            </a:r>
            <a:r>
              <a:rPr lang="en-US" sz="2400" dirty="0" err="1"/>
              <a:t>cấp</a:t>
            </a:r>
            <a:r>
              <a:rPr lang="en-US" sz="2400" dirty="0"/>
              <a:t>.</a:t>
            </a:r>
            <a:endParaRPr lang="vi-VN" sz="2400" dirty="0"/>
          </a:p>
          <a:p>
            <a:pPr lvl="1"/>
            <a:r>
              <a:rPr lang="vi-VN" dirty="0"/>
              <a:t>Ví dụ: open, read, write file</a:t>
            </a:r>
          </a:p>
          <a:p>
            <a:r>
              <a:rPr lang="vi-VN" sz="2400" dirty="0"/>
              <a:t>Thông thường </a:t>
            </a:r>
            <a:r>
              <a:rPr lang="en-US" sz="2400" dirty="0" err="1"/>
              <a:t>được</a:t>
            </a:r>
            <a:r>
              <a:rPr lang="en-US" sz="2400" dirty="0"/>
              <a:t> </a:t>
            </a:r>
            <a:r>
              <a:rPr lang="en-US" sz="2400" dirty="0" err="1"/>
              <a:t>viết</a:t>
            </a:r>
            <a:r>
              <a:rPr lang="en-US" sz="2400" dirty="0"/>
              <a:t> </a:t>
            </a:r>
            <a:r>
              <a:rPr lang="en-US" sz="2400" dirty="0" err="1"/>
              <a:t>bằng</a:t>
            </a:r>
            <a:r>
              <a:rPr lang="en-US" sz="2400" dirty="0"/>
              <a:t> </a:t>
            </a:r>
            <a:r>
              <a:rPr lang="en-US" sz="2400" dirty="0" err="1"/>
              <a:t>ngôn</a:t>
            </a:r>
            <a:r>
              <a:rPr lang="en-US" sz="2400" dirty="0"/>
              <a:t> </a:t>
            </a:r>
            <a:r>
              <a:rPr lang="en-US" sz="2400" dirty="0" err="1"/>
              <a:t>ngữ</a:t>
            </a:r>
            <a:r>
              <a:rPr lang="en-US" sz="2400" dirty="0"/>
              <a:t> </a:t>
            </a:r>
            <a:r>
              <a:rPr lang="en-US" sz="2400" dirty="0" err="1"/>
              <a:t>cấp</a:t>
            </a:r>
            <a:r>
              <a:rPr lang="en-US" sz="2400" dirty="0"/>
              <a:t> </a:t>
            </a:r>
            <a:r>
              <a:rPr lang="en-US" sz="2400" dirty="0" err="1"/>
              <a:t>cao</a:t>
            </a:r>
            <a:r>
              <a:rPr lang="en-US" sz="2400" dirty="0"/>
              <a:t> (C </a:t>
            </a:r>
            <a:r>
              <a:rPr lang="en-US" sz="2400" dirty="0" err="1"/>
              <a:t>hoặc</a:t>
            </a:r>
            <a:r>
              <a:rPr lang="en-US" sz="2400" dirty="0"/>
              <a:t> C++) </a:t>
            </a:r>
            <a:r>
              <a:rPr lang="en-US" sz="2400" dirty="0" err="1"/>
              <a:t>và</a:t>
            </a:r>
            <a:r>
              <a:rPr lang="en-US" sz="2400" dirty="0"/>
              <a:t> </a:t>
            </a:r>
            <a:r>
              <a:rPr lang="en-US" sz="2400" dirty="0" err="1"/>
              <a:t>hầu</a:t>
            </a:r>
            <a:r>
              <a:rPr lang="en-US" sz="2400" dirty="0"/>
              <a:t> </a:t>
            </a:r>
            <a:r>
              <a:rPr lang="en-US" sz="2400" dirty="0" err="1"/>
              <a:t>hết</a:t>
            </a:r>
            <a:r>
              <a:rPr lang="en-US" sz="2400" dirty="0"/>
              <a:t> </a:t>
            </a:r>
            <a:r>
              <a:rPr lang="en-US" sz="2400" dirty="0" err="1"/>
              <a:t>được</a:t>
            </a:r>
            <a:r>
              <a:rPr lang="en-US" sz="2400" dirty="0"/>
              <a:t> </a:t>
            </a:r>
            <a:r>
              <a:rPr lang="en-US" sz="2400" dirty="0" err="1"/>
              <a:t>truy</a:t>
            </a:r>
            <a:r>
              <a:rPr lang="en-US" sz="2400" dirty="0"/>
              <a:t> </a:t>
            </a:r>
            <a:r>
              <a:rPr lang="en-US" sz="2400" dirty="0" err="1"/>
              <a:t>cập</a:t>
            </a:r>
            <a:r>
              <a:rPr lang="en-US" sz="2400" dirty="0"/>
              <a:t> </a:t>
            </a:r>
            <a:r>
              <a:rPr lang="en-US" sz="2400" dirty="0" err="1"/>
              <a:t>thông</a:t>
            </a:r>
            <a:r>
              <a:rPr lang="en-US" sz="2400" dirty="0"/>
              <a:t> qua </a:t>
            </a:r>
            <a:r>
              <a:rPr lang="en-US" sz="2400" dirty="0" err="1"/>
              <a:t>các</a:t>
            </a:r>
            <a:r>
              <a:rPr lang="en-US" sz="2400" dirty="0"/>
              <a:t> </a:t>
            </a:r>
            <a:r>
              <a:rPr lang="en-US" sz="2400" b="1" dirty="0"/>
              <a:t>Application Programming Interface (API)</a:t>
            </a:r>
            <a:r>
              <a:rPr lang="en-US" sz="2400" dirty="0"/>
              <a:t>.</a:t>
            </a:r>
            <a:endParaRPr lang="vi-VN" sz="2400" dirty="0"/>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93</a:t>
            </a:fld>
            <a:endParaRPr lang="en-VN" dirty="0"/>
          </a:p>
        </p:txBody>
      </p:sp>
      <p:pic>
        <p:nvPicPr>
          <p:cNvPr id="2050" name="Picture 2" descr="System Call in OS (Operating System): What is, Types and Examples">
            <a:extLst>
              <a:ext uri="{FF2B5EF4-FFF2-40B4-BE49-F238E27FC236}">
                <a16:creationId xmlns:a16="http://schemas.microsoft.com/office/drawing/2014/main" id="{1B3A3F15-56AA-0339-AE1D-0C408A6F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0309" y="4512290"/>
            <a:ext cx="4189278" cy="199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71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ppt_x"/>
                                          </p:val>
                                        </p:tav>
                                        <p:tav tm="100000">
                                          <p:val>
                                            <p:strVal val="#ppt_x"/>
                                          </p:val>
                                        </p:tav>
                                      </p:tavLst>
                                    </p:anim>
                                    <p:anim calcmode="lin" valueType="num">
                                      <p:cBhvr additive="base">
                                        <p:cTn id="2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3. </a:t>
            </a:r>
            <a:r>
              <a:rPr lang="en-US" dirty="0" err="1"/>
              <a:t>Lời</a:t>
            </a:r>
            <a:r>
              <a:rPr lang="en-US" dirty="0"/>
              <a:t> </a:t>
            </a:r>
            <a:r>
              <a:rPr lang="en-US" dirty="0" err="1"/>
              <a:t>gọi</a:t>
            </a:r>
            <a:r>
              <a:rPr lang="en-US" dirty="0"/>
              <a:t> </a:t>
            </a:r>
            <a:r>
              <a:rPr lang="en-US" dirty="0" err="1"/>
              <a:t>hệ</a:t>
            </a:r>
            <a:r>
              <a:rPr lang="en-US" dirty="0"/>
              <a:t> </a:t>
            </a:r>
            <a:r>
              <a:rPr lang="en-US" dirty="0" err="1"/>
              <a:t>thống</a:t>
            </a:r>
            <a:r>
              <a:rPr lang="en-US" dirty="0"/>
              <a:t> </a:t>
            </a:r>
            <a:endParaRPr lang="en-VN" dirty="0"/>
          </a:p>
        </p:txBody>
      </p:sp>
      <p:sp>
        <p:nvSpPr>
          <p:cNvPr id="3" name="Content Placeholder 2">
            <a:extLst>
              <a:ext uri="{FF2B5EF4-FFF2-40B4-BE49-F238E27FC236}">
                <a16:creationId xmlns:a16="http://schemas.microsoft.com/office/drawing/2014/main" id="{75A01CFC-41FA-4D7B-A058-603D95BA37C2}"/>
              </a:ext>
            </a:extLst>
          </p:cNvPr>
          <p:cNvSpPr>
            <a:spLocks noGrp="1"/>
          </p:cNvSpPr>
          <p:nvPr>
            <p:ph idx="1"/>
          </p:nvPr>
        </p:nvSpPr>
        <p:spPr/>
        <p:txBody>
          <a:bodyPr>
            <a:normAutofit/>
          </a:bodyPr>
          <a:lstStyle/>
          <a:p>
            <a:r>
              <a:rPr lang="en-US" sz="2400" dirty="0" err="1"/>
              <a:t>Có</a:t>
            </a:r>
            <a:r>
              <a:rPr lang="en-US" sz="2400" dirty="0"/>
              <a:t> 3 APIs </a:t>
            </a:r>
            <a:r>
              <a:rPr lang="en-US" sz="2400" dirty="0" err="1"/>
              <a:t>thông</a:t>
            </a:r>
            <a:r>
              <a:rPr lang="en-US" sz="2400" dirty="0"/>
              <a:t> </a:t>
            </a:r>
            <a:r>
              <a:rPr lang="en-US" sz="2400" dirty="0" err="1"/>
              <a:t>dụng</a:t>
            </a:r>
            <a:r>
              <a:rPr lang="en-US" sz="2400" dirty="0"/>
              <a:t> </a:t>
            </a:r>
            <a:r>
              <a:rPr lang="en-US" sz="2400" dirty="0" err="1"/>
              <a:t>là</a:t>
            </a:r>
            <a:r>
              <a:rPr lang="en-US" sz="2400" dirty="0"/>
              <a:t> Win32 API </a:t>
            </a:r>
            <a:r>
              <a:rPr lang="en-US" sz="2400" dirty="0" err="1"/>
              <a:t>cho</a:t>
            </a:r>
            <a:r>
              <a:rPr lang="en-US" sz="2400" dirty="0"/>
              <a:t> Windows, POSIX API </a:t>
            </a:r>
            <a:r>
              <a:rPr lang="en-US" sz="2400" dirty="0" err="1"/>
              <a:t>cho</a:t>
            </a:r>
            <a:r>
              <a:rPr lang="en-US" sz="2400" dirty="0"/>
              <a:t> POSIX-based systems (bao </a:t>
            </a:r>
            <a:r>
              <a:rPr lang="en-US" sz="2400" dirty="0" err="1"/>
              <a:t>gồm</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phiên</a:t>
            </a:r>
            <a:r>
              <a:rPr lang="en-US" sz="2400" dirty="0"/>
              <a:t> </a:t>
            </a:r>
            <a:r>
              <a:rPr lang="en-US" sz="2400" dirty="0" err="1"/>
              <a:t>bản</a:t>
            </a:r>
            <a:r>
              <a:rPr lang="en-US" sz="2400" dirty="0"/>
              <a:t> </a:t>
            </a:r>
            <a:r>
              <a:rPr lang="en-US" sz="2400" dirty="0" err="1"/>
              <a:t>của</a:t>
            </a:r>
            <a:r>
              <a:rPr lang="en-US" sz="2400" dirty="0"/>
              <a:t> UNIX, Linux, </a:t>
            </a:r>
            <a:r>
              <a:rPr lang="en-US" sz="2400" dirty="0" err="1"/>
              <a:t>và</a:t>
            </a:r>
            <a:r>
              <a:rPr lang="en-US" sz="2400" dirty="0"/>
              <a:t> Mac OS X), </a:t>
            </a:r>
            <a:r>
              <a:rPr lang="en-US" sz="2400" dirty="0" err="1"/>
              <a:t>và</a:t>
            </a:r>
            <a:r>
              <a:rPr lang="en-US" sz="2400" dirty="0"/>
              <a:t> Java API </a:t>
            </a:r>
            <a:r>
              <a:rPr lang="en-US" sz="2400" dirty="0" err="1"/>
              <a:t>cho</a:t>
            </a:r>
            <a:r>
              <a:rPr lang="en-US" sz="2400" dirty="0"/>
              <a:t> </a:t>
            </a:r>
            <a:r>
              <a:rPr lang="en-US" sz="2400" dirty="0" err="1"/>
              <a:t>các</a:t>
            </a:r>
            <a:r>
              <a:rPr lang="en-US" sz="2400" dirty="0"/>
              <a:t> </a:t>
            </a:r>
            <a:r>
              <a:rPr lang="en-US" sz="2400" dirty="0" err="1"/>
              <a:t>máy</a:t>
            </a:r>
            <a:r>
              <a:rPr lang="en-US" sz="2400" dirty="0"/>
              <a:t> </a:t>
            </a:r>
            <a:r>
              <a:rPr lang="en-US" sz="2400" dirty="0" err="1"/>
              <a:t>ảo</a:t>
            </a:r>
            <a:r>
              <a:rPr lang="en-US" sz="2400" dirty="0"/>
              <a:t> Java (JVM</a:t>
            </a:r>
            <a:r>
              <a:rPr lang="vi-VN" sz="2400" dirty="0"/>
              <a:t>)</a:t>
            </a:r>
            <a:r>
              <a:rPr lang="en-US" sz="2400" dirty="0"/>
              <a:t>.</a:t>
            </a:r>
            <a:endParaRPr lang="vi-VN" sz="2400" dirty="0"/>
          </a:p>
          <a:p>
            <a:r>
              <a:rPr lang="vi-VN" sz="2400" dirty="0"/>
              <a:t>Ba phương pháp truyền tham số khi sử dụng system call</a:t>
            </a:r>
            <a:r>
              <a:rPr lang="en-US" sz="2400" dirty="0"/>
              <a:t>:</a:t>
            </a:r>
            <a:endParaRPr lang="vi-VN" sz="2400" dirty="0"/>
          </a:p>
          <a:p>
            <a:pPr lvl="1"/>
            <a:r>
              <a:rPr lang="vi-VN" dirty="0"/>
              <a:t>Qua thanh ghi</a:t>
            </a:r>
          </a:p>
          <a:p>
            <a:pPr lvl="1"/>
            <a:r>
              <a:rPr lang="vi-VN" dirty="0"/>
              <a:t>Qua một vùng nhớ, địa chỉ của vùng nhớ được gửi đến hệ điều hành qua thanh ghi</a:t>
            </a:r>
          </a:p>
          <a:p>
            <a:pPr lvl="1"/>
            <a:r>
              <a:rPr lang="vi-VN" dirty="0"/>
              <a:t>Qua stack</a:t>
            </a:r>
          </a:p>
          <a:p>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94</a:t>
            </a:fld>
            <a:endParaRPr lang="en-VN" dirty="0"/>
          </a:p>
        </p:txBody>
      </p:sp>
    </p:spTree>
    <p:extLst>
      <p:ext uri="{BB962C8B-B14F-4D97-AF65-F5344CB8AC3E}">
        <p14:creationId xmlns:p14="http://schemas.microsoft.com/office/powerpoint/2010/main" val="280176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3. </a:t>
            </a:r>
            <a:r>
              <a:rPr lang="en-US" dirty="0" err="1"/>
              <a:t>Lời</a:t>
            </a:r>
            <a:r>
              <a:rPr lang="en-US" dirty="0"/>
              <a:t> </a:t>
            </a:r>
            <a:r>
              <a:rPr lang="en-US" dirty="0" err="1"/>
              <a:t>gọi</a:t>
            </a:r>
            <a:r>
              <a:rPr lang="en-US" dirty="0"/>
              <a:t> </a:t>
            </a:r>
            <a:r>
              <a:rPr lang="en-US" dirty="0" err="1"/>
              <a:t>hệ</a:t>
            </a:r>
            <a:r>
              <a:rPr lang="en-US" dirty="0"/>
              <a:t> </a:t>
            </a:r>
            <a:r>
              <a:rPr lang="en-US" dirty="0" err="1"/>
              <a:t>thống</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95</a:t>
            </a:fld>
            <a:endParaRPr lang="en-VN" dirty="0"/>
          </a:p>
        </p:txBody>
      </p:sp>
      <p:pic>
        <p:nvPicPr>
          <p:cNvPr id="8" name="Picture 5">
            <a:extLst>
              <a:ext uri="{FF2B5EF4-FFF2-40B4-BE49-F238E27FC236}">
                <a16:creationId xmlns:a16="http://schemas.microsoft.com/office/drawing/2014/main" id="{73186AE1-504E-0BCA-C5FA-5D6C1B3A62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456" y="2038866"/>
            <a:ext cx="4988794" cy="337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085B0E06-BD0A-B272-1C9A-39E116180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847" y="1270321"/>
            <a:ext cx="4903304" cy="50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8521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3. </a:t>
            </a:r>
            <a:r>
              <a:rPr lang="en-US" dirty="0" err="1"/>
              <a:t>Lời</a:t>
            </a:r>
            <a:r>
              <a:rPr lang="en-US" dirty="0"/>
              <a:t> </a:t>
            </a:r>
            <a:r>
              <a:rPr lang="en-US" dirty="0" err="1"/>
              <a:t>gọi</a:t>
            </a:r>
            <a:r>
              <a:rPr lang="en-US" dirty="0"/>
              <a:t> </a:t>
            </a:r>
            <a:r>
              <a:rPr lang="en-US" dirty="0" err="1"/>
              <a:t>hệ</a:t>
            </a:r>
            <a:r>
              <a:rPr lang="en-US" dirty="0"/>
              <a:t> </a:t>
            </a:r>
            <a:r>
              <a:rPr lang="en-US" dirty="0" err="1"/>
              <a:t>thống</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96</a:t>
            </a:fld>
            <a:endParaRPr lang="en-VN" dirty="0"/>
          </a:p>
        </p:txBody>
      </p:sp>
      <p:pic>
        <p:nvPicPr>
          <p:cNvPr id="3" name="Picture 2">
            <a:extLst>
              <a:ext uri="{FF2B5EF4-FFF2-40B4-BE49-F238E27FC236}">
                <a16:creationId xmlns:a16="http://schemas.microsoft.com/office/drawing/2014/main" id="{35846F8B-C49E-929C-AE4F-6B30A17BA0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6568" y="1406469"/>
            <a:ext cx="7818863" cy="477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02411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dirty="0"/>
              <a:t>3. </a:t>
            </a:r>
            <a:r>
              <a:rPr lang="en-US" dirty="0" err="1"/>
              <a:t>Lời</a:t>
            </a:r>
            <a:r>
              <a:rPr lang="en-US" dirty="0"/>
              <a:t> </a:t>
            </a:r>
            <a:r>
              <a:rPr lang="en-US" dirty="0" err="1"/>
              <a:t>gọi</a:t>
            </a:r>
            <a:r>
              <a:rPr lang="en-US" dirty="0"/>
              <a:t> </a:t>
            </a:r>
            <a:r>
              <a:rPr lang="en-US" dirty="0" err="1"/>
              <a:t>hệ</a:t>
            </a:r>
            <a:r>
              <a:rPr lang="en-US" dirty="0"/>
              <a:t> </a:t>
            </a:r>
            <a:r>
              <a:rPr lang="en-US" dirty="0" err="1"/>
              <a:t>thống</a:t>
            </a:r>
            <a:endParaRPr lang="en-VN" dirty="0"/>
          </a:p>
        </p:txBody>
      </p:sp>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97</a:t>
            </a:fld>
            <a:endParaRPr lang="en-VN" dirty="0"/>
          </a:p>
        </p:txBody>
      </p:sp>
      <p:pic>
        <p:nvPicPr>
          <p:cNvPr id="3" name="Picture 2">
            <a:extLst>
              <a:ext uri="{FF2B5EF4-FFF2-40B4-BE49-F238E27FC236}">
                <a16:creationId xmlns:a16="http://schemas.microsoft.com/office/drawing/2014/main" id="{4A5E2ED6-3B73-DA81-9178-B465604FD8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4457" y="1416524"/>
            <a:ext cx="8963085" cy="47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805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98</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a:xfrm>
            <a:off x="1470928" y="2095027"/>
            <a:ext cx="10428464" cy="884656"/>
          </a:xfrm>
        </p:spPr>
        <p:txBody>
          <a:bodyPr>
            <a:normAutofit/>
          </a:bodyPr>
          <a:lstStyle/>
          <a:p>
            <a:r>
              <a:rPr lang="en-US" dirty="0"/>
              <a:t>CÁC CHƯƠNG TRÌNH HỆ THỐNG</a:t>
            </a:r>
            <a:endParaRPr lang="en-VN" dirty="0"/>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endParaRPr lang="vi-VN" sz="2800" dirty="0"/>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p:txBody>
          <a:bodyPr/>
          <a:lstStyle/>
          <a:p>
            <a:endParaRPr lang="en-VN"/>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4</a:t>
            </a:r>
          </a:p>
        </p:txBody>
      </p:sp>
    </p:spTree>
    <p:extLst>
      <p:ext uri="{BB962C8B-B14F-4D97-AF65-F5344CB8AC3E}">
        <p14:creationId xmlns:p14="http://schemas.microsoft.com/office/powerpoint/2010/main" val="236950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D718-D2DE-61D0-3BFA-D97F6B01431B}"/>
              </a:ext>
            </a:extLst>
          </p:cNvPr>
          <p:cNvSpPr>
            <a:spLocks noGrp="1"/>
          </p:cNvSpPr>
          <p:nvPr>
            <p:ph type="title"/>
          </p:nvPr>
        </p:nvSpPr>
        <p:spPr/>
        <p:txBody>
          <a:bodyPr>
            <a:normAutofit fontScale="90000"/>
          </a:bodyPr>
          <a:lstStyle/>
          <a:p>
            <a:r>
              <a:rPr lang="en-US"/>
              <a:t>4. Các </a:t>
            </a:r>
            <a:r>
              <a:rPr lang="en-US" dirty="0" err="1"/>
              <a:t>chương</a:t>
            </a:r>
            <a:r>
              <a:rPr lang="en-US" dirty="0"/>
              <a:t> </a:t>
            </a:r>
            <a:r>
              <a:rPr lang="en-US" dirty="0" err="1"/>
              <a:t>trình</a:t>
            </a:r>
            <a:r>
              <a:rPr lang="en-US" dirty="0"/>
              <a:t> </a:t>
            </a:r>
            <a:r>
              <a:rPr lang="en-US" dirty="0" err="1"/>
              <a:t>hệ</a:t>
            </a:r>
            <a:r>
              <a:rPr lang="en-US" dirty="0"/>
              <a:t> </a:t>
            </a:r>
            <a:r>
              <a:rPr lang="en-US" dirty="0" err="1"/>
              <a:t>thống</a:t>
            </a:r>
            <a:endParaRPr lang="en-VN" dirty="0"/>
          </a:p>
        </p:txBody>
      </p:sp>
      <p:pic>
        <p:nvPicPr>
          <p:cNvPr id="3" name="Content Placeholder 9" descr="A screenshot of a social media post&#10;&#10;Description automatically generated">
            <a:extLst>
              <a:ext uri="{FF2B5EF4-FFF2-40B4-BE49-F238E27FC236}">
                <a16:creationId xmlns:a16="http://schemas.microsoft.com/office/drawing/2014/main" id="{2FEF81C6-4766-1191-9768-46BEDC8F7C5D}"/>
              </a:ext>
            </a:extLst>
          </p:cNvPr>
          <p:cNvPicPr>
            <a:picLocks noGrp="1" noChangeAspect="1"/>
          </p:cNvPicPr>
          <p:nvPr>
            <p:ph idx="1"/>
          </p:nvPr>
        </p:nvPicPr>
        <p:blipFill>
          <a:blip r:embed="rId2"/>
          <a:stretch>
            <a:fillRect/>
          </a:stretch>
        </p:blipFill>
        <p:spPr>
          <a:xfrm>
            <a:off x="1830055" y="1270735"/>
            <a:ext cx="8531889" cy="4822763"/>
          </a:xfrm>
          <a:prstGeom prst="rect">
            <a:avLst/>
          </a:prstGeom>
          <a:noFill/>
        </p:spPr>
      </p:pic>
      <p:sp>
        <p:nvSpPr>
          <p:cNvPr id="5" name="Footer Placeholder 4">
            <a:extLst>
              <a:ext uri="{FF2B5EF4-FFF2-40B4-BE49-F238E27FC236}">
                <a16:creationId xmlns:a16="http://schemas.microsoft.com/office/drawing/2014/main" id="{2DDBE7BA-7602-077F-240B-5D76089DC60B}"/>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4" name="Slide Number Placeholder 3">
            <a:extLst>
              <a:ext uri="{FF2B5EF4-FFF2-40B4-BE49-F238E27FC236}">
                <a16:creationId xmlns:a16="http://schemas.microsoft.com/office/drawing/2014/main" id="{622877E8-81CF-423F-2144-B85E01F7E2C2}"/>
              </a:ext>
            </a:extLst>
          </p:cNvPr>
          <p:cNvSpPr>
            <a:spLocks noGrp="1"/>
          </p:cNvSpPr>
          <p:nvPr>
            <p:ph type="sldNum" sz="quarter" idx="12"/>
          </p:nvPr>
        </p:nvSpPr>
        <p:spPr/>
        <p:txBody>
          <a:bodyPr/>
          <a:lstStyle/>
          <a:p>
            <a:fld id="{D8B0B3AC-44A8-D142-AAF6-9A453466E1A4}" type="slidenum">
              <a:rPr lang="en-VN" smtClean="0"/>
              <a:pPr/>
              <a:t>99</a:t>
            </a:fld>
            <a:endParaRPr lang="en-VN" dirty="0"/>
          </a:p>
        </p:txBody>
      </p:sp>
    </p:spTree>
    <p:extLst>
      <p:ext uri="{BB962C8B-B14F-4D97-AF65-F5344CB8AC3E}">
        <p14:creationId xmlns:p14="http://schemas.microsoft.com/office/powerpoint/2010/main" val="2542916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b225a10a-c100-46a6-a175-e81c951e3295"/>
</p:tagLst>
</file>

<file path=ppt/theme/theme1.xml><?xml version="1.0" encoding="utf-8"?>
<a:theme xmlns:a="http://schemas.openxmlformats.org/drawingml/2006/main" name="Office Theme">
  <a:themeElements>
    <a:clrScheme name="UIT Pallete">
      <a:dk1>
        <a:srgbClr val="2A2F4F"/>
      </a:dk1>
      <a:lt1>
        <a:srgbClr val="FFFFFF"/>
      </a:lt1>
      <a:dk2>
        <a:srgbClr val="1C305E"/>
      </a:dk2>
      <a:lt2>
        <a:srgbClr val="E7E6E6"/>
      </a:lt2>
      <a:accent1>
        <a:srgbClr val="0071FF"/>
      </a:accent1>
      <a:accent2>
        <a:srgbClr val="FAAB78"/>
      </a:accent2>
      <a:accent3>
        <a:srgbClr val="EC7171"/>
      </a:accent3>
      <a:accent4>
        <a:srgbClr val="FFCD38"/>
      </a:accent4>
      <a:accent5>
        <a:srgbClr val="4700D8"/>
      </a:accent5>
      <a:accent6>
        <a:srgbClr val="41855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just">
          <a:lnSpc>
            <a:spcPct val="120000"/>
          </a:lnSpc>
          <a:spcBef>
            <a:spcPts val="200"/>
          </a:spcBef>
          <a:spcAft>
            <a:spcPts val="2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Bai giang so UIT update</Template>
  <TotalTime>2630</TotalTime>
  <Words>23417</Words>
  <Application>Microsoft Office PowerPoint</Application>
  <PresentationFormat>Widescreen</PresentationFormat>
  <Paragraphs>3143</Paragraphs>
  <Slides>311</Slides>
  <Notes>153</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2</vt:i4>
      </vt:variant>
      <vt:variant>
        <vt:lpstr>Slide Titles</vt:lpstr>
      </vt:variant>
      <vt:variant>
        <vt:i4>311</vt:i4>
      </vt:variant>
    </vt:vector>
  </HeadingPairs>
  <TitlesOfParts>
    <vt:vector size="339" baseType="lpstr">
      <vt:lpstr>ＭＳ Ｐゴシック</vt:lpstr>
      <vt:lpstr>ＭＳ Ｐゴシック</vt:lpstr>
      <vt:lpstr>新細明體</vt:lpstr>
      <vt:lpstr>游ゴシック</vt:lpstr>
      <vt:lpstr>游ゴシック Light</vt:lpstr>
      <vt:lpstr>-apple-system</vt:lpstr>
      <vt:lpstr>Arial</vt:lpstr>
      <vt:lpstr>Calibri</vt:lpstr>
      <vt:lpstr>Calibri Light</vt:lpstr>
      <vt:lpstr>Cambria Math</vt:lpstr>
      <vt:lpstr>Century</vt:lpstr>
      <vt:lpstr>Comic Sans MS</vt:lpstr>
      <vt:lpstr>Courier New</vt:lpstr>
      <vt:lpstr>DFKai-SB</vt:lpstr>
      <vt:lpstr>HelveticaNeueLTStd-Bd</vt:lpstr>
      <vt:lpstr>HelveticaNeueLTStd-Roman</vt:lpstr>
      <vt:lpstr>Menlo</vt:lpstr>
      <vt:lpstr>Noto Sans Symbols</vt:lpstr>
      <vt:lpstr>PalatinoLTStd-Bold-Identity-H</vt:lpstr>
      <vt:lpstr>PalatinoLTStd-Roman</vt:lpstr>
      <vt:lpstr>Times New Roman</vt:lpstr>
      <vt:lpstr>Times-Bold</vt:lpstr>
      <vt:lpstr>VNI-Univer</vt:lpstr>
      <vt:lpstr>Wingdings</vt:lpstr>
      <vt:lpstr>Wingdings 3</vt:lpstr>
      <vt:lpstr>Office Theme</vt:lpstr>
      <vt:lpstr>Artwork</vt:lpstr>
      <vt:lpstr>Adobe.Illustrator.7</vt:lpstr>
      <vt:lpstr>PowerPoint Presentation</vt:lpstr>
      <vt:lpstr>PowerPoint Presentation</vt:lpstr>
      <vt:lpstr>PowerPoint Presentation</vt:lpstr>
      <vt:lpstr>PowerPoint Presentation</vt:lpstr>
      <vt:lpstr>1.1. Tổng quan</vt:lpstr>
      <vt:lpstr>PowerPoint Presentation</vt:lpstr>
      <vt:lpstr>1.2. Cấu trúc hệ thống máy tính</vt:lpstr>
      <vt:lpstr>1.2. Cấu trúc hệ thống máy tính</vt:lpstr>
      <vt:lpstr>1.2. Cấu trúc hệ thống máy tính</vt:lpstr>
      <vt:lpstr>1.2. Cấu trúc hệ thống máy tính</vt:lpstr>
      <vt:lpstr>PowerPoint Presentation</vt:lpstr>
      <vt:lpstr>2.1. Bên trong hệ điều hành</vt:lpstr>
      <vt:lpstr>PowerPoint Presentation</vt:lpstr>
      <vt:lpstr>2.2. Hoạt động bên trong máy tính</vt:lpstr>
      <vt:lpstr>2.2. Hoạt động bên trong máy tính</vt:lpstr>
      <vt:lpstr>PowerPoint Presentation</vt:lpstr>
      <vt:lpstr>2.3. Ngắt</vt:lpstr>
      <vt:lpstr>2.3. Ngắt</vt:lpstr>
      <vt:lpstr>PowerPoint Presentation</vt:lpstr>
      <vt:lpstr>2.4. Cấu trúc lưu trữ (storage)</vt:lpstr>
      <vt:lpstr>2.4. Cấu trúc lưu trữ (storage)</vt:lpstr>
      <vt:lpstr>2.4. Cấu trúc lưu trữ (storage)</vt:lpstr>
      <vt:lpstr>PowerPoint Presentation</vt:lpstr>
      <vt:lpstr>2.5. Hoạt động của máy tính hiện đại</vt:lpstr>
      <vt:lpstr>2.5. Hoạt động của máy tính hiện đại</vt:lpstr>
      <vt:lpstr>PowerPoint Presentation</vt:lpstr>
      <vt:lpstr>3. Kiến trúc hệ thống máy tính</vt:lpstr>
      <vt:lpstr>PowerPoint Presentation</vt:lpstr>
      <vt:lpstr>3.1. Hệ thống đơn bộ xử lý</vt:lpstr>
      <vt:lpstr>PowerPoint Presentation</vt:lpstr>
      <vt:lpstr>3.2. Hệ thống đa bộ xử lý</vt:lpstr>
      <vt:lpstr>3.2. Hệ thống đa bộ xử lý</vt:lpstr>
      <vt:lpstr>3.2. Hệ thống đa bộ xử lý</vt:lpstr>
      <vt:lpstr>3.2. Hệ thống đa bộ xử lý</vt:lpstr>
      <vt:lpstr>PowerPoint Presentation</vt:lpstr>
      <vt:lpstr>3.3. Hệ thống gom cụm</vt:lpstr>
      <vt:lpstr>3.3. Hệ thống gom cụm</vt:lpstr>
      <vt:lpstr>PowerPoint Presentation</vt:lpstr>
      <vt:lpstr>4. Các thao tác trong hệ điều hành</vt:lpstr>
      <vt:lpstr>PowerPoint Presentation</vt:lpstr>
      <vt:lpstr>4.1. Đơn chương</vt:lpstr>
      <vt:lpstr>PowerPoint Presentation</vt:lpstr>
      <vt:lpstr>4.2. Đa chương</vt:lpstr>
      <vt:lpstr>4.2. Đa chương</vt:lpstr>
      <vt:lpstr>4.2. Đa chương</vt:lpstr>
      <vt:lpstr>PowerPoint Presentation</vt:lpstr>
      <vt:lpstr>4.3. Các chế độ hoạt động</vt:lpstr>
      <vt:lpstr>4.3. Các chế độ hoạt động</vt:lpstr>
      <vt:lpstr>PowerPoint Presentation</vt:lpstr>
      <vt:lpstr>5.1 Lịch sử phát triển hệ điều hành</vt:lpstr>
      <vt:lpstr>5.1 Lịch sử phát triển hệ điều hành</vt:lpstr>
      <vt:lpstr>PowerPoint Presentation</vt:lpstr>
      <vt:lpstr>Quá trình phát triển của Windows</vt:lpstr>
      <vt:lpstr>Quá trình phát triển của Linux</vt:lpstr>
      <vt:lpstr>Quá trình phát triển của Android, iOS</vt:lpstr>
      <vt:lpstr>Tóm tắt lại nội dung buổi học</vt:lpstr>
      <vt:lpstr>PowerPoint Presentation</vt:lpstr>
      <vt:lpstr>PowerPoint Presentation</vt:lpstr>
      <vt:lpstr>PowerPoint Presentation</vt:lpstr>
      <vt:lpstr>PowerPoint Presentation</vt:lpstr>
      <vt:lpstr>PowerPoint Presentation</vt:lpstr>
      <vt:lpstr>1. Các thành phần của hệ điều hành</vt:lpstr>
      <vt:lpstr>PowerPoint Presentation</vt:lpstr>
      <vt:lpstr>1.1. Quản lý tiến trình</vt:lpstr>
      <vt:lpstr>1.1. Quản lý tiến trình</vt:lpstr>
      <vt:lpstr>PowerPoint Presentation</vt:lpstr>
      <vt:lpstr>1.2. Quản lý bộ nhớ chính</vt:lpstr>
      <vt:lpstr>1.2. Quản lý bộ nhớ chính</vt:lpstr>
      <vt:lpstr>1.2. Quản lý bộ nhớ chính</vt:lpstr>
      <vt:lpstr>1.2. Quản lý bộ nhớ chính</vt:lpstr>
      <vt:lpstr>PowerPoint Presentation</vt:lpstr>
      <vt:lpstr>1.3. Quản lý file</vt:lpstr>
      <vt:lpstr>1.3. Quản lý file</vt:lpstr>
      <vt:lpstr>PowerPoint Presentation</vt:lpstr>
      <vt:lpstr>1.4. Quản lý hệ thống I/O</vt:lpstr>
      <vt:lpstr>1.4. Quản lý hệ thống I/O</vt:lpstr>
      <vt:lpstr>PowerPoint Presentation</vt:lpstr>
      <vt:lpstr>1.5. Quản lý hệ thống lưu trữ thứ cấp</vt:lpstr>
      <vt:lpstr>1.5. Quản lý hệ thống lưu trữ thứ cấp</vt:lpstr>
      <vt:lpstr>PowerPoint Presentation</vt:lpstr>
      <vt:lpstr>1.6. Hệ thống bảo vệ</vt:lpstr>
      <vt:lpstr>1.6. Hệ thống bảo vệ</vt:lpstr>
      <vt:lpstr>PowerPoint Presentation</vt:lpstr>
      <vt:lpstr>1.7. Hệ thống thông dịch lệnh</vt:lpstr>
      <vt:lpstr>1.7. Hệ thống thông dịch lệnh</vt:lpstr>
      <vt:lpstr>PowerPoint Presentation</vt:lpstr>
      <vt:lpstr>2. Các dịch vụ hệ điều hành cung cấp</vt:lpstr>
      <vt:lpstr>2. Các dịch vụ hệ điều hành cung cấp</vt:lpstr>
      <vt:lpstr>2. Các dịch vụ hệ điều hành cung cấp</vt:lpstr>
      <vt:lpstr>2. Các dịch vụ hệ điều hành cung cấp</vt:lpstr>
      <vt:lpstr>PowerPoint Presentation</vt:lpstr>
      <vt:lpstr>PowerPoint Presentation</vt:lpstr>
      <vt:lpstr>3. Lời gọi hệ thống</vt:lpstr>
      <vt:lpstr>3. Lời gọi hệ thống </vt:lpstr>
      <vt:lpstr>3. Lời gọi hệ thống</vt:lpstr>
      <vt:lpstr>3. Lời gọi hệ thống</vt:lpstr>
      <vt:lpstr>3. Lời gọi hệ thống</vt:lpstr>
      <vt:lpstr>PowerPoint Presentation</vt:lpstr>
      <vt:lpstr>4. Các chương trình hệ thống</vt:lpstr>
      <vt:lpstr>4. Các chương trình hệ thống</vt:lpstr>
      <vt:lpstr>PowerPoint Presentation</vt:lpstr>
      <vt:lpstr>5. Cấu trúc hệ thống</vt:lpstr>
      <vt:lpstr>5.1 Cấu trúc Monolithic - Original UNIX</vt:lpstr>
      <vt:lpstr>5.2 Cấu trúc Layered Approach</vt:lpstr>
      <vt:lpstr>5.3 Cấu trúc Microkernels</vt:lpstr>
      <vt:lpstr>5.4 Cấu trúc Modules</vt:lpstr>
      <vt:lpstr>Cấu trúc hệ thống Linux</vt:lpstr>
      <vt:lpstr>5.5 Cấu trúc Hybrid Systems </vt:lpstr>
      <vt:lpstr>Cấu trúc của macOS và iOS</vt:lpstr>
      <vt:lpstr>Cấu trúc của Darwin</vt:lpstr>
      <vt:lpstr>Kiến trúc Android</vt:lpstr>
      <vt:lpstr>Tóm tắt lại nội dung buổi học</vt:lpstr>
      <vt:lpstr>Câu hỏi ôn tập chương 2</vt:lpstr>
      <vt:lpstr>PowerPoint Presentation</vt:lpstr>
      <vt:lpstr>PowerPoint Presentation</vt:lpstr>
      <vt:lpstr>PowerPoint Presentation</vt:lpstr>
      <vt:lpstr>PowerPoint Presentation</vt:lpstr>
      <vt:lpstr>PowerPoint Presentation</vt:lpstr>
      <vt:lpstr>1. Khái niệm cơ bản</vt:lpstr>
      <vt:lpstr>1. Khái niệm cơ bản</vt:lpstr>
      <vt:lpstr>1. Khái niệm cơ bản</vt:lpstr>
      <vt:lpstr>Layout bộ nhớ của một chương trình C</vt:lpstr>
      <vt:lpstr>1. Khái niệm cơ bản</vt:lpstr>
      <vt:lpstr>PowerPoint Presentation</vt:lpstr>
      <vt:lpstr>2. Trạng thái tiến trình</vt:lpstr>
      <vt:lpstr>2. Trạng thái tiến trình</vt:lpstr>
      <vt:lpstr>2. Trạng thái tiến trình</vt:lpstr>
      <vt:lpstr>2. Trạng thái tiến trình</vt:lpstr>
      <vt:lpstr>PowerPoint Presentation</vt:lpstr>
      <vt:lpstr>3. Process Control Block</vt:lpstr>
      <vt:lpstr>PowerPoint Presentation</vt:lpstr>
      <vt:lpstr>4. Định thời tiến trình</vt:lpstr>
      <vt:lpstr>4. Định thời tiến trình</vt:lpstr>
      <vt:lpstr>4. Định thời tiến trình</vt:lpstr>
      <vt:lpstr>PowerPoint Presentation</vt:lpstr>
      <vt:lpstr>4.1. Các hàng đợi định thời </vt:lpstr>
      <vt:lpstr>4.1. Các hàng đợi định thời</vt:lpstr>
      <vt:lpstr>PowerPoint Presentation</vt:lpstr>
      <vt:lpstr>4.2. Bộ định thời</vt:lpstr>
      <vt:lpstr>4.2. Bộ định thời</vt:lpstr>
      <vt:lpstr>4.2. Bộ định thời</vt:lpstr>
      <vt:lpstr>PowerPoint Presentation</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5. Các tác vụ đối với tiến trình</vt:lpstr>
      <vt:lpstr>PowerPoint Presentation</vt:lpstr>
      <vt:lpstr>6. Cộng tác giữa các tiến trình</vt:lpstr>
      <vt:lpstr>PowerPoint Presentation</vt:lpstr>
      <vt:lpstr>6.1. Giao tiếp liên tiến trình (IPC)</vt:lpstr>
      <vt:lpstr>6.1. Giao tiếp liên tiến trình (IPC)</vt:lpstr>
      <vt:lpstr>PowerPoint Presentation</vt:lpstr>
      <vt:lpstr>6.2. Bộ nhớ được chia sẻ - Shared memory</vt:lpstr>
      <vt:lpstr>PowerPoint Presentation</vt:lpstr>
      <vt:lpstr>6.3. Hệ thống truyền thông điệp - Message passing</vt:lpstr>
      <vt:lpstr>6.3. Hệ thống truyền thông điệp - Message passing</vt:lpstr>
      <vt:lpstr>PowerPoint Presentation</vt:lpstr>
      <vt:lpstr>7.1. Tổng quan về tiểu trình</vt:lpstr>
      <vt:lpstr>7.1. Tổng quan về tiểu trình</vt:lpstr>
      <vt:lpstr>7.1. Tổng quan về tiểu trình</vt:lpstr>
      <vt:lpstr>7.1. Tổng quan về tiểu trình</vt:lpstr>
      <vt:lpstr>7.1. Tổng quan về tiểu trình</vt:lpstr>
      <vt:lpstr>PowerPoint Presentation</vt:lpstr>
      <vt:lpstr>7.2. Các mô hình đa tiểu trình</vt:lpstr>
      <vt:lpstr>7.2. Các mô hình đa tiểu trình</vt:lpstr>
      <vt:lpstr>7.2. Các mô hình đa tiểu trình</vt:lpstr>
      <vt:lpstr>7.2. Các mô hình đa tiểu trình</vt:lpstr>
      <vt:lpstr>Tóm tắt lại nội dung buổi học</vt:lpstr>
      <vt:lpstr>Câu hỏi ôn tập chương 3</vt:lpstr>
      <vt:lpstr>Câu hỏi ôn tập chương 3 (tt)</vt:lpstr>
      <vt:lpstr>Câu hỏi ôn tập chương 3 (tt)</vt:lpstr>
      <vt:lpstr>PowerPoint Presentation</vt:lpstr>
      <vt:lpstr>PowerPoint Presentation</vt:lpstr>
      <vt:lpstr>PowerPoint Presentation</vt:lpstr>
      <vt:lpstr>PowerPoint Presentation</vt:lpstr>
      <vt:lpstr>PowerPoint Presentation</vt:lpstr>
      <vt:lpstr>1. Các khái niệm cơ bản về định thời</vt:lpstr>
      <vt:lpstr>1. Các khái niệm cơ bản về định thời</vt:lpstr>
      <vt:lpstr>1. Các khái niệm cơ bản về định thời</vt:lpstr>
      <vt:lpstr>1. Các khái niệm cơ bản về định thời</vt:lpstr>
      <vt:lpstr>PowerPoint Presentation</vt:lpstr>
      <vt:lpstr>2. Các loại định thời</vt:lpstr>
      <vt:lpstr>PowerPoint Presentation</vt:lpstr>
      <vt:lpstr>2.1. Định thời dài (Long-term Scheduling)</vt:lpstr>
      <vt:lpstr>PowerPoint Presentation</vt:lpstr>
      <vt:lpstr>2.2. Định thời vừa (Medium-term scheduling)</vt:lpstr>
      <vt:lpstr>PowerPoint Presentation</vt:lpstr>
      <vt:lpstr>2.3. Định thời ngắn (Short-term scheduling)</vt:lpstr>
      <vt:lpstr>2.3. Định thời ngắn (Short-term scheduling)</vt:lpstr>
      <vt:lpstr>2.3. Định thời ngắn (Short-term scheduling)</vt:lpstr>
      <vt:lpstr>PowerPoint Presentation</vt:lpstr>
      <vt:lpstr>3. Các tiêu chuẩn định thời CPU</vt:lpstr>
      <vt:lpstr>Cách xác định các thông số định thời</vt:lpstr>
      <vt:lpstr>Hướng hệ thống (System oriented)</vt:lpstr>
      <vt:lpstr>PowerPoint Presentation</vt:lpstr>
      <vt:lpstr>4.1. Giải thuật định thời</vt:lpstr>
      <vt:lpstr>Các chế độ quyết định</vt:lpstr>
      <vt:lpstr>Thời điểm thực thi hàm chọn lựa</vt:lpstr>
      <vt:lpstr>Các giải thuật định thời</vt:lpstr>
      <vt:lpstr>PowerPoint Presentation</vt:lpstr>
      <vt:lpstr>4.2. First-Come, First-Served (FCFS)</vt:lpstr>
      <vt:lpstr>4.2. First-Come, First-Served (FCFS)</vt:lpstr>
      <vt:lpstr>4.2. First-Come, First-Served (FCFS)</vt:lpstr>
      <vt:lpstr>4.2. First-Come, First-Served (FCFS)</vt:lpstr>
      <vt:lpstr>4.2. First-Come, First-Served (FCFS)</vt:lpstr>
      <vt:lpstr>PowerPoint Presentation</vt:lpstr>
      <vt:lpstr>4.3. Shortest-Job-First (SJF)</vt:lpstr>
      <vt:lpstr>4.3. Shortest-Job-First (SJF)</vt:lpstr>
      <vt:lpstr>Ví dụ: SJF ở chế độ không trưng dụng</vt:lpstr>
      <vt:lpstr>Ví dụ: SJF ở chế độ không trưng dụng</vt:lpstr>
      <vt:lpstr>Ví dụ: SJF ở chế độ không trưng dụng</vt:lpstr>
      <vt:lpstr>4.3. Shortest-Job-First (SJF)</vt:lpstr>
      <vt:lpstr>4.3. Shortest-Job-First (SJF)</vt:lpstr>
      <vt:lpstr>4.3. Shortest-Job-First (SJF)</vt:lpstr>
      <vt:lpstr>4.3. Shortest-Job-First (SJF)</vt:lpstr>
      <vt:lpstr>Nhận xét về giải thuật SJF</vt:lpstr>
      <vt:lpstr>Nhận xét về giải thuật SJF</vt:lpstr>
      <vt:lpstr>Nhận xét về giải thuật SJF</vt:lpstr>
      <vt:lpstr>PowerPoint Presentation</vt:lpstr>
      <vt:lpstr>PowerPoint Presentation</vt:lpstr>
      <vt:lpstr>4.4. Định thời theo độ ưu tiên – Priority Scheduling</vt:lpstr>
      <vt:lpstr>Cách gán độ ưu tiên cho tiến trình</vt:lpstr>
      <vt:lpstr>PowerPoint Presentation</vt:lpstr>
      <vt:lpstr>PowerPoint Presentation</vt:lpstr>
      <vt:lpstr>PowerPoint Presentation</vt:lpstr>
      <vt:lpstr>4.5. Round Robin (RR)</vt:lpstr>
      <vt:lpstr>PowerPoint Presentation</vt:lpstr>
      <vt:lpstr>PowerPoint Presentation</vt:lpstr>
      <vt:lpstr>PowerPoint Presentation</vt:lpstr>
      <vt:lpstr>4.5. Round Robin (RR)</vt:lpstr>
      <vt:lpstr>4.5. Round Robin (RR)</vt:lpstr>
      <vt:lpstr>4.5. Round Robin (RR)</vt:lpstr>
      <vt:lpstr>Quantum time và Thời gian đáp ứng</vt:lpstr>
      <vt:lpstr>Quantum time và hiệu suất hệ thống</vt:lpstr>
      <vt:lpstr>Cách chọn quantum time</vt:lpstr>
      <vt:lpstr>Tóm tắt lại nội dung buổi học</vt:lpstr>
      <vt:lpstr>Câu hỏi ôn tập</vt:lpstr>
      <vt:lpstr>Bài tập 1</vt:lpstr>
      <vt:lpstr>Bài tập 2</vt:lpstr>
      <vt:lpstr>Bài tập 3</vt:lpstr>
      <vt:lpstr>Bài tập 4</vt:lpstr>
      <vt:lpstr>Bài tập 5</vt:lpstr>
      <vt:lpstr>Bài tập 6</vt:lpstr>
      <vt:lpstr>Bài tập 7</vt:lpstr>
      <vt:lpstr>Bài tập 8</vt:lpstr>
      <vt:lpstr>PowerPoint Presentation</vt:lpstr>
      <vt:lpstr>PowerPoint Presentation</vt:lpstr>
      <vt:lpstr>PowerPoint Presentation</vt:lpstr>
      <vt:lpstr>PowerPoint Presentation</vt:lpstr>
      <vt:lpstr>4.6. Highest Response Ratio Next (HRRN)</vt:lpstr>
      <vt:lpstr>PowerPoint Presentation</vt:lpstr>
      <vt:lpstr>4.7. Multilevel Queue</vt:lpstr>
      <vt:lpstr>Việc định thời giữa các hàng đợi</vt:lpstr>
      <vt:lpstr>Ví dụ phân chia hàng đợi và tiến trình</vt:lpstr>
      <vt:lpstr>Hạn chế của Multilevel Queue</vt:lpstr>
      <vt:lpstr>PowerPoint Presentation</vt:lpstr>
      <vt:lpstr>4.8. Multilevel Feedback Queue</vt:lpstr>
      <vt:lpstr>Ví dụ về Multilevel Feedback Queue</vt:lpstr>
      <vt:lpstr>Các vấn đề với Multilevel Feedback Queue</vt:lpstr>
      <vt:lpstr>PowerPoint Presentation</vt:lpstr>
      <vt:lpstr>4.9. So sánh các giải thuật</vt:lpstr>
      <vt:lpstr>PowerPoint Presentation</vt:lpstr>
      <vt:lpstr>5. Định thời tiểu trình </vt:lpstr>
      <vt:lpstr>PowerPoint Presentation</vt:lpstr>
      <vt:lpstr>6. Định thời đa bộ xử lý</vt:lpstr>
      <vt:lpstr>PowerPoint Presentation</vt:lpstr>
      <vt:lpstr>6.1. Đa xử lý bất đối xứng </vt:lpstr>
      <vt:lpstr>PowerPoint Presentation</vt:lpstr>
      <vt:lpstr>6.2. Đa xử lý đối xứng </vt:lpstr>
      <vt:lpstr>6.2. Đa xử lý đối xứng</vt:lpstr>
      <vt:lpstr>Cân bằng tải (Load balancing)</vt:lpstr>
      <vt:lpstr>Processor affinity</vt:lpstr>
      <vt:lpstr>Processor affinity</vt:lpstr>
      <vt:lpstr>Processor affinity</vt:lpstr>
      <vt:lpstr>PowerPoint Presentation</vt:lpstr>
      <vt:lpstr>7. Định thời theo thời gian thực</vt:lpstr>
      <vt:lpstr>Định thời theo thời gian thực dựa trên độ ưu tiên</vt:lpstr>
      <vt:lpstr>Mô hình tác vụ trong thời gian thực</vt:lpstr>
      <vt:lpstr>Các giải thuật định thời</vt:lpstr>
      <vt:lpstr>Định thời Rate Monotonic </vt:lpstr>
      <vt:lpstr>Định thời EDF</vt:lpstr>
      <vt:lpstr>Định thời Total Bandwidth Server (TBS)</vt:lpstr>
      <vt:lpstr>7. Định thời theo thời gian thực</vt:lpstr>
      <vt:lpstr>PowerPoint Presentation</vt:lpstr>
      <vt:lpstr>8.1. Định thời trên Linux</vt:lpstr>
      <vt:lpstr>8.1. Định thời trên Linux</vt:lpstr>
      <vt:lpstr>8.1. Định thời trên Linux</vt:lpstr>
      <vt:lpstr>8.1. Định thời trên Linux</vt:lpstr>
      <vt:lpstr>8.1. Định thời trên Linux</vt:lpstr>
      <vt:lpstr>8.1. Định thời trên Linux</vt:lpstr>
      <vt:lpstr>PowerPoint Presentation</vt:lpstr>
      <vt:lpstr>8.2. Định thời trên Windows</vt:lpstr>
      <vt:lpstr>8.2. Định thời trên Windows</vt:lpstr>
      <vt:lpstr>8.2. Định thời trên Windows</vt:lpstr>
      <vt:lpstr>8.2. Định thời trên Windows</vt:lpstr>
      <vt:lpstr>8.2. Định thời trên Windows</vt:lpstr>
      <vt:lpstr>8.2. Định thời trên Windows</vt:lpstr>
      <vt:lpstr>PowerPoint Presentation</vt:lpstr>
      <vt:lpstr>8.3. Định thời trên Solaris</vt:lpstr>
      <vt:lpstr>8.3. Định thời trên Solaris</vt:lpstr>
      <vt:lpstr>8.3. Định thời trên Solaris</vt:lpstr>
      <vt:lpstr>8.3. Định thời trên Solaris</vt:lpstr>
      <vt:lpstr>Tóm tắt nội dung buổi học</vt:lpstr>
      <vt:lpstr>Câu hỏi ôn tập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1</dc:title>
  <dc:creator>Phan Đình Duy</dc:creator>
  <cp:lastModifiedBy>Bùi Lê Nhật Tri</cp:lastModifiedBy>
  <cp:revision>213</cp:revision>
  <dcterms:created xsi:type="dcterms:W3CDTF">2017-02-19T14:22:18Z</dcterms:created>
  <dcterms:modified xsi:type="dcterms:W3CDTF">2024-10-18T13:57:36Z</dcterms:modified>
</cp:coreProperties>
</file>